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43" r:id="rId3"/>
    <p:sldId id="344" r:id="rId4"/>
    <p:sldId id="347" r:id="rId5"/>
    <p:sldId id="268" r:id="rId6"/>
    <p:sldId id="290" r:id="rId7"/>
    <p:sldId id="312" r:id="rId8"/>
    <p:sldId id="341" r:id="rId9"/>
    <p:sldId id="269" r:id="rId10"/>
    <p:sldId id="340" r:id="rId11"/>
    <p:sldId id="296" r:id="rId12"/>
    <p:sldId id="295" r:id="rId13"/>
    <p:sldId id="301" r:id="rId14"/>
    <p:sldId id="302" r:id="rId15"/>
    <p:sldId id="270" r:id="rId16"/>
    <p:sldId id="297" r:id="rId17"/>
    <p:sldId id="300" r:id="rId18"/>
    <p:sldId id="330" r:id="rId19"/>
    <p:sldId id="298" r:id="rId20"/>
    <p:sldId id="307" r:id="rId21"/>
    <p:sldId id="339" r:id="rId22"/>
    <p:sldId id="349" r:id="rId23"/>
    <p:sldId id="272" r:id="rId24"/>
    <p:sldId id="310" r:id="rId25"/>
    <p:sldId id="346" r:id="rId26"/>
    <p:sldId id="345" r:id="rId27"/>
    <p:sldId id="276" r:id="rId28"/>
    <p:sldId id="277" r:id="rId29"/>
    <p:sldId id="278" r:id="rId30"/>
    <p:sldId id="279" r:id="rId31"/>
    <p:sldId id="311" r:id="rId32"/>
    <p:sldId id="342"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9900"/>
    <a:srgbClr val="0000FF"/>
    <a:srgbClr val="F2F2F2"/>
    <a:srgbClr val="668F29"/>
    <a:srgbClr val="A1D05C"/>
    <a:srgbClr val="BFDF91"/>
    <a:srgbClr val="FFFFFF"/>
    <a:srgbClr val="6666FF"/>
    <a:srgbClr val="9999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32" autoAdjust="0"/>
    <p:restoredTop sz="94660"/>
  </p:normalViewPr>
  <p:slideViewPr>
    <p:cSldViewPr snapToGrid="0">
      <p:cViewPr varScale="1">
        <p:scale>
          <a:sx n="86" d="100"/>
          <a:sy n="86" d="100"/>
        </p:scale>
        <p:origin x="526" y="-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image" Target="../media/image13.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817DE8E3-49C9-4396-8A1A-57CB88EC334C}" type="datetimeFigureOut">
              <a:rPr lang="en-GB" smtClean="0"/>
              <a:t>27/07/2026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49D58F6-FE5C-45A8-BE56-3CDE3DAF3E63}" type="slidenum">
              <a:rPr lang="en-GB" smtClean="0"/>
              <a:t>‹#›</a:t>
            </a:fld>
            <a:endParaRPr lang="en-GB"/>
          </a:p>
        </p:txBody>
      </p:sp>
    </p:spTree>
    <p:extLst>
      <p:ext uri="{BB962C8B-B14F-4D97-AF65-F5344CB8AC3E}">
        <p14:creationId xmlns:p14="http://schemas.microsoft.com/office/powerpoint/2010/main" val="41388601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17DE8E3-49C9-4396-8A1A-57CB88EC334C}" type="datetimeFigureOut">
              <a:rPr lang="en-GB" smtClean="0"/>
              <a:t>27/07/2026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49D58F6-FE5C-45A8-BE56-3CDE3DAF3E63}" type="slidenum">
              <a:rPr lang="en-GB" smtClean="0"/>
              <a:t>‹#›</a:t>
            </a:fld>
            <a:endParaRPr lang="en-GB"/>
          </a:p>
        </p:txBody>
      </p:sp>
    </p:spTree>
    <p:extLst>
      <p:ext uri="{BB962C8B-B14F-4D97-AF65-F5344CB8AC3E}">
        <p14:creationId xmlns:p14="http://schemas.microsoft.com/office/powerpoint/2010/main" val="2592799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17DE8E3-49C9-4396-8A1A-57CB88EC334C}" type="datetimeFigureOut">
              <a:rPr lang="en-GB" smtClean="0"/>
              <a:t>27/07/2026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49D58F6-FE5C-45A8-BE56-3CDE3DAF3E63}" type="slidenum">
              <a:rPr lang="en-GB" smtClean="0"/>
              <a:t>‹#›</a:t>
            </a:fld>
            <a:endParaRPr lang="en-GB"/>
          </a:p>
        </p:txBody>
      </p:sp>
    </p:spTree>
    <p:extLst>
      <p:ext uri="{BB962C8B-B14F-4D97-AF65-F5344CB8AC3E}">
        <p14:creationId xmlns:p14="http://schemas.microsoft.com/office/powerpoint/2010/main" val="27648517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00637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17DE8E3-49C9-4396-8A1A-57CB88EC334C}" type="datetimeFigureOut">
              <a:rPr lang="en-GB" smtClean="0"/>
              <a:t>27/07/2026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49D58F6-FE5C-45A8-BE56-3CDE3DAF3E63}" type="slidenum">
              <a:rPr lang="en-GB" smtClean="0"/>
              <a:t>‹#›</a:t>
            </a:fld>
            <a:endParaRPr lang="en-GB"/>
          </a:p>
        </p:txBody>
      </p:sp>
    </p:spTree>
    <p:extLst>
      <p:ext uri="{BB962C8B-B14F-4D97-AF65-F5344CB8AC3E}">
        <p14:creationId xmlns:p14="http://schemas.microsoft.com/office/powerpoint/2010/main" val="692271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17DE8E3-49C9-4396-8A1A-57CB88EC334C}" type="datetimeFigureOut">
              <a:rPr lang="en-GB" smtClean="0"/>
              <a:t>27/07/2026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49D58F6-FE5C-45A8-BE56-3CDE3DAF3E63}" type="slidenum">
              <a:rPr lang="en-GB" smtClean="0"/>
              <a:t>‹#›</a:t>
            </a:fld>
            <a:endParaRPr lang="en-GB"/>
          </a:p>
        </p:txBody>
      </p:sp>
    </p:spTree>
    <p:extLst>
      <p:ext uri="{BB962C8B-B14F-4D97-AF65-F5344CB8AC3E}">
        <p14:creationId xmlns:p14="http://schemas.microsoft.com/office/powerpoint/2010/main" val="7894015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17DE8E3-49C9-4396-8A1A-57CB88EC334C}" type="datetimeFigureOut">
              <a:rPr lang="en-GB" smtClean="0"/>
              <a:t>27/07/2026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49D58F6-FE5C-45A8-BE56-3CDE3DAF3E63}" type="slidenum">
              <a:rPr lang="en-GB" smtClean="0"/>
              <a:t>‹#›</a:t>
            </a:fld>
            <a:endParaRPr lang="en-GB"/>
          </a:p>
        </p:txBody>
      </p:sp>
    </p:spTree>
    <p:extLst>
      <p:ext uri="{BB962C8B-B14F-4D97-AF65-F5344CB8AC3E}">
        <p14:creationId xmlns:p14="http://schemas.microsoft.com/office/powerpoint/2010/main" val="283444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17DE8E3-49C9-4396-8A1A-57CB88EC334C}" type="datetimeFigureOut">
              <a:rPr lang="en-GB" smtClean="0"/>
              <a:t>27/07/2026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49D58F6-FE5C-45A8-BE56-3CDE3DAF3E63}" type="slidenum">
              <a:rPr lang="en-GB" smtClean="0"/>
              <a:t>‹#›</a:t>
            </a:fld>
            <a:endParaRPr lang="en-GB"/>
          </a:p>
        </p:txBody>
      </p:sp>
    </p:spTree>
    <p:extLst>
      <p:ext uri="{BB962C8B-B14F-4D97-AF65-F5344CB8AC3E}">
        <p14:creationId xmlns:p14="http://schemas.microsoft.com/office/powerpoint/2010/main" val="3215968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17DE8E3-49C9-4396-8A1A-57CB88EC334C}" type="datetimeFigureOut">
              <a:rPr lang="en-GB" smtClean="0"/>
              <a:t>27/07/2026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49D58F6-FE5C-45A8-BE56-3CDE3DAF3E63}" type="slidenum">
              <a:rPr lang="en-GB" smtClean="0"/>
              <a:t>‹#›</a:t>
            </a:fld>
            <a:endParaRPr lang="en-GB"/>
          </a:p>
        </p:txBody>
      </p:sp>
    </p:spTree>
    <p:extLst>
      <p:ext uri="{BB962C8B-B14F-4D97-AF65-F5344CB8AC3E}">
        <p14:creationId xmlns:p14="http://schemas.microsoft.com/office/powerpoint/2010/main" val="3083967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7DE8E3-49C9-4396-8A1A-57CB88EC334C}" type="datetimeFigureOut">
              <a:rPr lang="en-GB" smtClean="0"/>
              <a:t>27/07/2026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49D58F6-FE5C-45A8-BE56-3CDE3DAF3E63}" type="slidenum">
              <a:rPr lang="en-GB" smtClean="0"/>
              <a:t>‹#›</a:t>
            </a:fld>
            <a:endParaRPr lang="en-GB"/>
          </a:p>
        </p:txBody>
      </p:sp>
    </p:spTree>
    <p:extLst>
      <p:ext uri="{BB962C8B-B14F-4D97-AF65-F5344CB8AC3E}">
        <p14:creationId xmlns:p14="http://schemas.microsoft.com/office/powerpoint/2010/main" val="31215813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17DE8E3-49C9-4396-8A1A-57CB88EC334C}" type="datetimeFigureOut">
              <a:rPr lang="en-GB" smtClean="0"/>
              <a:t>27/07/2026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49D58F6-FE5C-45A8-BE56-3CDE3DAF3E63}" type="slidenum">
              <a:rPr lang="en-GB" smtClean="0"/>
              <a:t>‹#›</a:t>
            </a:fld>
            <a:endParaRPr lang="en-GB"/>
          </a:p>
        </p:txBody>
      </p:sp>
    </p:spTree>
    <p:extLst>
      <p:ext uri="{BB962C8B-B14F-4D97-AF65-F5344CB8AC3E}">
        <p14:creationId xmlns:p14="http://schemas.microsoft.com/office/powerpoint/2010/main" val="1059649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17DE8E3-49C9-4396-8A1A-57CB88EC334C}" type="datetimeFigureOut">
              <a:rPr lang="en-GB" smtClean="0"/>
              <a:t>27/07/2026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49D58F6-FE5C-45A8-BE56-3CDE3DAF3E63}" type="slidenum">
              <a:rPr lang="en-GB" smtClean="0"/>
              <a:t>‹#›</a:t>
            </a:fld>
            <a:endParaRPr lang="en-GB"/>
          </a:p>
        </p:txBody>
      </p:sp>
    </p:spTree>
    <p:extLst>
      <p:ext uri="{BB962C8B-B14F-4D97-AF65-F5344CB8AC3E}">
        <p14:creationId xmlns:p14="http://schemas.microsoft.com/office/powerpoint/2010/main" val="24832428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7DE8E3-49C9-4396-8A1A-57CB88EC334C}" type="datetimeFigureOut">
              <a:rPr lang="en-GB" smtClean="0"/>
              <a:t>27/07/2026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9D58F6-FE5C-45A8-BE56-3CDE3DAF3E63}" type="slidenum">
              <a:rPr lang="en-GB" smtClean="0"/>
              <a:t>‹#›</a:t>
            </a:fld>
            <a:endParaRPr lang="en-GB"/>
          </a:p>
        </p:txBody>
      </p:sp>
    </p:spTree>
    <p:extLst>
      <p:ext uri="{BB962C8B-B14F-4D97-AF65-F5344CB8AC3E}">
        <p14:creationId xmlns:p14="http://schemas.microsoft.com/office/powerpoint/2010/main" val="41004450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oleObject" Target="file:///C:\G&#246;ttingen\W.Link\Daten%20(D)\MODULE\Modul%20PBMGR\Sommer%202018+2019+2020+2021+2022!\2021+2022\GCA%20SCA%20DIALLEL%20Table%202023.doc" TargetMode="External"/><Relationship Id="rId2" Type="http://schemas.openxmlformats.org/officeDocument/2006/relationships/slideLayout" Target="../slideLayouts/slideLayout12.xml"/><Relationship Id="rId1" Type="http://schemas.openxmlformats.org/officeDocument/2006/relationships/vmlDrawing" Target="../drawings/vmlDrawing1.vml"/><Relationship Id="rId4" Type="http://schemas.openxmlformats.org/officeDocument/2006/relationships/image" Target="../media/image11.emf"/></Relationships>
</file>

<file path=ppt/slides/_rels/slide11.xml.rels><?xml version="1.0" encoding="UTF-8" standalone="yes"?>
<Relationships xmlns="http://schemas.openxmlformats.org/package/2006/relationships"><Relationship Id="rId3" Type="http://schemas.openxmlformats.org/officeDocument/2006/relationships/oleObject" Target="file:///C:\G&#246;ttingen\W.Link\Daten%20(D)\MODULE\Modul%20PBMGR\Sommer%202018+2019+2020+2021+2022!\2021+2022\GCA%20SCA%20DIALLEL%20Table%202023.doc" TargetMode="External"/><Relationship Id="rId2" Type="http://schemas.openxmlformats.org/officeDocument/2006/relationships/slideLayout" Target="../slideLayouts/slideLayout12.xml"/><Relationship Id="rId1" Type="http://schemas.openxmlformats.org/officeDocument/2006/relationships/vmlDrawing" Target="../drawings/vmlDrawing2.vml"/><Relationship Id="rId4" Type="http://schemas.openxmlformats.org/officeDocument/2006/relationships/image" Target="../media/image11.emf"/></Relationships>
</file>

<file path=ppt/slides/_rels/slide12.xml.rels><?xml version="1.0" encoding="UTF-8" standalone="yes"?>
<Relationships xmlns="http://schemas.openxmlformats.org/package/2006/relationships"><Relationship Id="rId3" Type="http://schemas.openxmlformats.org/officeDocument/2006/relationships/oleObject" Target="file:///C:\G&#246;ttingen\W.Link\Daten%20(D)\MODULE\Modul%20PBMGR\Sommer%202018+2019+2020+2021+2022!\2021+2022\GCA%20SCA%20DIALLEL%20Table%202023.doc" TargetMode="External"/><Relationship Id="rId2" Type="http://schemas.openxmlformats.org/officeDocument/2006/relationships/slideLayout" Target="../slideLayouts/slideLayout12.xml"/><Relationship Id="rId1" Type="http://schemas.openxmlformats.org/officeDocument/2006/relationships/vmlDrawing" Target="../drawings/vmlDrawing3.vml"/><Relationship Id="rId4" Type="http://schemas.openxmlformats.org/officeDocument/2006/relationships/image" Target="../media/image12.emf"/></Relationships>
</file>

<file path=ppt/slides/_rels/slide13.xml.rels><?xml version="1.0" encoding="UTF-8" standalone="yes"?>
<Relationships xmlns="http://schemas.openxmlformats.org/package/2006/relationships"><Relationship Id="rId3" Type="http://schemas.openxmlformats.org/officeDocument/2006/relationships/oleObject" Target="file:///C:\G&#246;ttingen\W.Link\Daten%20(D)\MODULE\Modul%20PBMGR\Sommer%202018+2019+2020+2021+2022!\2021+2022\Specific%20SCA%20GCA%20.docx" TargetMode="External"/><Relationship Id="rId2" Type="http://schemas.openxmlformats.org/officeDocument/2006/relationships/slideLayout" Target="../slideLayouts/slideLayout12.xml"/><Relationship Id="rId1" Type="http://schemas.openxmlformats.org/officeDocument/2006/relationships/vmlDrawing" Target="../drawings/vmlDrawing4.vml"/><Relationship Id="rId4" Type="http://schemas.openxmlformats.org/officeDocument/2006/relationships/image" Target="../media/image13.emf"/></Relationships>
</file>

<file path=ppt/slides/_rels/slide14.xml.rels><?xml version="1.0" encoding="UTF-8" standalone="yes"?>
<Relationships xmlns="http://schemas.openxmlformats.org/package/2006/relationships"><Relationship Id="rId3" Type="http://schemas.openxmlformats.org/officeDocument/2006/relationships/oleObject" Target="file:///C:\G&#246;ttingen\W.Link\Daten%20(D)\MODULE\Modul%20PBMGR\Sommer%202018+2019+2020+2021+2022!\2021+2022\Specific%20SCA%20GCA%20.docx" TargetMode="External"/><Relationship Id="rId2" Type="http://schemas.openxmlformats.org/officeDocument/2006/relationships/slideLayout" Target="../slideLayouts/slideLayout12.xml"/><Relationship Id="rId1" Type="http://schemas.openxmlformats.org/officeDocument/2006/relationships/vmlDrawing" Target="../drawings/vmlDrawing5.vml"/><Relationship Id="rId6" Type="http://schemas.openxmlformats.org/officeDocument/2006/relationships/image" Target="../media/image14.emf"/><Relationship Id="rId5" Type="http://schemas.openxmlformats.org/officeDocument/2006/relationships/oleObject" Target="file:///C:\G&#246;ttingen\W.Link\Daten%20(D)\MODULE\Modul%20PBMGR\Sommer%202018+2019+2020+2021+2022!\2021+2022\QUANTITATIVE%20GENETICS%20diallel%20ANOVA_b.doc" TargetMode="External"/><Relationship Id="rId4" Type="http://schemas.openxmlformats.org/officeDocument/2006/relationships/image" Target="../media/image13.emf"/></Relationships>
</file>

<file path=ppt/slides/_rels/slide15.xml.rels><?xml version="1.0" encoding="UTF-8" standalone="yes"?>
<Relationships xmlns="http://schemas.openxmlformats.org/package/2006/relationships"><Relationship Id="rId3" Type="http://schemas.openxmlformats.org/officeDocument/2006/relationships/oleObject" Target="file:///C:\G&#246;ttingen\W.Link\Daten%20(D)\MODULE\Modul%20PBMGR\Sommer%202018+2019+2020+2021+2022!\2021+2022\GCA%20SCA%20DIALLEL%20Table%202023-Q.doc" TargetMode="External"/><Relationship Id="rId2" Type="http://schemas.openxmlformats.org/officeDocument/2006/relationships/slideLayout" Target="../slideLayouts/slideLayout12.xml"/><Relationship Id="rId1" Type="http://schemas.openxmlformats.org/officeDocument/2006/relationships/vmlDrawing" Target="../drawings/vmlDrawing6.vml"/><Relationship Id="rId5" Type="http://schemas.openxmlformats.org/officeDocument/2006/relationships/image" Target="../media/image16.png"/><Relationship Id="rId4" Type="http://schemas.openxmlformats.org/officeDocument/2006/relationships/image" Target="../media/image15.emf"/></Relationships>
</file>

<file path=ppt/slides/_rels/slide16.xml.rels><?xml version="1.0" encoding="UTF-8" standalone="yes"?>
<Relationships xmlns="http://schemas.openxmlformats.org/package/2006/relationships"><Relationship Id="rId3" Type="http://schemas.openxmlformats.org/officeDocument/2006/relationships/oleObject" Target="file:///C:\G&#246;ttingen\W.Link\Daten%20(D)\MODULE\Modul%20PBMGR\Sommer%202018+2019+2020+2021+2022!\2021+2022\GCA%20SCA%20DIALLEL%20Table%202023-Q.doc" TargetMode="External"/><Relationship Id="rId2" Type="http://schemas.openxmlformats.org/officeDocument/2006/relationships/slideLayout" Target="../slideLayouts/slideLayout12.xml"/><Relationship Id="rId1" Type="http://schemas.openxmlformats.org/officeDocument/2006/relationships/vmlDrawing" Target="../drawings/vmlDrawing7.vml"/><Relationship Id="rId4" Type="http://schemas.openxmlformats.org/officeDocument/2006/relationships/image" Target="../media/image15.emf"/></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oleObject" Target="file:///C:\G&#246;ttingen\W.Link\Daten%20(D)\MODULE\Modul%20PBMGR\Sommer%202018+2019+2020+2021+2022!\2021+2022\GCA%20SCA%20DIALLEL%20Table%202023.doc" TargetMode="External"/><Relationship Id="rId2" Type="http://schemas.openxmlformats.org/officeDocument/2006/relationships/slideLayout" Target="../slideLayouts/slideLayout7.xml"/><Relationship Id="rId1" Type="http://schemas.openxmlformats.org/officeDocument/2006/relationships/vmlDrawing" Target="../drawings/vmlDrawing8.vml"/><Relationship Id="rId5" Type="http://schemas.openxmlformats.org/officeDocument/2006/relationships/image" Target="../media/image20.png"/><Relationship Id="rId4" Type="http://schemas.openxmlformats.org/officeDocument/2006/relationships/image" Target="../media/image19.emf"/></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7.xml"/><Relationship Id="rId1" Type="http://schemas.openxmlformats.org/officeDocument/2006/relationships/vmlDrawing" Target="../drawings/vmlDrawing9.vml"/><Relationship Id="rId5" Type="http://schemas.openxmlformats.org/officeDocument/2006/relationships/image" Target="../media/image21.emf"/><Relationship Id="rId4" Type="http://schemas.openxmlformats.org/officeDocument/2006/relationships/oleObject" Target="file:///C:\G&#246;ttingen\W.Link\Daten%20(D)\MODULE\Modul%20PBMGR\Sommer%202018+2019+2020+2021+2022!\2021+2022\GCA%20SCA%20DIALLEL%20Table%202023-QQ.doc"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oleObject" Target="file:///C:\G&#246;ttingen\W.Link\Daten%20(D)\MODULE\Modul%20PBMGR\Sommer%202018+2019+2020+2021+2022!\2021+2022\GCA%20SCA%20DIALLEL%20Table%202023-QQ.doc" TargetMode="External"/><Relationship Id="rId2" Type="http://schemas.openxmlformats.org/officeDocument/2006/relationships/slideLayout" Target="../slideLayouts/slideLayout12.xml"/><Relationship Id="rId1" Type="http://schemas.openxmlformats.org/officeDocument/2006/relationships/vmlDrawing" Target="../drawings/vmlDrawing10.vml"/><Relationship Id="rId4" Type="http://schemas.openxmlformats.org/officeDocument/2006/relationships/image" Target="../media/image21.emf"/></Relationships>
</file>

<file path=ppt/slides/_rels/slide25.xml.rels><?xml version="1.0" encoding="UTF-8" standalone="yes"?>
<Relationships xmlns="http://schemas.openxmlformats.org/package/2006/relationships"><Relationship Id="rId3" Type="http://schemas.openxmlformats.org/officeDocument/2006/relationships/oleObject" Target="file:///C:\G&#246;ttingen\W.Link\Daten%20(D)\MODULE\Modul%20PBMGR\Sommer%202018+2019+2020+2021+2022!\2021+2022\GCA%20SCA%20DIALLEL%20Table%202023-QQ.doc" TargetMode="External"/><Relationship Id="rId2" Type="http://schemas.openxmlformats.org/officeDocument/2006/relationships/slideLayout" Target="../slideLayouts/slideLayout12.xml"/><Relationship Id="rId1" Type="http://schemas.openxmlformats.org/officeDocument/2006/relationships/vmlDrawing" Target="../drawings/vmlDrawing11.vml"/><Relationship Id="rId4" Type="http://schemas.openxmlformats.org/officeDocument/2006/relationships/image" Target="../media/image21.emf"/></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wmf"/><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2.xml"/><Relationship Id="rId5" Type="http://schemas.openxmlformats.org/officeDocument/2006/relationships/image" Target="../media/image31.jpeg"/><Relationship Id="rId4" Type="http://schemas.openxmlformats.org/officeDocument/2006/relationships/image" Target="../media/image3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001" y="96000"/>
            <a:ext cx="12035972" cy="220558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eck 1"/>
          <p:cNvSpPr/>
          <p:nvPr/>
        </p:nvSpPr>
        <p:spPr>
          <a:xfrm>
            <a:off x="5839967" y="171398"/>
            <a:ext cx="6247213"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t>https://www.uni-goettingen.de/en/48115.html</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99" y="2404867"/>
            <a:ext cx="12000000" cy="104403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feld 2"/>
          <p:cNvSpPr txBox="1"/>
          <p:nvPr/>
        </p:nvSpPr>
        <p:spPr>
          <a:xfrm>
            <a:off x="68425" y="5710324"/>
            <a:ext cx="6865036" cy="107721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altLang="de-DE" sz="3200" dirty="0">
                <a:latin typeface="Arial" panose="020B0604020202020204" pitchFamily="34" charset="0"/>
                <a:cs typeface="Arial" panose="020B0604020202020204" pitchFamily="34" charset="0"/>
              </a:rPr>
              <a:t>UNPLAB-BrMeth_Ch-3[GCA I] </a:t>
            </a:r>
            <a:br>
              <a:rPr lang="en-GB" altLang="de-DE" sz="3200" dirty="0">
                <a:latin typeface="Arial" panose="020B0604020202020204" pitchFamily="34" charset="0"/>
                <a:cs typeface="Arial" panose="020B0604020202020204" pitchFamily="34" charset="0"/>
              </a:rPr>
            </a:br>
            <a:r>
              <a:rPr lang="en-GB" altLang="de-DE" sz="3200" dirty="0">
                <a:latin typeface="Arial" panose="020B0604020202020204" pitchFamily="34" charset="0"/>
                <a:cs typeface="Arial" panose="020B0604020202020204" pitchFamily="34" charset="0"/>
              </a:rPr>
              <a:t>General Combining Ability aka </a:t>
            </a:r>
            <a:r>
              <a:rPr lang="en-GB" sz="3200" dirty="0">
                <a:latin typeface="Arial" panose="020B0604020202020204" pitchFamily="34" charset="0"/>
                <a:cs typeface="Arial" panose="020B0604020202020204" pitchFamily="34" charset="0"/>
              </a:rPr>
              <a:t>GCA </a:t>
            </a:r>
            <a:endParaRPr lang="en-GB" sz="3200" dirty="0">
              <a:solidFill>
                <a:schemeClr val="tx1">
                  <a:lumMod val="50000"/>
                  <a:lumOff val="50000"/>
                </a:schemeClr>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4"/>
          <a:stretch>
            <a:fillRect/>
          </a:stretch>
        </p:blipFill>
        <p:spPr>
          <a:xfrm rot="21271649">
            <a:off x="7560067" y="2997192"/>
            <a:ext cx="4263653" cy="3477286"/>
          </a:xfrm>
          <a:prstGeom prst="rect">
            <a:avLst/>
          </a:prstGeom>
        </p:spPr>
      </p:pic>
      <p:sp>
        <p:nvSpPr>
          <p:cNvPr id="8" name="Textfeld 5">
            <a:extLst>
              <a:ext uri="{FF2B5EF4-FFF2-40B4-BE49-F238E27FC236}">
                <a16:creationId xmlns:a16="http://schemas.microsoft.com/office/drawing/2014/main" id="{21D83F40-7C24-43EB-A086-80AA2651F899}"/>
              </a:ext>
            </a:extLst>
          </p:cNvPr>
          <p:cNvSpPr txBox="1"/>
          <p:nvPr/>
        </p:nvSpPr>
        <p:spPr>
          <a:xfrm>
            <a:off x="11475546" y="6348072"/>
            <a:ext cx="66086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029499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1360C63-D098-4695-A90E-6DF40F23E934}"/>
              </a:ext>
            </a:extLst>
          </p:cNvPr>
          <p:cNvGrpSpPr/>
          <p:nvPr/>
        </p:nvGrpSpPr>
        <p:grpSpPr>
          <a:xfrm>
            <a:off x="77287" y="65677"/>
            <a:ext cx="12006982" cy="6750337"/>
            <a:chOff x="77287" y="65677"/>
            <a:chExt cx="12006982" cy="6750337"/>
          </a:xfrm>
        </p:grpSpPr>
        <p:sp>
          <p:nvSpPr>
            <p:cNvPr id="7" name="Rectangle 6"/>
            <p:cNvSpPr/>
            <p:nvPr/>
          </p:nvSpPr>
          <p:spPr>
            <a:xfrm>
              <a:off x="87919" y="5615685"/>
              <a:ext cx="3404876" cy="359813"/>
            </a:xfrm>
            <a:prstGeom prst="rect">
              <a:avLst/>
            </a:prstGeom>
            <a:solidFill>
              <a:srgbClr val="0000FF"/>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77287" y="5615685"/>
              <a:ext cx="11947703" cy="1200329"/>
            </a:xfrm>
            <a:prstGeom prst="rect">
              <a:avLst/>
            </a:prstGeom>
            <a:noFill/>
            <a:effectLst/>
          </p:spPr>
          <p:txBody>
            <a:bodyPr wrap="square" rtlCol="0">
              <a:spAutoFit/>
            </a:bodyPr>
            <a:lstStyle/>
            <a:p>
              <a:r>
                <a:rPr lang="en-GB" dirty="0">
                  <a:solidFill>
                    <a:schemeClr val="bg1"/>
                  </a:solidFill>
                  <a:latin typeface="Arial" panose="020B0604020202020204" pitchFamily="34" charset="0"/>
                  <a:cs typeface="Arial" panose="020B0604020202020204" pitchFamily="34" charset="0"/>
                </a:rPr>
                <a:t>The GCA-effect of an inbred line</a:t>
              </a:r>
              <a:r>
                <a:rPr lang="en-GB" dirty="0">
                  <a:latin typeface="Arial" panose="020B0604020202020204" pitchFamily="34" charset="0"/>
                  <a:cs typeface="Arial" panose="020B0604020202020204" pitchFamily="34" charset="0"/>
                </a:rPr>
                <a:t> shows half of its so-called </a:t>
              </a:r>
              <a:r>
                <a:rPr lang="en-GB" dirty="0">
                  <a:solidFill>
                    <a:srgbClr val="0000FF"/>
                  </a:solidFill>
                  <a:latin typeface="Arial" panose="020B0604020202020204" pitchFamily="34" charset="0"/>
                  <a:cs typeface="Arial" panose="020B0604020202020204" pitchFamily="34" charset="0"/>
                </a:rPr>
                <a:t>Breeding Value </a:t>
              </a:r>
              <a:r>
                <a:rPr lang="en-GB" dirty="0">
                  <a:latin typeface="Arial" panose="020B0604020202020204" pitchFamily="34" charset="0"/>
                  <a:cs typeface="Arial" panose="020B0604020202020204" pitchFamily="34" charset="0"/>
                </a:rPr>
                <a:t>(simple genetics assumed, cf. UNPLAB-QuGen_Ch-6[</a:t>
              </a:r>
              <a:r>
                <a:rPr lang="en-GB" dirty="0" err="1">
                  <a:latin typeface="Arial" panose="020B0604020202020204" pitchFamily="34" charset="0"/>
                  <a:cs typeface="Arial" panose="020B0604020202020204" pitchFamily="34" charset="0"/>
                </a:rPr>
                <a:t>StatMod</a:t>
              </a:r>
              <a:r>
                <a:rPr lang="en-GB" dirty="0">
                  <a:latin typeface="Arial" panose="020B0604020202020204" pitchFamily="34" charset="0"/>
                  <a:cs typeface="Arial" panose="020B0604020202020204" pitchFamily="34" charset="0"/>
                </a:rPr>
                <a:t> I], page 24). GCA of </a:t>
              </a:r>
              <a:r>
                <a:rPr lang="en-GB" dirty="0">
                  <a:solidFill>
                    <a:srgbClr val="0000FF"/>
                  </a:solidFill>
                  <a:latin typeface="Arial" panose="020B0604020202020204" pitchFamily="34" charset="0"/>
                  <a:cs typeface="Arial" panose="020B0604020202020204" pitchFamily="34" charset="0"/>
                </a:rPr>
                <a:t>parent 1</a:t>
              </a:r>
              <a:r>
                <a:rPr lang="en-GB" dirty="0">
                  <a:latin typeface="Arial" panose="020B0604020202020204" pitchFamily="34" charset="0"/>
                  <a:cs typeface="Arial" panose="020B0604020202020204" pitchFamily="34" charset="0"/>
                </a:rPr>
                <a:t> is the </a:t>
              </a:r>
              <a:r>
                <a:rPr lang="en-GB" dirty="0">
                  <a:solidFill>
                    <a:srgbClr val="0000FF"/>
                  </a:solidFill>
                  <a:latin typeface="Arial" panose="020B0604020202020204" pitchFamily="34" charset="0"/>
                  <a:cs typeface="Arial" panose="020B0604020202020204" pitchFamily="34" charset="0"/>
                </a:rPr>
                <a:t>mean</a:t>
              </a:r>
              <a:r>
                <a:rPr lang="en-GB" dirty="0">
                  <a:latin typeface="Arial" panose="020B0604020202020204" pitchFamily="34" charset="0"/>
                  <a:cs typeface="Arial" panose="020B0604020202020204" pitchFamily="34" charset="0"/>
                </a:rPr>
                <a:t>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Deviation</a:t>
              </a:r>
              <a:r>
                <a:rPr lang="en-GB" dirty="0">
                  <a:latin typeface="Arial" panose="020B0604020202020204" pitchFamily="34" charset="0"/>
                  <a:cs typeface="Arial" panose="020B0604020202020204" pitchFamily="34" charset="0"/>
                </a:rPr>
                <a:t> of all-of-its F1-hybrids with all-the-other lines </a:t>
              </a:r>
              <a:r>
                <a:rPr lang="en-GB" dirty="0">
                  <a:solidFill>
                    <a:srgbClr val="0000FF"/>
                  </a:solidFill>
                  <a:latin typeface="Arial" panose="020B0604020202020204" pitchFamily="34" charset="0"/>
                  <a:cs typeface="Arial" panose="020B0604020202020204" pitchFamily="34" charset="0"/>
                </a:rPr>
                <a:t>from the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Grand Mean</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µ</a:t>
              </a:r>
              <a:r>
                <a:rPr lang="en-GB" dirty="0">
                  <a:latin typeface="Arial" panose="020B0604020202020204" pitchFamily="34" charset="0"/>
                  <a:cs typeface="Arial" panose="020B0604020202020204" pitchFamily="34" charset="0"/>
                </a:rPr>
                <a:t>); 47.222-50.089 bushels per acre. </a:t>
              </a:r>
              <a:r>
                <a:rPr lang="en-GB" dirty="0">
                  <a:solidFill>
                    <a:schemeClr val="tx1">
                      <a:lumMod val="50000"/>
                      <a:lumOff val="50000"/>
                    </a:schemeClr>
                  </a:solidFill>
                  <a:latin typeface="Arial" panose="020B0604020202020204" pitchFamily="34" charset="0"/>
                  <a:cs typeface="Arial" panose="020B0604020202020204" pitchFamily="34" charset="0"/>
                </a:rPr>
                <a:t>Honestly speaking, here corrected by factor 9/8, to overcome the calamity with the diagonal; the diagonal genotypes are no F1-hybrids but are the  lines ‘themselves’</a:t>
              </a:r>
              <a:r>
                <a:rPr lang="en-GB" dirty="0">
                  <a:latin typeface="Arial" panose="020B0604020202020204" pitchFamily="34" charset="0"/>
                  <a:cs typeface="Arial" panose="020B0604020202020204" pitchFamily="34" charset="0"/>
                </a:rPr>
                <a:t>). </a:t>
              </a:r>
            </a:p>
          </p:txBody>
        </p:sp>
        <p:sp>
          <p:nvSpPr>
            <p:cNvPr id="8" name="Rectangle 7"/>
            <p:cNvSpPr/>
            <p:nvPr/>
          </p:nvSpPr>
          <p:spPr>
            <a:xfrm>
              <a:off x="77287" y="738349"/>
              <a:ext cx="11947704" cy="4817163"/>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hteck 1"/>
            <p:cNvSpPr/>
            <p:nvPr/>
          </p:nvSpPr>
          <p:spPr>
            <a:xfrm>
              <a:off x="77302" y="65677"/>
              <a:ext cx="12006967"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US" sz="2400" dirty="0">
                  <a:latin typeface="Arial" panose="020B0604020202020204" pitchFamily="34" charset="0"/>
                  <a:cs typeface="Arial" panose="020B0604020202020204" pitchFamily="34" charset="0"/>
                </a:rPr>
                <a:t>The ‚Diallel‘ is a crossing scheme to analyze GCA and SCA of a set of inbred lines</a:t>
              </a:r>
            </a:p>
          </p:txBody>
        </p:sp>
        <p:graphicFrame>
          <p:nvGraphicFramePr>
            <p:cNvPr id="4" name="Object 3"/>
            <p:cNvGraphicFramePr>
              <a:graphicFrameLocks noChangeAspect="1"/>
            </p:cNvGraphicFramePr>
            <p:nvPr>
              <p:extLst>
                <p:ext uri="{D42A27DB-BD31-4B8C-83A1-F6EECF244321}">
                  <p14:modId xmlns:p14="http://schemas.microsoft.com/office/powerpoint/2010/main" val="3403827673"/>
                </p:ext>
              </p:extLst>
            </p:nvPr>
          </p:nvGraphicFramePr>
          <p:xfrm>
            <a:off x="87919" y="600133"/>
            <a:ext cx="11947704" cy="5054952"/>
          </p:xfrm>
          <a:graphic>
            <a:graphicData uri="http://schemas.openxmlformats.org/presentationml/2006/ole">
              <mc:AlternateContent xmlns:mc="http://schemas.openxmlformats.org/markup-compatibility/2006">
                <mc:Choice xmlns:v="urn:schemas-microsoft-com:vml" Requires="v">
                  <p:oleObj spid="_x0000_s28765" name="Document" r:id="rId3" imgW="8534074" imgH="3610680" progId="Word.Document.8">
                    <p:link updateAutomatic="1"/>
                  </p:oleObj>
                </mc:Choice>
                <mc:Fallback>
                  <p:oleObj name="Document" r:id="rId3" imgW="8534074" imgH="3610680" progId="Word.Document.8">
                    <p:link updateAutomatic="1"/>
                    <p:pic>
                      <p:nvPicPr>
                        <p:cNvPr id="4" name="Object 3"/>
                        <p:cNvPicPr/>
                        <p:nvPr/>
                      </p:nvPicPr>
                      <p:blipFill>
                        <a:blip r:embed="rId4"/>
                        <a:stretch>
                          <a:fillRect/>
                        </a:stretch>
                      </p:blipFill>
                      <p:spPr>
                        <a:xfrm>
                          <a:off x="87919" y="600133"/>
                          <a:ext cx="11947704" cy="5054952"/>
                        </a:xfrm>
                        <a:prstGeom prst="rect">
                          <a:avLst/>
                        </a:prstGeom>
                        <a:noFill/>
                      </p:spPr>
                    </p:pic>
                  </p:oleObj>
                </mc:Fallback>
              </mc:AlternateContent>
            </a:graphicData>
          </a:graphic>
        </p:graphicFrame>
        <p:sp>
          <p:nvSpPr>
            <p:cNvPr id="5" name="TextBox 4"/>
            <p:cNvSpPr txBox="1"/>
            <p:nvPr/>
          </p:nvSpPr>
          <p:spPr>
            <a:xfrm>
              <a:off x="276447" y="1131761"/>
              <a:ext cx="372139" cy="461665"/>
            </a:xfrm>
            <a:prstGeom prst="rect">
              <a:avLst/>
            </a:prstGeom>
            <a:solidFill>
              <a:srgbClr val="0000FF"/>
            </a:solidFill>
            <a:effectLst>
              <a:outerShdw blurRad="50800" dist="38100" dir="2700000" algn="tl" rotWithShape="0">
                <a:prstClr val="black">
                  <a:alpha val="40000"/>
                </a:prstClr>
              </a:outerShdw>
            </a:effectLst>
          </p:spPr>
          <p:txBody>
            <a:bodyPr wrap="square" rtlCol="0">
              <a:spAutoFit/>
            </a:bodyPr>
            <a:lstStyle/>
            <a:p>
              <a:r>
                <a:rPr lang="de-DE" sz="2400" dirty="0">
                  <a:solidFill>
                    <a:schemeClr val="bg1"/>
                  </a:solidFill>
                  <a:latin typeface="Arial" panose="020B0604020202020204" pitchFamily="34" charset="0"/>
                  <a:cs typeface="Arial" panose="020B0604020202020204" pitchFamily="34" charset="0"/>
                </a:rPr>
                <a:t>1</a:t>
              </a:r>
              <a:endParaRPr lang="en-GB" sz="2400" dirty="0">
                <a:solidFill>
                  <a:schemeClr val="bg1"/>
                </a:solidFill>
                <a:latin typeface="Arial" panose="020B0604020202020204" pitchFamily="34" charset="0"/>
                <a:cs typeface="Arial" panose="020B0604020202020204" pitchFamily="34" charset="0"/>
              </a:endParaRPr>
            </a:p>
          </p:txBody>
        </p:sp>
        <p:sp>
          <p:nvSpPr>
            <p:cNvPr id="9" name="TextBox 8"/>
            <p:cNvSpPr txBox="1"/>
            <p:nvPr/>
          </p:nvSpPr>
          <p:spPr>
            <a:xfrm>
              <a:off x="11029508" y="1172524"/>
              <a:ext cx="1027380" cy="369332"/>
            </a:xfrm>
            <a:prstGeom prst="rect">
              <a:avLst/>
            </a:prstGeom>
            <a:solidFill>
              <a:srgbClr val="0000FF"/>
            </a:solidFill>
            <a:effectLst>
              <a:outerShdw blurRad="50800" dist="38100" dir="2700000" algn="tl" rotWithShape="0">
                <a:prstClr val="black">
                  <a:alpha val="40000"/>
                </a:prstClr>
              </a:outerShdw>
            </a:effectLst>
          </p:spPr>
          <p:txBody>
            <a:bodyPr wrap="square" rtlCol="0">
              <a:spAutoFit/>
            </a:bodyPr>
            <a:lstStyle/>
            <a:p>
              <a:r>
                <a:rPr lang="de-DE" dirty="0">
                  <a:solidFill>
                    <a:schemeClr val="bg1"/>
                  </a:solidFill>
                  <a:latin typeface="Arial" panose="020B0604020202020204" pitchFamily="34" charset="0"/>
                  <a:cs typeface="Arial" panose="020B0604020202020204" pitchFamily="34" charset="0"/>
                </a:rPr>
                <a:t>-3.2251</a:t>
              </a:r>
              <a:endParaRPr lang="en-GB" dirty="0">
                <a:solidFill>
                  <a:schemeClr val="bg1"/>
                </a:solidFill>
                <a:latin typeface="Arial" panose="020B0604020202020204" pitchFamily="34" charset="0"/>
                <a:cs typeface="Arial" panose="020B0604020202020204" pitchFamily="34" charset="0"/>
              </a:endParaRPr>
            </a:p>
          </p:txBody>
        </p:sp>
      </p:grpSp>
      <p:sp>
        <p:nvSpPr>
          <p:cNvPr id="11" name="Right Triangle 4">
            <a:extLst>
              <a:ext uri="{FF2B5EF4-FFF2-40B4-BE49-F238E27FC236}">
                <a16:creationId xmlns:a16="http://schemas.microsoft.com/office/drawing/2014/main" id="{F047D4CA-58C3-4890-9120-2A4E2B235F4B}"/>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feld 5">
            <a:extLst>
              <a:ext uri="{FF2B5EF4-FFF2-40B4-BE49-F238E27FC236}">
                <a16:creationId xmlns:a16="http://schemas.microsoft.com/office/drawing/2014/main" id="{B4316531-2EE9-4E90-9950-4D9724674F06}"/>
              </a:ext>
            </a:extLst>
          </p:cNvPr>
          <p:cNvSpPr txBox="1"/>
          <p:nvPr/>
        </p:nvSpPr>
        <p:spPr>
          <a:xfrm>
            <a:off x="11526695" y="19647"/>
            <a:ext cx="66086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10</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062472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77302" y="65677"/>
            <a:ext cx="12006967"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US" sz="2400" dirty="0">
                <a:latin typeface="Arial" panose="020B0604020202020204" pitchFamily="34" charset="0"/>
                <a:cs typeface="Arial" panose="020B0604020202020204" pitchFamily="34" charset="0"/>
              </a:rPr>
              <a:t>The ‚Diallel‘ is a crossing scheme to analyze GCA and SCA of a set of inbred lines</a:t>
            </a:r>
          </a:p>
        </p:txBody>
      </p:sp>
      <p:graphicFrame>
        <p:nvGraphicFramePr>
          <p:cNvPr id="4" name="Object 3"/>
          <p:cNvGraphicFramePr>
            <a:graphicFrameLocks noChangeAspect="1"/>
          </p:cNvGraphicFramePr>
          <p:nvPr>
            <p:extLst>
              <p:ext uri="{D42A27DB-BD31-4B8C-83A1-F6EECF244321}">
                <p14:modId xmlns:p14="http://schemas.microsoft.com/office/powerpoint/2010/main" val="1704674041"/>
              </p:ext>
            </p:extLst>
          </p:nvPr>
        </p:nvGraphicFramePr>
        <p:xfrm>
          <a:off x="77302" y="738365"/>
          <a:ext cx="8510818" cy="3600000"/>
        </p:xfrm>
        <a:graphic>
          <a:graphicData uri="http://schemas.openxmlformats.org/presentationml/2006/ole">
            <mc:AlternateContent xmlns:mc="http://schemas.openxmlformats.org/markup-compatibility/2006">
              <mc:Choice xmlns:v="urn:schemas-microsoft-com:vml" Requires="v">
                <p:oleObj spid="_x0000_s7488" name="Document" r:id="rId3" imgW="8534074" imgH="3610680" progId="Word.Document.8">
                  <p:link updateAutomatic="1"/>
                </p:oleObj>
              </mc:Choice>
              <mc:Fallback>
                <p:oleObj name="Document" r:id="rId3" imgW="8534074" imgH="3610680" progId="Word.Document.8">
                  <p:link updateAutomatic="1"/>
                  <p:pic>
                    <p:nvPicPr>
                      <p:cNvPr id="4" name="Object 3"/>
                      <p:cNvPicPr/>
                      <p:nvPr/>
                    </p:nvPicPr>
                    <p:blipFill>
                      <a:blip r:embed="rId4"/>
                      <a:stretch>
                        <a:fillRect/>
                      </a:stretch>
                    </p:blipFill>
                    <p:spPr>
                      <a:xfrm>
                        <a:off x="77302" y="738365"/>
                        <a:ext cx="8510818" cy="3600000"/>
                      </a:xfrm>
                      <a:prstGeom prst="rect">
                        <a:avLst/>
                      </a:prstGeom>
                    </p:spPr>
                  </p:pic>
                </p:oleObj>
              </mc:Fallback>
            </mc:AlternateContent>
          </a:graphicData>
        </a:graphic>
      </p:graphicFrame>
      <p:sp>
        <p:nvSpPr>
          <p:cNvPr id="7" name="TextBox 6"/>
          <p:cNvSpPr txBox="1"/>
          <p:nvPr/>
        </p:nvSpPr>
        <p:spPr>
          <a:xfrm>
            <a:off x="77302" y="4446867"/>
            <a:ext cx="12026818" cy="230832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US" dirty="0">
                <a:latin typeface="Arial" panose="020B0604020202020204" pitchFamily="34" charset="0"/>
                <a:cs typeface="Arial" panose="020B0604020202020204" pitchFamily="34" charset="0"/>
              </a:rPr>
              <a:t>Excluding complications such as epistasis, we find the so-called ‚</a:t>
            </a:r>
            <a:r>
              <a:rPr lang="en-US" dirty="0">
                <a:solidFill>
                  <a:srgbClr val="FF0000"/>
                </a:solidFill>
                <a:latin typeface="Arial" panose="020B0604020202020204" pitchFamily="34" charset="0"/>
                <a:cs typeface="Arial" panose="020B0604020202020204" pitchFamily="34" charset="0"/>
              </a:rPr>
              <a:t>Breeding Value, BV</a:t>
            </a:r>
            <a:r>
              <a:rPr lang="en-US" dirty="0">
                <a:latin typeface="Arial" panose="020B0604020202020204" pitchFamily="34" charset="0"/>
                <a:cs typeface="Arial" panose="020B0604020202020204" pitchFamily="34" charset="0"/>
              </a:rPr>
              <a:t>‘ of the hybrid F(1x2) as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∑GCA(1)+GCA(2) = (</a:t>
            </a:r>
            <a:r>
              <a:rPr lang="en-US" dirty="0">
                <a:solidFill>
                  <a:srgbClr val="0000FF"/>
                </a:solidFill>
                <a:latin typeface="Arial" panose="020B0604020202020204" pitchFamily="34" charset="0"/>
                <a:cs typeface="Arial" panose="020B0604020202020204" pitchFamily="34" charset="0"/>
              </a:rPr>
              <a:t>-3.225</a:t>
            </a:r>
            <a:r>
              <a:rPr lang="en-US" dirty="0">
                <a:latin typeface="Arial" panose="020B0604020202020204" pitchFamily="34" charset="0"/>
                <a:cs typeface="Arial" panose="020B0604020202020204" pitchFamily="34" charset="0"/>
              </a:rPr>
              <a:t>+0.400) = </a:t>
            </a:r>
            <a:r>
              <a:rPr lang="en-US" dirty="0">
                <a:solidFill>
                  <a:srgbClr val="FF0000"/>
                </a:solidFill>
                <a:latin typeface="Arial" panose="020B0604020202020204" pitchFamily="34" charset="0"/>
                <a:cs typeface="Arial" panose="020B0604020202020204" pitchFamily="34" charset="0"/>
              </a:rPr>
              <a:t>-2.825</a:t>
            </a:r>
            <a:r>
              <a:rPr lang="en-US" dirty="0">
                <a:latin typeface="Arial" panose="020B0604020202020204" pitchFamily="34" charset="0"/>
                <a:cs typeface="Arial" panose="020B0604020202020204" pitchFamily="34" charset="0"/>
              </a:rPr>
              <a:t>. This BV applies when using F(1x2) as parent to breed (cf. </a:t>
            </a:r>
            <a:r>
              <a:rPr lang="en-GB" dirty="0">
                <a:latin typeface="Arial" panose="020B0604020202020204" pitchFamily="34" charset="0"/>
                <a:cs typeface="Arial" panose="020B0604020202020204" pitchFamily="34" charset="0"/>
              </a:rPr>
              <a:t>UNPLAB-QuGen_Ch-6[</a:t>
            </a:r>
            <a:r>
              <a:rPr lang="en-GB" dirty="0" err="1">
                <a:latin typeface="Arial" panose="020B0604020202020204" pitchFamily="34" charset="0"/>
                <a:cs typeface="Arial" panose="020B0604020202020204" pitchFamily="34" charset="0"/>
              </a:rPr>
              <a:t>StatMod</a:t>
            </a:r>
            <a:r>
              <a:rPr lang="en-GB" dirty="0">
                <a:latin typeface="Arial" panose="020B0604020202020204" pitchFamily="34" charset="0"/>
                <a:cs typeface="Arial" panose="020B0604020202020204" pitchFamily="34" charset="0"/>
              </a:rPr>
              <a:t> I]</a:t>
            </a:r>
            <a:r>
              <a:rPr lang="en-US" dirty="0">
                <a:latin typeface="Arial" panose="020B0604020202020204" pitchFamily="34" charset="0"/>
                <a:cs typeface="Arial" panose="020B0604020202020204" pitchFamily="34" charset="0"/>
              </a:rPr>
              <a:t>).</a:t>
            </a:r>
          </a:p>
          <a:p>
            <a:r>
              <a:rPr lang="en-US" dirty="0">
                <a:latin typeface="Arial" panose="020B0604020202020204" pitchFamily="34" charset="0"/>
                <a:cs typeface="Arial" panose="020B0604020202020204" pitchFamily="34" charset="0"/>
              </a:rPr>
              <a:t>The inbred lines 1 and 2, being homozygous parents, have (and inherit) correspondingly these Breeding Values;  BV(1)= 2 GCA(1) = -6.450; BV(2) =2 GCA(2) = +0.800; and so on.  </a:t>
            </a:r>
            <a:br>
              <a:rPr lang="en-US" dirty="0">
                <a:latin typeface="Arial" panose="020B0604020202020204" pitchFamily="34" charset="0"/>
                <a:cs typeface="Arial" panose="020B0604020202020204" pitchFamily="34" charset="0"/>
              </a:rPr>
            </a:br>
            <a:r>
              <a:rPr lang="en-US" dirty="0">
                <a:solidFill>
                  <a:srgbClr val="0000FF"/>
                </a:solidFill>
                <a:latin typeface="Arial" panose="020B0604020202020204" pitchFamily="34" charset="0"/>
                <a:cs typeface="Arial" panose="020B0604020202020204" pitchFamily="34" charset="0"/>
              </a:rPr>
              <a:t>The GCA effect of an inbred line is hence half of its Breeding Value</a:t>
            </a:r>
            <a:r>
              <a:rPr lang="en-US" dirty="0">
                <a:latin typeface="Arial" panose="020B0604020202020204" pitchFamily="34" charset="0"/>
                <a:cs typeface="Arial" panose="020B0604020202020204" pitchFamily="34" charset="0"/>
              </a:rPr>
              <a:t>.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The GCA-effect of the F1(1x2) is, correspondingly, </a:t>
            </a:r>
            <a:r>
              <a:rPr lang="en-US" dirty="0">
                <a:solidFill>
                  <a:srgbClr val="FF0000"/>
                </a:solidFill>
                <a:latin typeface="Arial" panose="020B0604020202020204" pitchFamily="34" charset="0"/>
                <a:cs typeface="Arial" panose="020B0604020202020204" pitchFamily="34" charset="0"/>
              </a:rPr>
              <a:t>BV</a:t>
            </a:r>
            <a:r>
              <a:rPr lang="en-US"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F1(1x2)</a:t>
            </a:r>
            <a:r>
              <a:rPr lang="en-US"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 2  = </a:t>
            </a:r>
            <a:r>
              <a:rPr lang="en-US" dirty="0">
                <a:solidFill>
                  <a:srgbClr val="FF0000"/>
                </a:solidFill>
                <a:latin typeface="Arial" panose="020B0604020202020204" pitchFamily="34" charset="0"/>
                <a:cs typeface="Arial" panose="020B0604020202020204" pitchFamily="34" charset="0"/>
              </a:rPr>
              <a:t>-2.825</a:t>
            </a:r>
            <a:r>
              <a:rPr lang="en-US" dirty="0">
                <a:latin typeface="Arial" panose="020B0604020202020204" pitchFamily="34" charset="0"/>
                <a:cs typeface="Arial" panose="020B0604020202020204" pitchFamily="34" charset="0"/>
              </a:rPr>
              <a:t>/2  =  -1.413.</a:t>
            </a:r>
          </a:p>
          <a:p>
            <a:r>
              <a:rPr lang="en-US" dirty="0">
                <a:solidFill>
                  <a:schemeClr val="tx1">
                    <a:lumMod val="50000"/>
                    <a:lumOff val="50000"/>
                  </a:schemeClr>
                </a:solidFill>
                <a:latin typeface="Arial" panose="020B0604020202020204" pitchFamily="34" charset="0"/>
                <a:cs typeface="Arial" panose="020B0604020202020204" pitchFamily="34" charset="0"/>
              </a:rPr>
              <a:t>This GCA is expected if we – just for fun – employed this F1 as parent number 11 </a:t>
            </a:r>
            <a:r>
              <a:rPr lang="en-US" dirty="0">
                <a:solidFill>
                  <a:schemeClr val="bg1">
                    <a:lumMod val="75000"/>
                  </a:schemeClr>
                </a:solidFill>
                <a:latin typeface="Arial" panose="020B0604020202020204" pitchFamily="34" charset="0"/>
                <a:cs typeface="Arial" panose="020B0604020202020204" pitchFamily="34" charset="0"/>
              </a:rPr>
              <a:t>and ignored its kinship here</a:t>
            </a:r>
            <a:r>
              <a:rPr lang="en-US" dirty="0">
                <a:latin typeface="Arial" panose="020B0604020202020204" pitchFamily="34" charset="0"/>
                <a:cs typeface="Arial" panose="020B0604020202020204" pitchFamily="34" charset="0"/>
              </a:rPr>
              <a:t>.</a:t>
            </a:r>
          </a:p>
        </p:txBody>
      </p:sp>
      <p:sp>
        <p:nvSpPr>
          <p:cNvPr id="3" name="TextBox 2"/>
          <p:cNvSpPr txBox="1"/>
          <p:nvPr/>
        </p:nvSpPr>
        <p:spPr>
          <a:xfrm>
            <a:off x="8914295" y="1245704"/>
            <a:ext cx="3169973" cy="286232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GCA-</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effect</a:t>
            </a:r>
            <a:r>
              <a:rPr lang="en-GB" dirty="0">
                <a:latin typeface="Arial" panose="020B0604020202020204" pitchFamily="34" charset="0"/>
                <a:cs typeface="Arial" panose="020B0604020202020204" pitchFamily="34" charset="0"/>
              </a:rPr>
              <a:t> of an</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inbred line is half of its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so-called </a:t>
            </a:r>
            <a:r>
              <a:rPr lang="en-GB" dirty="0">
                <a:solidFill>
                  <a:srgbClr val="FF0000"/>
                </a:solidFill>
                <a:latin typeface="Arial" panose="020B0604020202020204" pitchFamily="34" charset="0"/>
                <a:cs typeface="Arial" panose="020B0604020202020204" pitchFamily="34" charset="0"/>
              </a:rPr>
              <a:t>Breeding Value </a:t>
            </a:r>
            <a:r>
              <a:rPr lang="en-GB" dirty="0">
                <a:latin typeface="Arial" panose="020B0604020202020204" pitchFamily="34" charset="0"/>
                <a:cs typeface="Arial" panose="020B0604020202020204" pitchFamily="34" charset="0"/>
              </a:rPr>
              <a:t>(simple genetics assumed); </a:t>
            </a:r>
            <a:r>
              <a:rPr lang="en-GB" dirty="0">
                <a:solidFill>
                  <a:schemeClr val="tx1">
                    <a:lumMod val="50000"/>
                    <a:lumOff val="50000"/>
                  </a:schemeClr>
                </a:solidFill>
                <a:latin typeface="Arial" panose="020B0604020202020204" pitchFamily="34" charset="0"/>
                <a:cs typeface="Arial" panose="020B0604020202020204" pitchFamily="34" charset="0"/>
              </a:rPr>
              <a:t>of course the </a:t>
            </a:r>
            <a:r>
              <a:rPr lang="en-GB" dirty="0">
                <a:solidFill>
                  <a:srgbClr val="FF0000"/>
                </a:solidFill>
                <a:latin typeface="Arial" panose="020B0604020202020204" pitchFamily="34" charset="0"/>
                <a:cs typeface="Arial" panose="020B0604020202020204" pitchFamily="34" charset="0"/>
              </a:rPr>
              <a:t>Breeding ‘Value’ is </a:t>
            </a:r>
            <a:r>
              <a:rPr lang="en-GB" dirty="0">
                <a:solidFill>
                  <a:schemeClr val="tx1">
                    <a:lumMod val="50000"/>
                    <a:lumOff val="50000"/>
                  </a:schemeClr>
                </a:solidFill>
                <a:latin typeface="Arial" panose="020B0604020202020204" pitchFamily="34" charset="0"/>
                <a:cs typeface="Arial" panose="020B0604020202020204" pitchFamily="34" charset="0"/>
              </a:rPr>
              <a:t>scaled as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effect (</a:t>
            </a:r>
            <a:r>
              <a:rPr lang="en-GB" dirty="0">
                <a:solidFill>
                  <a:schemeClr val="tx1">
                    <a:lumMod val="50000"/>
                    <a:lumOff val="50000"/>
                  </a:schemeClr>
                </a:solidFill>
                <a:latin typeface="Arial" panose="020B0604020202020204" pitchFamily="34" charset="0"/>
                <a:cs typeface="Arial" panose="020B0604020202020204" pitchFamily="34" charset="0"/>
              </a:rPr>
              <a:t>with minimum zero and mean µ); and is not a </a:t>
            </a:r>
            <a:r>
              <a:rPr lang="en-GB" dirty="0">
                <a:solidFill>
                  <a:schemeClr val="tx1">
                    <a:lumMod val="50000"/>
                    <a:lumOff val="50000"/>
                  </a:schemeClr>
                </a:solidFill>
                <a:latin typeface="Algerian" panose="04020705040A02060702" pitchFamily="82" charset="0"/>
                <a:cs typeface="Arial" panose="020B0604020202020204" pitchFamily="34" charset="0"/>
              </a:rPr>
              <a:t>value</a:t>
            </a:r>
            <a:r>
              <a:rPr lang="en-GB" dirty="0">
                <a:solidFill>
                  <a:schemeClr val="tx1">
                    <a:lumMod val="50000"/>
                    <a:lumOff val="50000"/>
                  </a:schemeClr>
                </a:solidFill>
                <a:latin typeface="Arial" panose="020B0604020202020204" pitchFamily="34" charset="0"/>
                <a:cs typeface="Arial" panose="020B0604020202020204" pitchFamily="34" charset="0"/>
              </a:rPr>
              <a:t> </a:t>
            </a:r>
          </a:p>
          <a:p>
            <a:endPar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Effect</a:t>
            </a:r>
            <a:r>
              <a:rPr lang="en-GB" dirty="0">
                <a:solidFill>
                  <a:schemeClr val="tx1">
                    <a:lumMod val="50000"/>
                    <a:lumOff val="50000"/>
                  </a:schemeClr>
                </a:solidFill>
                <a:latin typeface="Arial" panose="020B0604020202020204" pitchFamily="34" charset="0"/>
                <a:cs typeface="Arial" panose="020B0604020202020204" pitchFamily="34" charset="0"/>
              </a:rPr>
              <a:t>: Deviation from mean.</a:t>
            </a:r>
          </a:p>
        </p:txBody>
      </p:sp>
      <p:sp>
        <p:nvSpPr>
          <p:cNvPr id="5" name="Rectangle 4"/>
          <p:cNvSpPr/>
          <p:nvPr/>
        </p:nvSpPr>
        <p:spPr>
          <a:xfrm>
            <a:off x="77302" y="706967"/>
            <a:ext cx="8562931" cy="3437466"/>
          </a:xfrm>
          <a:prstGeom prst="rect">
            <a:avLst/>
          </a:prstGeom>
          <a:noFill/>
          <a:ln w="3175">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p:cNvSpPr txBox="1"/>
          <p:nvPr/>
        </p:nvSpPr>
        <p:spPr>
          <a:xfrm>
            <a:off x="207337" y="1131761"/>
            <a:ext cx="372139" cy="276999"/>
          </a:xfrm>
          <a:prstGeom prst="rect">
            <a:avLst/>
          </a:prstGeom>
          <a:solidFill>
            <a:srgbClr val="0000FF"/>
          </a:solidFill>
          <a:effectLst>
            <a:outerShdw blurRad="50800" dist="38100" dir="2700000" algn="tl" rotWithShape="0">
              <a:prstClr val="black">
                <a:alpha val="40000"/>
              </a:prstClr>
            </a:outerShdw>
          </a:effectLst>
        </p:spPr>
        <p:txBody>
          <a:bodyPr wrap="square" rtlCol="0">
            <a:spAutoFit/>
          </a:bodyPr>
          <a:lstStyle/>
          <a:p>
            <a:pPr algn="ctr"/>
            <a:r>
              <a:rPr lang="de-DE" sz="1200" dirty="0">
                <a:solidFill>
                  <a:schemeClr val="bg1"/>
                </a:solidFill>
                <a:latin typeface="Arial" panose="020B0604020202020204" pitchFamily="34" charset="0"/>
                <a:cs typeface="Arial" panose="020B0604020202020204" pitchFamily="34" charset="0"/>
              </a:rPr>
              <a:t>1</a:t>
            </a:r>
            <a:endParaRPr lang="en-GB" sz="1200" dirty="0">
              <a:solidFill>
                <a:schemeClr val="bg1"/>
              </a:solidFill>
              <a:latin typeface="Arial" panose="020B0604020202020204" pitchFamily="34" charset="0"/>
              <a:cs typeface="Arial" panose="020B0604020202020204" pitchFamily="34" charset="0"/>
            </a:endParaRPr>
          </a:p>
        </p:txBody>
      </p:sp>
      <p:sp>
        <p:nvSpPr>
          <p:cNvPr id="9" name="Textfeld 5">
            <a:extLst>
              <a:ext uri="{FF2B5EF4-FFF2-40B4-BE49-F238E27FC236}">
                <a16:creationId xmlns:a16="http://schemas.microsoft.com/office/drawing/2014/main" id="{F2B5896C-98B0-4CC9-952C-17D62B8DBCBA}"/>
              </a:ext>
            </a:extLst>
          </p:cNvPr>
          <p:cNvSpPr txBox="1"/>
          <p:nvPr/>
        </p:nvSpPr>
        <p:spPr>
          <a:xfrm>
            <a:off x="11475546" y="6348072"/>
            <a:ext cx="66086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11</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044206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77303" y="65677"/>
            <a:ext cx="9779078" cy="830997"/>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latin typeface="Arial" panose="020B0604020202020204" pitchFamily="34" charset="0"/>
                <a:cs typeface="Arial" panose="020B0604020202020204" pitchFamily="34" charset="0"/>
              </a:rPr>
              <a:t>See the yield results (bushels/acre) of maize </a:t>
            </a:r>
            <a:r>
              <a:rPr lang="en-GB" sz="2400" dirty="0">
                <a:solidFill>
                  <a:srgbClr val="FF0000"/>
                </a:solidFill>
                <a:latin typeface="Arial" panose="020B0604020202020204" pitchFamily="34" charset="0"/>
                <a:cs typeface="Arial" panose="020B0604020202020204" pitchFamily="34" charset="0"/>
              </a:rPr>
              <a:t>lines</a:t>
            </a:r>
            <a:r>
              <a:rPr lang="en-GB" sz="2400" dirty="0">
                <a:latin typeface="Arial" panose="020B0604020202020204" pitchFamily="34" charset="0"/>
                <a:cs typeface="Arial" panose="020B0604020202020204" pitchFamily="34" charset="0"/>
              </a:rPr>
              <a:t> and their Diallel-cross F1-hybrids</a:t>
            </a:r>
          </a:p>
        </p:txBody>
      </p:sp>
      <p:sp>
        <p:nvSpPr>
          <p:cNvPr id="6" name="Textfeld 5"/>
          <p:cNvSpPr txBox="1"/>
          <p:nvPr/>
        </p:nvSpPr>
        <p:spPr>
          <a:xfrm>
            <a:off x="11577519" y="6345457"/>
            <a:ext cx="61448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12</a:t>
            </a:fld>
            <a:endParaRPr lang="en-GB" sz="2400" dirty="0">
              <a:latin typeface="Arial" panose="020B0604020202020204" pitchFamily="34" charset="0"/>
              <a:cs typeface="Arial" panose="020B0604020202020204" pitchFamily="34" charset="0"/>
            </a:endParaRPr>
          </a:p>
        </p:txBody>
      </p:sp>
      <p:grpSp>
        <p:nvGrpSpPr>
          <p:cNvPr id="11" name="Group 10"/>
          <p:cNvGrpSpPr/>
          <p:nvPr/>
        </p:nvGrpSpPr>
        <p:grpSpPr>
          <a:xfrm>
            <a:off x="77303" y="1036669"/>
            <a:ext cx="9779080" cy="4154116"/>
            <a:chOff x="77301" y="717698"/>
            <a:chExt cx="9779080" cy="4154116"/>
          </a:xfrm>
        </p:grpSpPr>
        <p:sp>
          <p:nvSpPr>
            <p:cNvPr id="9" name="Rectangle 8"/>
            <p:cNvSpPr/>
            <p:nvPr/>
          </p:nvSpPr>
          <p:spPr>
            <a:xfrm>
              <a:off x="77301" y="717698"/>
              <a:ext cx="9779080" cy="3939362"/>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4" name="Object 3"/>
            <p:cNvGraphicFramePr>
              <a:graphicFrameLocks noChangeAspect="1"/>
            </p:cNvGraphicFramePr>
            <p:nvPr>
              <p:extLst>
                <p:ext uri="{D42A27DB-BD31-4B8C-83A1-F6EECF244321}">
                  <p14:modId xmlns:p14="http://schemas.microsoft.com/office/powerpoint/2010/main" val="805855476"/>
                </p:ext>
              </p:extLst>
            </p:nvPr>
          </p:nvGraphicFramePr>
          <p:xfrm>
            <a:off x="77301" y="767814"/>
            <a:ext cx="9702333" cy="4104000"/>
          </p:xfrm>
          <a:graphic>
            <a:graphicData uri="http://schemas.openxmlformats.org/presentationml/2006/ole">
              <mc:AlternateContent xmlns:mc="http://schemas.openxmlformats.org/markup-compatibility/2006">
                <mc:Choice xmlns:v="urn:schemas-microsoft-com:vml" Requires="v">
                  <p:oleObj spid="_x0000_s6465" name="Document" r:id="rId3" imgW="8534074" imgH="3610680" progId="Word.Document.8">
                    <p:link updateAutomatic="1"/>
                  </p:oleObj>
                </mc:Choice>
                <mc:Fallback>
                  <p:oleObj name="Document" r:id="rId3" imgW="8534074" imgH="3610680" progId="Word.Document.8">
                    <p:link updateAutomatic="1"/>
                    <p:pic>
                      <p:nvPicPr>
                        <p:cNvPr id="4" name="Object 3"/>
                        <p:cNvPicPr/>
                        <p:nvPr/>
                      </p:nvPicPr>
                      <p:blipFill>
                        <a:blip r:embed="rId4"/>
                        <a:stretch>
                          <a:fillRect/>
                        </a:stretch>
                      </p:blipFill>
                      <p:spPr>
                        <a:xfrm>
                          <a:off x="77301" y="767814"/>
                          <a:ext cx="9702333" cy="4104000"/>
                        </a:xfrm>
                        <a:prstGeom prst="rect">
                          <a:avLst/>
                        </a:prstGeom>
                      </p:spPr>
                    </p:pic>
                  </p:oleObj>
                </mc:Fallback>
              </mc:AlternateContent>
            </a:graphicData>
          </a:graphic>
        </p:graphicFrame>
      </p:grpSp>
      <p:sp>
        <p:nvSpPr>
          <p:cNvPr id="7" name="Textfeld 3"/>
          <p:cNvSpPr txBox="1"/>
          <p:nvPr/>
        </p:nvSpPr>
        <p:spPr>
          <a:xfrm>
            <a:off x="127952" y="5302879"/>
            <a:ext cx="7092858" cy="1200329"/>
          </a:xfrm>
          <a:prstGeom prst="rect">
            <a:avLst/>
          </a:prstGeom>
          <a:solidFill>
            <a:schemeClr val="bg1"/>
          </a:solidFill>
          <a:ln w="3175">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F1(1 x 2) = µ    	  + GCA(1) + GCA(2)    + </a:t>
            </a:r>
            <a:r>
              <a:rPr lang="en-GB"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SCA(1x2)</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 error</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F1(1 x 2) = µ    	  + Breeding Value        + D(1x2)    	  </a:t>
            </a:r>
            <a:r>
              <a:rPr lang="en-GB" dirty="0">
                <a:solidFill>
                  <a:schemeClr val="tx1">
                    <a:lumMod val="50000"/>
                    <a:lumOff val="50000"/>
                  </a:schemeClr>
                </a:solidFill>
                <a:latin typeface="Arial" panose="020B0604020202020204" pitchFamily="34" charset="0"/>
                <a:cs typeface="Arial" panose="020B0604020202020204" pitchFamily="34" charset="0"/>
              </a:rPr>
              <a:t>+ error*</a:t>
            </a:r>
          </a:p>
          <a:p>
            <a:r>
              <a:rPr lang="en-GB" dirty="0">
                <a:latin typeface="Arial" panose="020B0604020202020204" pitchFamily="34" charset="0"/>
                <a:cs typeface="Arial" panose="020B0604020202020204" pitchFamily="34" charset="0"/>
              </a:rPr>
              <a:t>51.0        = 50.089  + </a:t>
            </a:r>
            <a:r>
              <a:rPr lang="en-GB" dirty="0">
                <a:solidFill>
                  <a:srgbClr val="0000FF"/>
                </a:solidFill>
                <a:latin typeface="Arial" panose="020B0604020202020204" pitchFamily="34" charset="0"/>
                <a:cs typeface="Arial" panose="020B0604020202020204" pitchFamily="34" charset="0"/>
              </a:rPr>
              <a:t>(-3.225</a:t>
            </a:r>
            <a:r>
              <a:rPr lang="en-GB" dirty="0">
                <a:latin typeface="Arial" panose="020B0604020202020204" pitchFamily="34" charset="0"/>
                <a:cs typeface="Arial" panose="020B0604020202020204" pitchFamily="34" charset="0"/>
              </a:rPr>
              <a:t>) +(0.400)     + </a:t>
            </a:r>
            <a:r>
              <a:rPr lang="en-GB"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3.736</a:t>
            </a:r>
            <a:r>
              <a:rPr lang="en-GB" b="1" dirty="0">
                <a:solidFill>
                  <a:srgbClr val="7030A0"/>
                </a:solidFill>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 error</a:t>
            </a:r>
          </a:p>
          <a:p>
            <a:r>
              <a:rPr lang="en-GB" dirty="0">
                <a:latin typeface="Arial" panose="020B0604020202020204" pitchFamily="34" charset="0"/>
                <a:cs typeface="Arial" panose="020B0604020202020204" pitchFamily="34" charset="0"/>
              </a:rPr>
              <a:t>51.0        = Mean 	  + main effect(s)	         + ‘surprise’ (</a:t>
            </a:r>
            <a:r>
              <a:rPr lang="en-GB" dirty="0">
                <a:latin typeface="Arial Narrow" panose="020B0606020202030204" pitchFamily="34" charset="0"/>
                <a:cs typeface="Arial" panose="020B0604020202020204" pitchFamily="34" charset="0"/>
              </a:rPr>
              <a:t>includes </a:t>
            </a:r>
            <a:r>
              <a:rPr lang="en-GB" dirty="0">
                <a:solidFill>
                  <a:schemeClr val="tx1">
                    <a:lumMod val="50000"/>
                    <a:lumOff val="50000"/>
                  </a:schemeClr>
                </a:solidFill>
                <a:latin typeface="Arial Narrow" panose="020B0606020202030204" pitchFamily="34" charset="0"/>
                <a:cs typeface="Arial" panose="020B0604020202020204" pitchFamily="34" charset="0"/>
              </a:rPr>
              <a:t>error</a:t>
            </a:r>
            <a:r>
              <a:rPr lang="en-GB" dirty="0">
                <a:latin typeface="Arial" panose="020B0604020202020204" pitchFamily="34" charset="0"/>
                <a:cs typeface="Arial" panose="020B0604020202020204" pitchFamily="34" charset="0"/>
              </a:rPr>
              <a:t>) </a:t>
            </a:r>
          </a:p>
        </p:txBody>
      </p:sp>
      <p:sp>
        <p:nvSpPr>
          <p:cNvPr id="5" name="TextBox 4"/>
          <p:cNvSpPr txBox="1"/>
          <p:nvPr/>
        </p:nvSpPr>
        <p:spPr>
          <a:xfrm>
            <a:off x="6801957" y="5305587"/>
            <a:ext cx="5282312"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SCA(1x2) </a:t>
            </a:r>
            <a:r>
              <a:rPr lang="en-GB" dirty="0">
                <a:latin typeface="Arial" panose="020B0604020202020204" pitchFamily="34" charset="0"/>
                <a:cs typeface="Arial" panose="020B0604020202020204" pitchFamily="34" charset="0"/>
              </a:rPr>
              <a:t>= 51 -  50.089-(-3.225)-(+0.004)=</a:t>
            </a:r>
            <a:r>
              <a:rPr lang="en-GB"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3.736</a:t>
            </a:r>
            <a:br>
              <a:rPr lang="en-GB" b="1" dirty="0">
                <a:solidFill>
                  <a:srgbClr val="7030A0"/>
                </a:solidFill>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Prediction is not perfect, otherwise </a:t>
            </a:r>
            <a:r>
              <a:rPr lang="en-GB"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SCA</a:t>
            </a:r>
            <a:r>
              <a:rPr lang="en-GB" dirty="0">
                <a:latin typeface="Arial" panose="020B0604020202020204" pitchFamily="34" charset="0"/>
                <a:cs typeface="Arial" panose="020B0604020202020204" pitchFamily="34" charset="0"/>
              </a:rPr>
              <a:t> was zero.</a:t>
            </a:r>
          </a:p>
        </p:txBody>
      </p:sp>
      <p:sp>
        <p:nvSpPr>
          <p:cNvPr id="3" name="TextBox 2"/>
          <p:cNvSpPr txBox="1"/>
          <p:nvPr/>
        </p:nvSpPr>
        <p:spPr>
          <a:xfrm>
            <a:off x="7277102" y="6137256"/>
            <a:ext cx="224366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*epistasis neglected</a:t>
            </a:r>
          </a:p>
        </p:txBody>
      </p:sp>
      <p:sp>
        <p:nvSpPr>
          <p:cNvPr id="10" name="TextBox 9"/>
          <p:cNvSpPr txBox="1"/>
          <p:nvPr/>
        </p:nvSpPr>
        <p:spPr>
          <a:xfrm>
            <a:off x="9930809" y="161365"/>
            <a:ext cx="2153460" cy="480131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We could re-con-</a:t>
            </a:r>
            <a:r>
              <a:rPr lang="en-GB" dirty="0" err="1">
                <a:latin typeface="Arial" panose="020B0604020202020204" pitchFamily="34" charset="0"/>
                <a:cs typeface="Arial" panose="020B0604020202020204" pitchFamily="34" charset="0"/>
              </a:rPr>
              <a:t>struct</a:t>
            </a:r>
            <a:r>
              <a:rPr lang="en-GB" dirty="0">
                <a:latin typeface="Arial" panose="020B0604020202020204" pitchFamily="34" charset="0"/>
                <a:cs typeface="Arial" panose="020B0604020202020204" pitchFamily="34" charset="0"/>
              </a:rPr>
              <a:t> (and even predict) values such as F1(1 x 2) = 51 q/acre from the general mean µ and the here-estimated GCA-effects of mother and father of that hybrid.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Such approach is sometimes seen as „</a:t>
            </a:r>
            <a:r>
              <a:rPr lang="en-GB" dirty="0">
                <a:solidFill>
                  <a:srgbClr val="0000FF"/>
                </a:solidFill>
                <a:latin typeface="Arial" panose="020B0604020202020204" pitchFamily="34" charset="0"/>
                <a:cs typeface="Arial" panose="020B0604020202020204" pitchFamily="34" charset="0"/>
              </a:rPr>
              <a:t>explanation</a:t>
            </a:r>
            <a:r>
              <a:rPr lang="en-GB" dirty="0">
                <a:latin typeface="Arial" panose="020B0604020202020204" pitchFamily="34" charset="0"/>
                <a:cs typeface="Arial" panose="020B0604020202020204" pitchFamily="34" charset="0"/>
              </a:rPr>
              <a:t>“ of the re-constructed data point.</a:t>
            </a:r>
          </a:p>
        </p:txBody>
      </p:sp>
      <p:sp>
        <p:nvSpPr>
          <p:cNvPr id="12" name="Right Triangle 4">
            <a:extLst>
              <a:ext uri="{FF2B5EF4-FFF2-40B4-BE49-F238E27FC236}">
                <a16:creationId xmlns:a16="http://schemas.microsoft.com/office/drawing/2014/main" id="{74A0FF09-EAD4-4D42-BC0A-DD8E2A8EEE01}"/>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844395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801957" y="5539501"/>
            <a:ext cx="5282312"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r>
              <a:rPr lang="en-GB" b="1" dirty="0">
                <a:solidFill>
                  <a:srgbClr val="7030A0"/>
                </a:solidFill>
                <a:latin typeface="Arial" panose="020B0604020202020204" pitchFamily="34" charset="0"/>
                <a:cs typeface="Arial" panose="020B0604020202020204" pitchFamily="34" charset="0"/>
              </a:rPr>
              <a:t>SCA(1x2) </a:t>
            </a:r>
            <a:r>
              <a:rPr lang="en-GB" dirty="0">
                <a:latin typeface="Arial" panose="020B0604020202020204" pitchFamily="34" charset="0"/>
                <a:cs typeface="Arial" panose="020B0604020202020204" pitchFamily="34" charset="0"/>
              </a:rPr>
              <a:t>= 51 -  50.089-(-3.225)-(+0.004)=</a:t>
            </a:r>
            <a:r>
              <a:rPr lang="en-GB" b="1" dirty="0">
                <a:solidFill>
                  <a:srgbClr val="7030A0"/>
                </a:solidFill>
                <a:latin typeface="Arial" panose="020B0604020202020204" pitchFamily="34" charset="0"/>
                <a:cs typeface="Arial" panose="020B0604020202020204" pitchFamily="34" charset="0"/>
              </a:rPr>
              <a:t>3.736</a:t>
            </a:r>
          </a:p>
        </p:txBody>
      </p:sp>
      <p:grpSp>
        <p:nvGrpSpPr>
          <p:cNvPr id="9" name="Group 8"/>
          <p:cNvGrpSpPr/>
          <p:nvPr/>
        </p:nvGrpSpPr>
        <p:grpSpPr>
          <a:xfrm>
            <a:off x="35138" y="828000"/>
            <a:ext cx="12708000" cy="5148000"/>
            <a:chOff x="35138" y="828000"/>
            <a:chExt cx="12708000" cy="5148000"/>
          </a:xfrm>
        </p:grpSpPr>
        <p:sp>
          <p:nvSpPr>
            <p:cNvPr id="3" name="Rectangle 2"/>
            <p:cNvSpPr/>
            <p:nvPr/>
          </p:nvSpPr>
          <p:spPr>
            <a:xfrm>
              <a:off x="35138" y="1228060"/>
              <a:ext cx="12049131" cy="401729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8" name="Object 7"/>
            <p:cNvGraphicFramePr>
              <a:graphicFrameLocks/>
            </p:cNvGraphicFramePr>
            <p:nvPr>
              <p:extLst>
                <p:ext uri="{D42A27DB-BD31-4B8C-83A1-F6EECF244321}">
                  <p14:modId xmlns:p14="http://schemas.microsoft.com/office/powerpoint/2010/main" val="1840188915"/>
                </p:ext>
              </p:extLst>
            </p:nvPr>
          </p:nvGraphicFramePr>
          <p:xfrm>
            <a:off x="35138" y="828000"/>
            <a:ext cx="12708000" cy="5148000"/>
          </p:xfrm>
          <a:graphic>
            <a:graphicData uri="http://schemas.openxmlformats.org/presentationml/2006/ole">
              <mc:AlternateContent xmlns:mc="http://schemas.openxmlformats.org/markup-compatibility/2006">
                <mc:Choice xmlns:v="urn:schemas-microsoft-com:vml" Requires="v">
                  <p:oleObj spid="_x0000_s13603" name="Document" r:id="rId3" imgW="8640849" imgH="3431404" progId="Word.Document.12">
                    <p:link updateAutomatic="1"/>
                  </p:oleObj>
                </mc:Choice>
                <mc:Fallback>
                  <p:oleObj name="Document" r:id="rId3" imgW="8640849" imgH="3431404" progId="Word.Document.12">
                    <p:link updateAutomatic="1"/>
                    <p:pic>
                      <p:nvPicPr>
                        <p:cNvPr id="11803" name="Object 11802"/>
                        <p:cNvPicPr/>
                        <p:nvPr/>
                      </p:nvPicPr>
                      <p:blipFill>
                        <a:blip r:embed="rId4"/>
                        <a:stretch>
                          <a:fillRect/>
                        </a:stretch>
                      </p:blipFill>
                      <p:spPr>
                        <a:xfrm>
                          <a:off x="35138" y="828000"/>
                          <a:ext cx="12708000" cy="5148000"/>
                        </a:xfrm>
                        <a:prstGeom prst="rect">
                          <a:avLst/>
                        </a:prstGeom>
                        <a:solidFill>
                          <a:schemeClr val="bg1"/>
                        </a:solidFill>
                        <a:ln>
                          <a:noFill/>
                        </a:ln>
                      </p:spPr>
                    </p:pic>
                  </p:oleObj>
                </mc:Fallback>
              </mc:AlternateContent>
            </a:graphicData>
          </a:graphic>
        </p:graphicFrame>
      </p:grpSp>
      <p:sp>
        <p:nvSpPr>
          <p:cNvPr id="10" name="TextBox 9"/>
          <p:cNvSpPr txBox="1"/>
          <p:nvPr/>
        </p:nvSpPr>
        <p:spPr>
          <a:xfrm>
            <a:off x="81544" y="5211758"/>
            <a:ext cx="1195631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i="1" dirty="0">
                <a:solidFill>
                  <a:schemeClr val="tx1">
                    <a:lumMod val="50000"/>
                    <a:lumOff val="50000"/>
                  </a:schemeClr>
                </a:solidFill>
                <a:latin typeface="Arial" panose="020B0604020202020204" pitchFamily="34" charset="0"/>
                <a:cs typeface="Arial" panose="020B0604020202020204" pitchFamily="34" charset="0"/>
              </a:rPr>
              <a:t>Nota bene</a:t>
            </a:r>
            <a:r>
              <a:rPr lang="en-GB" dirty="0">
                <a:solidFill>
                  <a:schemeClr val="tx1">
                    <a:lumMod val="50000"/>
                    <a:lumOff val="50000"/>
                  </a:schemeClr>
                </a:solidFill>
                <a:latin typeface="Arial" panose="020B0604020202020204" pitchFamily="34" charset="0"/>
                <a:cs typeface="Arial" panose="020B0604020202020204" pitchFamily="34" charset="0"/>
              </a:rPr>
              <a:t>: The SCA-effects sum up to zero in each column and each row (a typical feature of interaction terms)</a:t>
            </a:r>
          </a:p>
        </p:txBody>
      </p:sp>
      <p:sp>
        <p:nvSpPr>
          <p:cNvPr id="2" name="Rechteck 1"/>
          <p:cNvSpPr/>
          <p:nvPr/>
        </p:nvSpPr>
        <p:spPr>
          <a:xfrm>
            <a:off x="77302" y="65677"/>
            <a:ext cx="12006967" cy="892552"/>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SCA</a:t>
            </a:r>
            <a:r>
              <a:rPr lang="en-GB" sz="2400" dirty="0">
                <a:latin typeface="Arial" panose="020B0604020202020204" pitchFamily="34" charset="0"/>
                <a:cs typeface="Arial" panose="020B0604020202020204" pitchFamily="34" charset="0"/>
              </a:rPr>
              <a:t>-effects. Breeders usually prefer large GCA-effects and small </a:t>
            </a:r>
            <a:r>
              <a:rPr lang="en-GB" sz="2400" dirty="0">
                <a:solidFill>
                  <a:srgbClr val="7030A0"/>
                </a:solidFill>
                <a:latin typeface="Arial" panose="020B0604020202020204" pitchFamily="34" charset="0"/>
                <a:cs typeface="Arial" panose="020B0604020202020204" pitchFamily="34" charset="0"/>
              </a:rPr>
              <a:t>SCA</a:t>
            </a:r>
            <a:r>
              <a:rPr lang="en-GB" sz="2400" dirty="0">
                <a:latin typeface="Arial" panose="020B0604020202020204" pitchFamily="34" charset="0"/>
                <a:cs typeface="Arial" panose="020B0604020202020204" pitchFamily="34" charset="0"/>
              </a:rPr>
              <a:t>-effects. If </a:t>
            </a:r>
            <a:r>
              <a:rPr lang="en-GB" sz="2400" dirty="0">
                <a:solidFill>
                  <a:srgbClr val="7030A0"/>
                </a:solidFill>
                <a:latin typeface="Arial" panose="020B0604020202020204" pitchFamily="34" charset="0"/>
                <a:cs typeface="Arial" panose="020B0604020202020204" pitchFamily="34" charset="0"/>
              </a:rPr>
              <a:t>SCA</a:t>
            </a:r>
            <a:r>
              <a:rPr lang="en-GB" sz="2400" dirty="0">
                <a:latin typeface="Arial" panose="020B0604020202020204" pitchFamily="34" charset="0"/>
                <a:cs typeface="Arial" panose="020B0604020202020204" pitchFamily="34" charset="0"/>
              </a:rPr>
              <a:t>-effects were zero, then GCA-effects alone ‘explained’ F1-hybrid’ performance </a:t>
            </a:r>
            <a:r>
              <a:rPr lang="en-GB" sz="2800" b="1" dirty="0">
                <a:latin typeface="Arial" panose="020B0604020202020204" pitchFamily="34" charset="0"/>
                <a:cs typeface="Arial" panose="020B0604020202020204" pitchFamily="34" charset="0"/>
                <a:sym typeface="Wingdings" panose="05000000000000000000" pitchFamily="2" charset="2"/>
              </a:rPr>
              <a:t></a:t>
            </a:r>
            <a:r>
              <a:rPr lang="en-GB" sz="2400" dirty="0">
                <a:latin typeface="Arial" panose="020B0604020202020204" pitchFamily="34" charset="0"/>
                <a:cs typeface="Arial" panose="020B0604020202020204" pitchFamily="34" charset="0"/>
              </a:rPr>
              <a:t> </a:t>
            </a:r>
          </a:p>
        </p:txBody>
      </p:sp>
      <p:sp>
        <p:nvSpPr>
          <p:cNvPr id="7" name="Textfeld 3"/>
          <p:cNvSpPr txBox="1"/>
          <p:nvPr/>
        </p:nvSpPr>
        <p:spPr>
          <a:xfrm>
            <a:off x="127952" y="5536793"/>
            <a:ext cx="7092858" cy="1200329"/>
          </a:xfrm>
          <a:prstGeom prst="rect">
            <a:avLst/>
          </a:prstGeom>
          <a:solidFill>
            <a:schemeClr val="bg1"/>
          </a:solidFill>
          <a:ln w="3175">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F1(1 x 2) = µ    	  + GCA(1) + GCA(2)    + </a:t>
            </a:r>
            <a:r>
              <a:rPr lang="en-GB"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SCA(1x2)</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 error</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F1(1 x 2) = µ    	  + Breeding Value        + D(1x2)    	  + error</a:t>
            </a:r>
          </a:p>
          <a:p>
            <a:r>
              <a:rPr lang="en-GB" dirty="0">
                <a:latin typeface="Arial" panose="020B0604020202020204" pitchFamily="34" charset="0"/>
                <a:cs typeface="Arial" panose="020B0604020202020204" pitchFamily="34" charset="0"/>
              </a:rPr>
              <a:t>51.0        = 50.089  + (-3.225) +(0.400)     + </a:t>
            </a:r>
            <a:r>
              <a:rPr lang="en-GB"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3.736</a:t>
            </a:r>
            <a:r>
              <a:rPr lang="en-GB" b="1" dirty="0">
                <a:solidFill>
                  <a:srgbClr val="7030A0"/>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 error</a:t>
            </a:r>
            <a:endParaRPr lang="en-GB" b="1" dirty="0">
              <a:solidFill>
                <a:srgbClr val="7030A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51.0        = Mean 	  + main effect(s)	         + surprise (includes error) </a:t>
            </a:r>
          </a:p>
        </p:txBody>
      </p:sp>
      <p:sp>
        <p:nvSpPr>
          <p:cNvPr id="11" name="Rectangle 10"/>
          <p:cNvSpPr/>
          <p:nvPr/>
        </p:nvSpPr>
        <p:spPr>
          <a:xfrm>
            <a:off x="12011597" y="1358289"/>
            <a:ext cx="741554" cy="4222801"/>
          </a:xfrm>
          <a:prstGeom prst="rect">
            <a:avLst/>
          </a:prstGeom>
          <a:solidFill>
            <a:schemeClr val="bg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ight Triangle 4">
            <a:extLst>
              <a:ext uri="{FF2B5EF4-FFF2-40B4-BE49-F238E27FC236}">
                <a16:creationId xmlns:a16="http://schemas.microsoft.com/office/drawing/2014/main" id="{1CA9D588-4FC7-441F-A682-C249E719A0A1}"/>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feld 5">
            <a:extLst>
              <a:ext uri="{FF2B5EF4-FFF2-40B4-BE49-F238E27FC236}">
                <a16:creationId xmlns:a16="http://schemas.microsoft.com/office/drawing/2014/main" id="{3682F170-C767-444B-BC2F-6123FCD7266B}"/>
              </a:ext>
            </a:extLst>
          </p:cNvPr>
          <p:cNvSpPr txBox="1"/>
          <p:nvPr/>
        </p:nvSpPr>
        <p:spPr>
          <a:xfrm>
            <a:off x="11475546" y="6348072"/>
            <a:ext cx="66086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13</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50958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77302" y="65677"/>
            <a:ext cx="12006967"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SCA</a:t>
            </a:r>
            <a:r>
              <a:rPr lang="en-GB" sz="2400" dirty="0">
                <a:latin typeface="Arial" panose="020B0604020202020204" pitchFamily="34" charset="0"/>
                <a:cs typeface="Arial" panose="020B0604020202020204" pitchFamily="34" charset="0"/>
              </a:rPr>
              <a:t>-effects. Breeders usually prefer large </a:t>
            </a:r>
            <a:r>
              <a:rPr lang="en-GB" sz="2400" dirty="0">
                <a:solidFill>
                  <a:srgbClr val="0000FF"/>
                </a:solidFill>
                <a:latin typeface="Arial" panose="020B0604020202020204" pitchFamily="34" charset="0"/>
                <a:cs typeface="Arial" panose="020B0604020202020204" pitchFamily="34" charset="0"/>
              </a:rPr>
              <a:t>GCA</a:t>
            </a:r>
            <a:r>
              <a:rPr lang="en-GB" sz="2400" dirty="0">
                <a:latin typeface="Arial" panose="020B0604020202020204" pitchFamily="34" charset="0"/>
                <a:cs typeface="Arial" panose="020B0604020202020204" pitchFamily="34" charset="0"/>
              </a:rPr>
              <a:t>-effects and small </a:t>
            </a:r>
            <a:r>
              <a:rPr lang="en-GB" sz="2400" dirty="0">
                <a:solidFill>
                  <a:srgbClr val="FF0000"/>
                </a:solidFill>
                <a:latin typeface="Arial" panose="020B0604020202020204" pitchFamily="34" charset="0"/>
                <a:cs typeface="Arial" panose="020B0604020202020204" pitchFamily="34" charset="0"/>
              </a:rPr>
              <a:t>SCA</a:t>
            </a:r>
            <a:r>
              <a:rPr lang="en-GB" sz="2400" dirty="0">
                <a:latin typeface="Arial" panose="020B0604020202020204" pitchFamily="34" charset="0"/>
                <a:cs typeface="Arial" panose="020B0604020202020204" pitchFamily="34" charset="0"/>
              </a:rPr>
              <a:t>-effects.</a:t>
            </a:r>
          </a:p>
        </p:txBody>
      </p:sp>
      <p:graphicFrame>
        <p:nvGraphicFramePr>
          <p:cNvPr id="8" name="Object 7"/>
          <p:cNvGraphicFramePr>
            <a:graphicFrameLocks noChangeAspect="1"/>
          </p:cNvGraphicFramePr>
          <p:nvPr>
            <p:extLst>
              <p:ext uri="{D42A27DB-BD31-4B8C-83A1-F6EECF244321}">
                <p14:modId xmlns:p14="http://schemas.microsoft.com/office/powerpoint/2010/main" val="3265262953"/>
              </p:ext>
            </p:extLst>
          </p:nvPr>
        </p:nvGraphicFramePr>
        <p:xfrm>
          <a:off x="77302" y="606996"/>
          <a:ext cx="11979108" cy="4758191"/>
        </p:xfrm>
        <a:graphic>
          <a:graphicData uri="http://schemas.openxmlformats.org/presentationml/2006/ole">
            <mc:AlternateContent xmlns:mc="http://schemas.openxmlformats.org/markup-compatibility/2006">
              <mc:Choice xmlns:v="urn:schemas-microsoft-com:vml" Requires="v">
                <p:oleObj spid="_x0000_s14892" name="Document" r:id="rId3" imgW="8640849" imgH="3431404" progId="Word.Document.12">
                  <p:link updateAutomatic="1"/>
                </p:oleObj>
              </mc:Choice>
              <mc:Fallback>
                <p:oleObj name="Document" r:id="rId3" imgW="8640849" imgH="3431404" progId="Word.Document.12">
                  <p:link updateAutomatic="1"/>
                  <p:pic>
                    <p:nvPicPr>
                      <p:cNvPr id="8" name="Object 7"/>
                      <p:cNvPicPr/>
                      <p:nvPr/>
                    </p:nvPicPr>
                    <p:blipFill>
                      <a:blip r:embed="rId4"/>
                      <a:stretch>
                        <a:fillRect/>
                      </a:stretch>
                    </p:blipFill>
                    <p:spPr>
                      <a:xfrm>
                        <a:off x="77302" y="606996"/>
                        <a:ext cx="11979108" cy="4758191"/>
                      </a:xfrm>
                      <a:prstGeom prst="rect">
                        <a:avLst/>
                      </a:prstGeom>
                      <a:solidFill>
                        <a:schemeClr val="bg1"/>
                      </a:solidFill>
                      <a:ln>
                        <a:noFill/>
                      </a:ln>
                    </p:spPr>
                  </p:pic>
                </p:oleObj>
              </mc:Fallback>
            </mc:AlternateContent>
          </a:graphicData>
        </a:graphic>
      </p:graphicFrame>
      <p:cxnSp>
        <p:nvCxnSpPr>
          <p:cNvPr id="9" name="Straight Connector 8"/>
          <p:cNvCxnSpPr/>
          <p:nvPr/>
        </p:nvCxnSpPr>
        <p:spPr>
          <a:xfrm>
            <a:off x="12084269" y="602789"/>
            <a:ext cx="0" cy="4745685"/>
          </a:xfrm>
          <a:prstGeom prst="line">
            <a:avLst/>
          </a:prstGeom>
          <a:ln>
            <a:solidFill>
              <a:schemeClr val="bg1">
                <a:lumMod val="9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558966" y="4871922"/>
            <a:ext cx="5525303" cy="175432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ANOVA shows that variance due to GCA-effects is markedly smaller than variance due to SCA-effects (</a:t>
            </a:r>
            <a:r>
              <a:rPr lang="en-GB" dirty="0">
                <a:solidFill>
                  <a:srgbClr val="0000FF"/>
                </a:solidFill>
                <a:latin typeface="Arial" panose="020B0604020202020204" pitchFamily="34" charset="0"/>
                <a:cs typeface="Arial" panose="020B0604020202020204" pitchFamily="34" charset="0"/>
              </a:rPr>
              <a:t>15.2</a:t>
            </a:r>
            <a:r>
              <a:rPr lang="en-GB" dirty="0">
                <a:latin typeface="Arial" panose="020B0604020202020204" pitchFamily="34" charset="0"/>
                <a:cs typeface="Arial" panose="020B0604020202020204" pitchFamily="34" charset="0"/>
              </a:rPr>
              <a:t> &lt; </a:t>
            </a:r>
            <a:r>
              <a:rPr lang="en-GB" dirty="0">
                <a:solidFill>
                  <a:srgbClr val="FF0000"/>
                </a:solidFill>
                <a:latin typeface="Arial" panose="020B0604020202020204" pitchFamily="34" charset="0"/>
                <a:cs typeface="Arial" panose="020B0604020202020204" pitchFamily="34" charset="0"/>
              </a:rPr>
              <a:t>46.2</a:t>
            </a:r>
            <a:r>
              <a:rPr lang="en-GB" dirty="0">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Maybe inbred lines 8 and 9 are </a:t>
            </a:r>
            <a:r>
              <a:rPr lang="en-GB" dirty="0" err="1">
                <a:solidFill>
                  <a:srgbClr val="CC9900"/>
                </a:solidFill>
                <a:latin typeface="Arial" panose="020B0604020202020204" pitchFamily="34" charset="0"/>
                <a:cs typeface="Arial" panose="020B0604020202020204" pitchFamily="34" charset="0"/>
              </a:rPr>
              <a:t>rela</a:t>
            </a:r>
            <a:r>
              <a:rPr lang="en-GB" dirty="0">
                <a:solidFill>
                  <a:srgbClr val="CC9900"/>
                </a:solidFill>
                <a:latin typeface="Arial" panose="020B0604020202020204" pitchFamily="34" charset="0"/>
                <a:cs typeface="Arial" panose="020B0604020202020204" pitchFamily="34" charset="0"/>
              </a:rPr>
              <a:t>-ted </a:t>
            </a:r>
            <a:r>
              <a:rPr lang="en-GB" dirty="0">
                <a:solidFill>
                  <a:schemeClr val="tx1">
                    <a:lumMod val="50000"/>
                    <a:lumOff val="50000"/>
                  </a:schemeClr>
                </a:solidFill>
                <a:latin typeface="Arial" panose="020B0604020202020204" pitchFamily="34" charset="0"/>
                <a:cs typeface="Arial" panose="020B0604020202020204" pitchFamily="34" charset="0"/>
              </a:rPr>
              <a:t>(their SCA is negative and large), making their hybrid lower yielding than expected. Such </a:t>
            </a:r>
            <a:r>
              <a:rPr lang="en-GB" dirty="0">
                <a:solidFill>
                  <a:srgbClr val="CC9900"/>
                </a:solidFill>
                <a:latin typeface="Arial" panose="020B0604020202020204" pitchFamily="34" charset="0"/>
                <a:cs typeface="Arial" panose="020B0604020202020204" pitchFamily="34" charset="0"/>
              </a:rPr>
              <a:t>violations</a:t>
            </a:r>
            <a:r>
              <a:rPr lang="en-GB" dirty="0">
                <a:solidFill>
                  <a:schemeClr val="tx1">
                    <a:lumMod val="50000"/>
                    <a:lumOff val="50000"/>
                  </a:schemeClr>
                </a:solidFill>
                <a:latin typeface="Arial" panose="020B0604020202020204" pitchFamily="34" charset="0"/>
                <a:cs typeface="Arial" panose="020B0604020202020204" pitchFamily="34" charset="0"/>
              </a:rPr>
              <a:t> of basic assumptions lead to biased conclusion.  </a:t>
            </a:r>
          </a:p>
        </p:txBody>
      </p:sp>
      <p:sp>
        <p:nvSpPr>
          <p:cNvPr id="6" name="Textfeld 5"/>
          <p:cNvSpPr txBox="1"/>
          <p:nvPr/>
        </p:nvSpPr>
        <p:spPr>
          <a:xfrm>
            <a:off x="11577520" y="6365558"/>
            <a:ext cx="61448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14</a:t>
            </a:fld>
            <a:endParaRPr lang="en-US" sz="2400" dirty="0">
              <a:latin typeface="Arial" panose="020B0604020202020204" pitchFamily="34" charset="0"/>
              <a:cs typeface="Arial" panose="020B0604020202020204" pitchFamily="34" charset="0"/>
            </a:endParaRPr>
          </a:p>
        </p:txBody>
      </p:sp>
      <p:sp>
        <p:nvSpPr>
          <p:cNvPr id="5" name="Rectangle 4"/>
          <p:cNvSpPr/>
          <p:nvPr/>
        </p:nvSpPr>
        <p:spPr>
          <a:xfrm>
            <a:off x="9241367" y="3594100"/>
            <a:ext cx="1003300" cy="275167"/>
          </a:xfrm>
          <a:prstGeom prst="rect">
            <a:avLst/>
          </a:prstGeom>
          <a:noFill/>
          <a:ln w="28575">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 name="Rectangle 3">
            <a:extLst>
              <a:ext uri="{FF2B5EF4-FFF2-40B4-BE49-F238E27FC236}">
                <a16:creationId xmlns:a16="http://schemas.microsoft.com/office/drawing/2014/main" id="{1095F91F-83CB-471A-A5AB-09941E384EEF}"/>
              </a:ext>
            </a:extLst>
          </p:cNvPr>
          <p:cNvSpPr/>
          <p:nvPr/>
        </p:nvSpPr>
        <p:spPr>
          <a:xfrm>
            <a:off x="107918" y="847817"/>
            <a:ext cx="11948491" cy="3823130"/>
          </a:xfrm>
          <a:prstGeom prst="rect">
            <a:avLst/>
          </a:prstGeom>
          <a:solidFill>
            <a:srgbClr val="FFFFFF">
              <a:alpha val="67843"/>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a:extLst>
              <a:ext uri="{FF2B5EF4-FFF2-40B4-BE49-F238E27FC236}">
                <a16:creationId xmlns:a16="http://schemas.microsoft.com/office/drawing/2014/main" id="{A90EF3F6-ED6A-4F29-BC04-6F1BD826F8E9}"/>
              </a:ext>
            </a:extLst>
          </p:cNvPr>
          <p:cNvSpPr/>
          <p:nvPr/>
        </p:nvSpPr>
        <p:spPr>
          <a:xfrm>
            <a:off x="8460419" y="1487010"/>
            <a:ext cx="1424866" cy="275167"/>
          </a:xfrm>
          <a:prstGeom prst="rect">
            <a:avLst/>
          </a:prstGeom>
          <a:noFill/>
          <a:ln w="28575">
            <a:solidFill>
              <a:srgbClr val="CC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 name="Group 2"/>
          <p:cNvGrpSpPr/>
          <p:nvPr/>
        </p:nvGrpSpPr>
        <p:grpSpPr>
          <a:xfrm>
            <a:off x="107918" y="3360593"/>
            <a:ext cx="6344830" cy="3274124"/>
            <a:chOff x="107918" y="3360593"/>
            <a:chExt cx="6344830" cy="3274124"/>
          </a:xfrm>
        </p:grpSpPr>
        <p:sp>
          <p:nvSpPr>
            <p:cNvPr id="7" name="Rectangle 6"/>
            <p:cNvSpPr/>
            <p:nvPr/>
          </p:nvSpPr>
          <p:spPr>
            <a:xfrm>
              <a:off x="107918" y="3360593"/>
              <a:ext cx="6343315" cy="3274124"/>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1" name="Object 10"/>
            <p:cNvGraphicFramePr>
              <a:graphicFrameLocks noChangeAspect="1"/>
            </p:cNvGraphicFramePr>
            <p:nvPr>
              <p:extLst>
                <p:ext uri="{D42A27DB-BD31-4B8C-83A1-F6EECF244321}">
                  <p14:modId xmlns:p14="http://schemas.microsoft.com/office/powerpoint/2010/main" val="774755381"/>
                </p:ext>
              </p:extLst>
            </p:nvPr>
          </p:nvGraphicFramePr>
          <p:xfrm>
            <a:off x="107919" y="3360593"/>
            <a:ext cx="6344829" cy="3153517"/>
          </p:xfrm>
          <a:graphic>
            <a:graphicData uri="http://schemas.openxmlformats.org/presentationml/2006/ole">
              <mc:AlternateContent xmlns:mc="http://schemas.openxmlformats.org/markup-compatibility/2006">
                <mc:Choice xmlns:v="urn:schemas-microsoft-com:vml" Requires="v">
                  <p:oleObj spid="_x0000_s14893" name="Document" r:id="rId5" imgW="6128816" imgH="3046137" progId="Word.Document.8">
                    <p:link updateAutomatic="1"/>
                  </p:oleObj>
                </mc:Choice>
                <mc:Fallback>
                  <p:oleObj name="Document" r:id="rId5" imgW="6128816" imgH="3046137" progId="Word.Document.8">
                    <p:link updateAutomatic="1"/>
                    <p:pic>
                      <p:nvPicPr>
                        <p:cNvPr id="570" name="Object 569"/>
                        <p:cNvPicPr/>
                        <p:nvPr/>
                      </p:nvPicPr>
                      <p:blipFill>
                        <a:blip r:embed="rId6"/>
                        <a:stretch>
                          <a:fillRect/>
                        </a:stretch>
                      </p:blipFill>
                      <p:spPr>
                        <a:xfrm>
                          <a:off x="107919" y="3360593"/>
                          <a:ext cx="6344829" cy="3153517"/>
                        </a:xfrm>
                        <a:prstGeom prst="rect">
                          <a:avLst/>
                        </a:prstGeom>
                        <a:solidFill>
                          <a:schemeClr val="bg1"/>
                        </a:solidFill>
                        <a:ln>
                          <a:noFill/>
                        </a:ln>
                      </p:spPr>
                    </p:pic>
                  </p:oleObj>
                </mc:Fallback>
              </mc:AlternateContent>
            </a:graphicData>
          </a:graphic>
        </p:graphicFrame>
      </p:grpSp>
    </p:spTree>
    <p:extLst>
      <p:ext uri="{BB962C8B-B14F-4D97-AF65-F5344CB8AC3E}">
        <p14:creationId xmlns:p14="http://schemas.microsoft.com/office/powerpoint/2010/main" val="27993244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77303" y="65677"/>
            <a:ext cx="11937066"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solidFill>
                  <a:srgbClr val="0000FF"/>
                </a:solidFill>
                <a:latin typeface="Arial" panose="020B0604020202020204" pitchFamily="34" charset="0"/>
                <a:cs typeface="Arial" panose="020B0604020202020204" pitchFamily="34" charset="0"/>
              </a:rPr>
              <a:t>Prediction</a:t>
            </a:r>
            <a:r>
              <a:rPr lang="en-GB" sz="2400" dirty="0">
                <a:latin typeface="Arial" panose="020B0604020202020204" pitchFamily="34" charset="0"/>
                <a:cs typeface="Arial" panose="020B0604020202020204" pitchFamily="34" charset="0"/>
              </a:rPr>
              <a:t>, anticipation, forecasting. Divination? Fortune-telling? </a:t>
            </a:r>
            <a:r>
              <a:rPr lang="en-GB" sz="2400" dirty="0">
                <a:solidFill>
                  <a:schemeClr val="tx1">
                    <a:lumMod val="50000"/>
                    <a:lumOff val="50000"/>
                  </a:schemeClr>
                </a:solidFill>
                <a:latin typeface="Arial" panose="020B0604020202020204" pitchFamily="34" charset="0"/>
                <a:cs typeface="Arial" panose="020B0604020202020204" pitchFamily="34" charset="0"/>
              </a:rPr>
              <a:t>Here we are now! </a:t>
            </a:r>
          </a:p>
        </p:txBody>
      </p:sp>
      <p:graphicFrame>
        <p:nvGraphicFramePr>
          <p:cNvPr id="3" name="Object 2"/>
          <p:cNvGraphicFramePr>
            <a:graphicFrameLocks noChangeAspect="1"/>
          </p:cNvGraphicFramePr>
          <p:nvPr>
            <p:extLst>
              <p:ext uri="{D42A27DB-BD31-4B8C-83A1-F6EECF244321}">
                <p14:modId xmlns:p14="http://schemas.microsoft.com/office/powerpoint/2010/main" val="3974221783"/>
              </p:ext>
            </p:extLst>
          </p:nvPr>
        </p:nvGraphicFramePr>
        <p:xfrm>
          <a:off x="66606" y="663819"/>
          <a:ext cx="6842185" cy="2800001"/>
        </p:xfrm>
        <a:graphic>
          <a:graphicData uri="http://schemas.openxmlformats.org/presentationml/2006/ole">
            <mc:AlternateContent xmlns:mc="http://schemas.openxmlformats.org/markup-compatibility/2006">
              <mc:Choice xmlns:v="urn:schemas-microsoft-com:vml" Requires="v">
                <p:oleObj spid="_x0000_s8494" name="Document" r:id="rId3" imgW="8534074" imgH="3492839" progId="Word.Document.8">
                  <p:link updateAutomatic="1"/>
                </p:oleObj>
              </mc:Choice>
              <mc:Fallback>
                <p:oleObj name="Document" r:id="rId3" imgW="8534074" imgH="3492839" progId="Word.Document.8">
                  <p:link updateAutomatic="1"/>
                  <p:pic>
                    <p:nvPicPr>
                      <p:cNvPr id="0" name=""/>
                      <p:cNvPicPr/>
                      <p:nvPr/>
                    </p:nvPicPr>
                    <p:blipFill>
                      <a:blip r:embed="rId4"/>
                      <a:stretch>
                        <a:fillRect/>
                      </a:stretch>
                    </p:blipFill>
                    <p:spPr>
                      <a:xfrm>
                        <a:off x="66606" y="663819"/>
                        <a:ext cx="6842185" cy="2800001"/>
                      </a:xfrm>
                      <a:prstGeom prst="rect">
                        <a:avLst/>
                      </a:prstGeom>
                    </p:spPr>
                  </p:pic>
                </p:oleObj>
              </mc:Fallback>
            </mc:AlternateContent>
          </a:graphicData>
        </a:graphic>
      </p:graphicFrame>
      <p:sp>
        <p:nvSpPr>
          <p:cNvPr id="4" name="TextBox 3"/>
          <p:cNvSpPr txBox="1"/>
          <p:nvPr/>
        </p:nvSpPr>
        <p:spPr>
          <a:xfrm>
            <a:off x="6630914" y="732731"/>
            <a:ext cx="5383454" cy="233397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spcAft>
                <a:spcPts val="200"/>
              </a:spcAft>
            </a:pPr>
            <a:r>
              <a:rPr lang="en-GB" dirty="0">
                <a:latin typeface="Arial" panose="020B0604020202020204" pitchFamily="34" charset="0"/>
                <a:cs typeface="Arial" panose="020B0604020202020204" pitchFamily="34" charset="0"/>
              </a:rPr>
              <a:t>Agronomy in general and Plant Breeding in particular is highly depending on </a:t>
            </a:r>
            <a:r>
              <a:rPr lang="en-GB" dirty="0">
                <a:solidFill>
                  <a:srgbClr val="0000FF"/>
                </a:solidFill>
                <a:latin typeface="Arial" panose="020B0604020202020204" pitchFamily="34" charset="0"/>
                <a:cs typeface="Arial" panose="020B0604020202020204" pitchFamily="34" charset="0"/>
              </a:rPr>
              <a:t>Prediction</a:t>
            </a:r>
            <a:r>
              <a:rPr lang="en-GB" dirty="0">
                <a:latin typeface="Arial" panose="020B0604020202020204" pitchFamily="34" charset="0"/>
                <a:cs typeface="Arial" panose="020B0604020202020204" pitchFamily="34" charset="0"/>
              </a:rPr>
              <a:t>.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Many types of fertilizer are tested with e.g. several </a:t>
            </a:r>
            <a:r>
              <a:rPr lang="en-GB" dirty="0" err="1">
                <a:latin typeface="Arial" panose="020B0604020202020204" pitchFamily="34" charset="0"/>
                <a:cs typeface="Arial" panose="020B0604020202020204" pitchFamily="34" charset="0"/>
              </a:rPr>
              <a:t>cvs</a:t>
            </a:r>
            <a:r>
              <a:rPr lang="en-GB" dirty="0">
                <a:latin typeface="Arial" panose="020B0604020202020204" pitchFamily="34" charset="0"/>
                <a:cs typeface="Arial" panose="020B0604020202020204" pitchFamily="34" charset="0"/>
              </a:rPr>
              <a:t>. of wheat, the best-rated fertilizers are marketed and </a:t>
            </a:r>
            <a:r>
              <a:rPr lang="en-GB" dirty="0">
                <a:solidFill>
                  <a:srgbClr val="0000FF"/>
                </a:solidFill>
                <a:latin typeface="Arial" panose="020B0604020202020204" pitchFamily="34" charset="0"/>
                <a:cs typeface="Arial" panose="020B0604020202020204" pitchFamily="34" charset="0"/>
              </a:rPr>
              <a:t>applied to different wheats</a:t>
            </a:r>
            <a:r>
              <a:rPr lang="en-GB" dirty="0">
                <a:latin typeface="Arial" panose="020B0604020202020204" pitchFamily="34" charset="0"/>
                <a:cs typeface="Arial" panose="020B0604020202020204" pitchFamily="34" charset="0"/>
              </a:rPr>
              <a:t>.</a:t>
            </a:r>
          </a:p>
          <a:p>
            <a:pPr>
              <a:spcAft>
                <a:spcPts val="200"/>
              </a:spcAft>
            </a:pPr>
            <a:r>
              <a:rPr lang="en-GB" dirty="0">
                <a:latin typeface="Arial" panose="020B0604020202020204" pitchFamily="34" charset="0"/>
                <a:cs typeface="Arial" panose="020B0604020202020204" pitchFamily="34" charset="0"/>
              </a:rPr>
              <a:t>• Many types of pesticides are tested with e.g. several </a:t>
            </a:r>
            <a:r>
              <a:rPr lang="en-GB" dirty="0" err="1">
                <a:latin typeface="Arial" panose="020B0604020202020204" pitchFamily="34" charset="0"/>
                <a:cs typeface="Arial" panose="020B0604020202020204" pitchFamily="34" charset="0"/>
              </a:rPr>
              <a:t>cvs</a:t>
            </a:r>
            <a:r>
              <a:rPr lang="en-GB" dirty="0">
                <a:latin typeface="Arial" panose="020B0604020202020204" pitchFamily="34" charset="0"/>
                <a:cs typeface="Arial" panose="020B0604020202020204" pitchFamily="34" charset="0"/>
              </a:rPr>
              <a:t>. of canola, the best-rated ones are marketed and </a:t>
            </a:r>
            <a:r>
              <a:rPr lang="en-GB" dirty="0">
                <a:solidFill>
                  <a:srgbClr val="0000FF"/>
                </a:solidFill>
                <a:latin typeface="Arial" panose="020B0604020202020204" pitchFamily="34" charset="0"/>
                <a:cs typeface="Arial" panose="020B0604020202020204" pitchFamily="34" charset="0"/>
              </a:rPr>
              <a:t>applied to other canola</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cvs</a:t>
            </a:r>
            <a:r>
              <a:rPr lang="en-GB" dirty="0">
                <a:latin typeface="Arial" panose="020B0604020202020204" pitchFamily="34" charset="0"/>
                <a:cs typeface="Arial" panose="020B0604020202020204" pitchFamily="34" charset="0"/>
              </a:rPr>
              <a:t>. </a:t>
            </a:r>
          </a:p>
        </p:txBody>
      </p:sp>
      <p:sp>
        <p:nvSpPr>
          <p:cNvPr id="7" name="TextBox 6"/>
          <p:cNvSpPr txBox="1"/>
          <p:nvPr/>
        </p:nvSpPr>
        <p:spPr>
          <a:xfrm>
            <a:off x="3209483" y="3164100"/>
            <a:ext cx="8804885" cy="258532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Brush Script MT" panose="03060802040406070304" pitchFamily="66" charset="0"/>
                <a:cs typeface="Arial" panose="020B0604020202020204" pitchFamily="34" charset="0"/>
              </a:rPr>
              <a:t>•  </a:t>
            </a:r>
            <a:r>
              <a:rPr lang="en-GB" dirty="0">
                <a:latin typeface="Arial" panose="020B0604020202020204" pitchFamily="34" charset="0"/>
                <a:cs typeface="Arial" panose="020B0604020202020204" pitchFamily="34" charset="0"/>
              </a:rPr>
              <a:t>Many candidate inbred lines are tested as hybrid parent with several ‘tester lines’ as second parent. The best candidates are - then - used to produce experimental hybrid </a:t>
            </a:r>
            <a:r>
              <a:rPr lang="en-GB" dirty="0" err="1">
                <a:latin typeface="Arial" panose="020B0604020202020204" pitchFamily="34" charset="0"/>
                <a:cs typeface="Arial" panose="020B0604020202020204" pitchFamily="34" charset="0"/>
              </a:rPr>
              <a:t>cvs</a:t>
            </a:r>
            <a:r>
              <a:rPr lang="en-GB" dirty="0">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rPr>
              <a:t>with different lines</a:t>
            </a:r>
            <a:r>
              <a:rPr lang="en-GB" dirty="0">
                <a:latin typeface="Arial" panose="020B0604020202020204" pitchFamily="34" charset="0"/>
                <a:cs typeface="Arial" panose="020B0604020202020204" pitchFamily="34" charset="0"/>
              </a:rPr>
              <a:t>. You see the analogy. The GCA-data are </a:t>
            </a:r>
            <a:r>
              <a:rPr lang="en-GB" dirty="0">
                <a:solidFill>
                  <a:srgbClr val="0000FF"/>
                </a:solidFill>
                <a:latin typeface="Arial" panose="020B0604020202020204" pitchFamily="34" charset="0"/>
                <a:cs typeface="Arial" panose="020B0604020202020204" pitchFamily="34" charset="0"/>
              </a:rPr>
              <a:t>main effects </a:t>
            </a:r>
            <a:r>
              <a:rPr lang="en-GB" dirty="0">
                <a:latin typeface="Arial" panose="020B0604020202020204" pitchFamily="34" charset="0"/>
                <a:cs typeface="Arial" panose="020B0604020202020204" pitchFamily="34" charset="0"/>
              </a:rPr>
              <a:t>just like other main effects in a linear model. We tend to assume that such main effects ‚hold‘ and can be realized in new combinations (with other cultivars; with other fathers). That assumption is not fully valid, because specific interactions occur between fertilizers and cultivars, pesticides and cultivars, mother and father lines. Such interactions are the ‚surprise‘, the hard-to-predict part of the results. Hence, we prefer to have large main effects (GCA) and little interaction effects (SCA). </a:t>
            </a:r>
          </a:p>
        </p:txBody>
      </p:sp>
      <p:sp>
        <p:nvSpPr>
          <p:cNvPr id="8" name="TextBox 7"/>
          <p:cNvSpPr txBox="1"/>
          <p:nvPr/>
        </p:nvSpPr>
        <p:spPr>
          <a:xfrm>
            <a:off x="274171" y="5933820"/>
            <a:ext cx="11740197"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Anyway, all this is subject to the </a:t>
            </a:r>
            <a:r>
              <a:rPr lang="en-GB" i="1" dirty="0">
                <a:solidFill>
                  <a:schemeClr val="tx1">
                    <a:lumMod val="50000"/>
                    <a:lumOff val="50000"/>
                  </a:schemeClr>
                </a:solidFill>
                <a:latin typeface="Arial" panose="020B0604020202020204" pitchFamily="34" charset="0"/>
                <a:cs typeface="Arial" panose="020B0604020202020204" pitchFamily="34" charset="0"/>
              </a:rPr>
              <a:t>proviso</a:t>
            </a:r>
            <a:r>
              <a:rPr lang="en-GB" dirty="0">
                <a:solidFill>
                  <a:schemeClr val="tx1">
                    <a:lumMod val="50000"/>
                    <a:lumOff val="50000"/>
                  </a:schemeClr>
                </a:solidFill>
                <a:latin typeface="Arial" panose="020B0604020202020204" pitchFamily="34" charset="0"/>
                <a:cs typeface="Arial" panose="020B0604020202020204" pitchFamily="34" charset="0"/>
              </a:rPr>
              <a:t> that it must prove itself in new agro-ecological settings &amp; environments; different from the ones when we tested and decided. Means here: Heritability of GCA and SCA is not 100%. </a:t>
            </a:r>
          </a:p>
        </p:txBody>
      </p:sp>
      <p:cxnSp>
        <p:nvCxnSpPr>
          <p:cNvPr id="10" name="Straight Connector 9"/>
          <p:cNvCxnSpPr/>
          <p:nvPr/>
        </p:nvCxnSpPr>
        <p:spPr>
          <a:xfrm flipH="1">
            <a:off x="6370522" y="663819"/>
            <a:ext cx="12111" cy="2403385"/>
          </a:xfrm>
          <a:prstGeom prst="line">
            <a:avLst/>
          </a:prstGeom>
          <a:ln>
            <a:solidFill>
              <a:schemeClr val="bg1">
                <a:lumMod val="9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 name="Textfeld 5"/>
          <p:cNvSpPr txBox="1"/>
          <p:nvPr/>
        </p:nvSpPr>
        <p:spPr>
          <a:xfrm>
            <a:off x="11577520" y="6365558"/>
            <a:ext cx="614481" cy="461665"/>
          </a:xfrm>
          <a:prstGeom prst="rect">
            <a:avLst/>
          </a:prstGeom>
          <a:solidFill>
            <a:schemeClr val="bg1"/>
          </a:solidFill>
          <a:effectLst/>
        </p:spPr>
        <p:txBody>
          <a:bodyPr wrap="square" rtlCol="0">
            <a:spAutoFit/>
          </a:bodyPr>
          <a:lstStyle/>
          <a:p>
            <a:fld id="{5B255CE3-06F4-4E80-85AD-A0878CDD5C50}" type="slidenum">
              <a:rPr lang="en-GB" sz="2400" smtClean="0">
                <a:latin typeface="Arial" panose="020B0604020202020204" pitchFamily="34" charset="0"/>
                <a:cs typeface="Arial" panose="020B0604020202020204" pitchFamily="34" charset="0"/>
              </a:rPr>
              <a:t>15</a:t>
            </a:fld>
            <a:endParaRPr lang="en-GB" sz="2400" dirty="0">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3400" y="3164099"/>
            <a:ext cx="2578099" cy="257809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2309092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77303" y="65677"/>
            <a:ext cx="11937066"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solidFill>
                  <a:srgbClr val="0000FF"/>
                </a:solidFill>
                <a:latin typeface="Arial" panose="020B0604020202020204" pitchFamily="34" charset="0"/>
                <a:cs typeface="Arial" panose="020B0604020202020204" pitchFamily="34" charset="0"/>
              </a:rPr>
              <a:t>Prediction</a:t>
            </a:r>
            <a:r>
              <a:rPr lang="en-GB" sz="2400" dirty="0">
                <a:latin typeface="Arial" panose="020B0604020202020204" pitchFamily="34" charset="0"/>
                <a:cs typeface="Arial" panose="020B0604020202020204" pitchFamily="34" charset="0"/>
              </a:rPr>
              <a:t>, anticipation, forecasting. What is this: ‘</a:t>
            </a:r>
            <a:r>
              <a:rPr lang="en-GB" sz="2400" i="1" dirty="0">
                <a:solidFill>
                  <a:srgbClr val="FF0000"/>
                </a:solidFill>
                <a:latin typeface="Arial" panose="020B0604020202020204" pitchFamily="34" charset="0"/>
                <a:cs typeface="Arial" panose="020B0604020202020204" pitchFamily="34" charset="0"/>
              </a:rPr>
              <a:t>per se</a:t>
            </a:r>
            <a:r>
              <a:rPr lang="en-GB" sz="2400" dirty="0">
                <a:latin typeface="Arial" panose="020B0604020202020204" pitchFamily="34" charset="0"/>
                <a:cs typeface="Arial" panose="020B0604020202020204" pitchFamily="34" charset="0"/>
              </a:rPr>
              <a:t>’ performance? </a:t>
            </a:r>
          </a:p>
        </p:txBody>
      </p:sp>
      <p:sp>
        <p:nvSpPr>
          <p:cNvPr id="4" name="TextBox 3"/>
          <p:cNvSpPr txBox="1"/>
          <p:nvPr/>
        </p:nvSpPr>
        <p:spPr>
          <a:xfrm>
            <a:off x="6630915" y="782388"/>
            <a:ext cx="5383454" cy="590931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spcBef>
                <a:spcPct val="0"/>
              </a:spcBef>
            </a:pPr>
            <a:r>
              <a:rPr lang="en-GB" altLang="de-DE" dirty="0">
                <a:latin typeface="Arial" panose="020B0604020202020204" pitchFamily="34" charset="0"/>
                <a:cs typeface="Arial" panose="020B0604020202020204" pitchFamily="34" charset="0"/>
              </a:rPr>
              <a:t>The average performance of all single cross hybrids from inbred line 1 is compared with the general mean of all hybrids.  For line 1, e.g., it was lower (47.222&lt;50.089). Hence, the </a:t>
            </a:r>
            <a:r>
              <a:rPr lang="en-GB" altLang="de-DE" dirty="0">
                <a:solidFill>
                  <a:srgbClr val="0000FF"/>
                </a:solidFill>
                <a:latin typeface="Arial" panose="020B0604020202020204" pitchFamily="34" charset="0"/>
                <a:cs typeface="Arial" panose="020B0604020202020204" pitchFamily="34" charset="0"/>
              </a:rPr>
              <a:t>General Combining Ability</a:t>
            </a:r>
            <a:r>
              <a:rPr lang="en-GB" altLang="de-DE" dirty="0">
                <a:latin typeface="Arial" panose="020B0604020202020204" pitchFamily="34" charset="0"/>
                <a:cs typeface="Arial" panose="020B0604020202020204" pitchFamily="34" charset="0"/>
              </a:rPr>
              <a:t> of inbred line 1 was negative (GCA1 = -3.225). </a:t>
            </a:r>
            <a:br>
              <a:rPr lang="en-GB" altLang="de-DE" dirty="0">
                <a:latin typeface="Arial" panose="020B0604020202020204" pitchFamily="34" charset="0"/>
                <a:cs typeface="Arial" panose="020B0604020202020204" pitchFamily="34" charset="0"/>
              </a:rPr>
            </a:br>
            <a:br>
              <a:rPr lang="en-GB" altLang="de-DE" dirty="0">
                <a:latin typeface="Arial" panose="020B0604020202020204" pitchFamily="34" charset="0"/>
                <a:cs typeface="Arial" panose="020B0604020202020204" pitchFamily="34" charset="0"/>
              </a:rPr>
            </a:br>
            <a:r>
              <a:rPr lang="en-GB" altLang="de-DE" dirty="0">
                <a:latin typeface="Arial" panose="020B0604020202020204" pitchFamily="34" charset="0"/>
                <a:cs typeface="Arial" panose="020B0604020202020204" pitchFamily="34" charset="0"/>
              </a:rPr>
              <a:t>Being </a:t>
            </a:r>
            <a:r>
              <a:rPr lang="en-GB" altLang="de-D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effects,</a:t>
            </a:r>
            <a:r>
              <a:rPr lang="en-GB" altLang="de-DE" dirty="0">
                <a:latin typeface="Arial" panose="020B0604020202020204" pitchFamily="34" charset="0"/>
                <a:cs typeface="Arial" panose="020B0604020202020204" pitchFamily="34" charset="0"/>
              </a:rPr>
              <a:t> the GCAs are on average zero and their sum is zero, too. The GCA </a:t>
            </a:r>
            <a:r>
              <a:rPr lang="en-GB" altLang="de-D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effects</a:t>
            </a:r>
            <a:r>
              <a:rPr lang="en-GB" altLang="de-DE" dirty="0">
                <a:latin typeface="Arial" panose="020B0604020202020204" pitchFamily="34" charset="0"/>
                <a:cs typeface="Arial" panose="020B0604020202020204" pitchFamily="34" charset="0"/>
              </a:rPr>
              <a:t> of the inbred lines are usually markedly and significantly correlated to their </a:t>
            </a:r>
            <a:r>
              <a:rPr lang="en-GB" altLang="de-DE" i="1" dirty="0">
                <a:solidFill>
                  <a:srgbClr val="FF0000"/>
                </a:solidFill>
                <a:latin typeface="Arial" panose="020B0604020202020204" pitchFamily="34" charset="0"/>
                <a:cs typeface="Arial" panose="020B0604020202020204" pitchFamily="34" charset="0"/>
              </a:rPr>
              <a:t>per se</a:t>
            </a:r>
            <a:r>
              <a:rPr lang="en-GB" altLang="de-DE" dirty="0">
                <a:solidFill>
                  <a:srgbClr val="FF0000"/>
                </a:solidFill>
                <a:latin typeface="Arial" panose="020B0604020202020204" pitchFamily="34" charset="0"/>
                <a:cs typeface="Arial" panose="020B0604020202020204" pitchFamily="34" charset="0"/>
              </a:rPr>
              <a:t> </a:t>
            </a:r>
            <a:r>
              <a:rPr lang="en-GB" altLang="de-DE" dirty="0">
                <a:latin typeface="Arial" panose="020B0604020202020204" pitchFamily="34" charset="0"/>
                <a:cs typeface="Arial" panose="020B0604020202020204" pitchFamily="34" charset="0"/>
              </a:rPr>
              <a:t>performance (</a:t>
            </a:r>
            <a:r>
              <a:rPr lang="en-GB" altLang="de-DE" dirty="0" err="1">
                <a:latin typeface="Arial" panose="020B0604020202020204" pitchFamily="34" charset="0"/>
                <a:cs typeface="Arial" panose="020B0604020202020204" pitchFamily="34" charset="0"/>
              </a:rPr>
              <a:t>perfor-mance</a:t>
            </a:r>
            <a:r>
              <a:rPr lang="en-GB" altLang="de-DE" dirty="0">
                <a:latin typeface="Arial" panose="020B0604020202020204" pitchFamily="34" charset="0"/>
                <a:cs typeface="Arial" panose="020B0604020202020204" pitchFamily="34" charset="0"/>
              </a:rPr>
              <a:t> of the inbred lines </a:t>
            </a:r>
            <a:r>
              <a:rPr lang="en-GB" altLang="de-DE" dirty="0">
                <a:solidFill>
                  <a:srgbClr val="FF0000"/>
                </a:solidFill>
                <a:latin typeface="Arial" panose="020B0604020202020204" pitchFamily="34" charset="0"/>
                <a:cs typeface="Arial" panose="020B0604020202020204" pitchFamily="34" charset="0"/>
              </a:rPr>
              <a:t>themselves</a:t>
            </a:r>
            <a:r>
              <a:rPr lang="en-GB" altLang="de-DE" dirty="0">
                <a:latin typeface="Arial" panose="020B0604020202020204" pitchFamily="34" charset="0"/>
                <a:cs typeface="Arial" panose="020B0604020202020204" pitchFamily="34" charset="0"/>
              </a:rPr>
              <a:t>).  </a:t>
            </a:r>
          </a:p>
          <a:p>
            <a:pPr>
              <a:spcBef>
                <a:spcPct val="0"/>
              </a:spcBef>
            </a:pPr>
            <a:endParaRPr lang="en-GB" altLang="de-DE" dirty="0">
              <a:latin typeface="Arial" panose="020B0604020202020204" pitchFamily="34" charset="0"/>
              <a:cs typeface="Arial" panose="020B0604020202020204" pitchFamily="34" charset="0"/>
            </a:endParaRPr>
          </a:p>
          <a:p>
            <a:pPr>
              <a:spcBef>
                <a:spcPct val="0"/>
              </a:spcBef>
            </a:pPr>
            <a:r>
              <a:rPr lang="en-GB" altLang="de-DE" dirty="0">
                <a:latin typeface="Arial" panose="020B0604020202020204" pitchFamily="34" charset="0"/>
                <a:cs typeface="Arial" panose="020B0604020202020204" pitchFamily="34" charset="0"/>
              </a:rPr>
              <a:t>A first step of selection between inbred lines (focussing on hybrid breeding) is to select among them for features that are related to their seed- and pollen-parent </a:t>
            </a:r>
            <a:r>
              <a:rPr lang="en-GB" altLang="de-DE" dirty="0" err="1">
                <a:latin typeface="Arial" panose="020B0604020202020204" pitchFamily="34" charset="0"/>
                <a:cs typeface="Arial" panose="020B0604020202020204" pitchFamily="34" charset="0"/>
              </a:rPr>
              <a:t>rôle</a:t>
            </a:r>
            <a:r>
              <a:rPr lang="en-GB" altLang="de-DE" dirty="0">
                <a:latin typeface="Arial" panose="020B0604020202020204" pitchFamily="34" charset="0"/>
                <a:cs typeface="Arial" panose="020B0604020202020204" pitchFamily="34" charset="0"/>
              </a:rPr>
              <a:t>; in maize for instance an </a:t>
            </a:r>
            <a:r>
              <a:rPr lang="en-GB" altLang="de-DE" dirty="0" err="1">
                <a:latin typeface="Arial" panose="020B0604020202020204" pitchFamily="34" charset="0"/>
                <a:cs typeface="Arial" panose="020B0604020202020204" pitchFamily="34" charset="0"/>
              </a:rPr>
              <a:t>ade</a:t>
            </a:r>
            <a:r>
              <a:rPr lang="en-GB" altLang="de-DE" dirty="0">
                <a:latin typeface="Arial" panose="020B0604020202020204" pitchFamily="34" charset="0"/>
                <a:cs typeface="Arial" panose="020B0604020202020204" pitchFamily="34" charset="0"/>
              </a:rPr>
              <a:t>-quate cob placement. Moreover, low performing lines (</a:t>
            </a:r>
            <a:r>
              <a:rPr lang="en-GB" altLang="de-DE" i="1" dirty="0">
                <a:solidFill>
                  <a:srgbClr val="FF0000"/>
                </a:solidFill>
                <a:latin typeface="Arial" panose="020B0604020202020204" pitchFamily="34" charset="0"/>
                <a:cs typeface="Arial" panose="020B0604020202020204" pitchFamily="34" charset="0"/>
              </a:rPr>
              <a:t>per se</a:t>
            </a:r>
            <a:r>
              <a:rPr lang="en-GB" altLang="de-DE" dirty="0">
                <a:latin typeface="Arial" panose="020B0604020202020204" pitchFamily="34" charset="0"/>
                <a:cs typeface="Arial" panose="020B0604020202020204" pitchFamily="34" charset="0"/>
              </a:rPr>
              <a:t>) will be discarded due to the common-</a:t>
            </a:r>
            <a:r>
              <a:rPr lang="en-GB" altLang="de-DE" dirty="0" err="1">
                <a:latin typeface="Arial" panose="020B0604020202020204" pitchFamily="34" charset="0"/>
                <a:cs typeface="Arial" panose="020B0604020202020204" pitchFamily="34" charset="0"/>
              </a:rPr>
              <a:t>ly</a:t>
            </a:r>
            <a:r>
              <a:rPr lang="en-GB" altLang="de-DE" dirty="0">
                <a:latin typeface="Arial" panose="020B0604020202020204" pitchFamily="34" charset="0"/>
                <a:cs typeface="Arial" panose="020B0604020202020204" pitchFamily="34" charset="0"/>
              </a:rPr>
              <a:t> found </a:t>
            </a:r>
            <a:r>
              <a:rPr lang="en-GB" altLang="de-DE" dirty="0">
                <a:solidFill>
                  <a:srgbClr val="0000FF"/>
                </a:solidFill>
                <a:latin typeface="Arial" panose="020B0604020202020204" pitchFamily="34" charset="0"/>
                <a:cs typeface="Arial" panose="020B0604020202020204" pitchFamily="34" charset="0"/>
              </a:rPr>
              <a:t>correlation</a:t>
            </a:r>
            <a:r>
              <a:rPr lang="en-GB" altLang="de-DE" dirty="0">
                <a:latin typeface="Arial" panose="020B0604020202020204" pitchFamily="34" charset="0"/>
                <a:cs typeface="Arial" panose="020B0604020202020204" pitchFamily="34" charset="0"/>
              </a:rPr>
              <a:t> between yield </a:t>
            </a:r>
            <a:r>
              <a:rPr lang="en-GB" altLang="de-DE" i="1" dirty="0">
                <a:solidFill>
                  <a:srgbClr val="FF0000"/>
                </a:solidFill>
                <a:latin typeface="Arial" panose="020B0604020202020204" pitchFamily="34" charset="0"/>
                <a:cs typeface="Arial" panose="020B0604020202020204" pitchFamily="34" charset="0"/>
              </a:rPr>
              <a:t>per se </a:t>
            </a:r>
            <a:r>
              <a:rPr lang="en-GB" altLang="de-DE" dirty="0">
                <a:latin typeface="Arial" panose="020B0604020202020204" pitchFamily="34" charset="0"/>
                <a:cs typeface="Arial" panose="020B0604020202020204" pitchFamily="34" charset="0"/>
              </a:rPr>
              <a:t>and GCA-effects of yield (see diagram).</a:t>
            </a:r>
          </a:p>
        </p:txBody>
      </p:sp>
      <p:grpSp>
        <p:nvGrpSpPr>
          <p:cNvPr id="7" name="Group 6"/>
          <p:cNvGrpSpPr/>
          <p:nvPr/>
        </p:nvGrpSpPr>
        <p:grpSpPr>
          <a:xfrm>
            <a:off x="66606" y="611372"/>
            <a:ext cx="6842185" cy="6080326"/>
            <a:chOff x="66606" y="611372"/>
            <a:chExt cx="6842185" cy="6080326"/>
          </a:xfrm>
        </p:grpSpPr>
        <p:sp>
          <p:nvSpPr>
            <p:cNvPr id="5" name="Rectangle 4"/>
            <p:cNvSpPr/>
            <p:nvPr/>
          </p:nvSpPr>
          <p:spPr>
            <a:xfrm>
              <a:off x="66606" y="611372"/>
              <a:ext cx="6408622" cy="608032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 name="Object 2"/>
            <p:cNvGraphicFramePr>
              <a:graphicFrameLocks noChangeAspect="1"/>
            </p:cNvGraphicFramePr>
            <p:nvPr>
              <p:extLst>
                <p:ext uri="{D42A27DB-BD31-4B8C-83A1-F6EECF244321}">
                  <p14:modId xmlns:p14="http://schemas.microsoft.com/office/powerpoint/2010/main" val="3299774676"/>
                </p:ext>
              </p:extLst>
            </p:nvPr>
          </p:nvGraphicFramePr>
          <p:xfrm>
            <a:off x="66606" y="663819"/>
            <a:ext cx="6842185" cy="2800001"/>
          </p:xfrm>
          <a:graphic>
            <a:graphicData uri="http://schemas.openxmlformats.org/presentationml/2006/ole">
              <mc:AlternateContent xmlns:mc="http://schemas.openxmlformats.org/markup-compatibility/2006">
                <mc:Choice xmlns:v="urn:schemas-microsoft-com:vml" Requires="v">
                  <p:oleObj spid="_x0000_s9512" name="Document" r:id="rId3" imgW="8534074" imgH="3492839" progId="Word.Document.8">
                    <p:link updateAutomatic="1"/>
                  </p:oleObj>
                </mc:Choice>
                <mc:Fallback>
                  <p:oleObj name="Document" r:id="rId3" imgW="8534074" imgH="3492839" progId="Word.Document.8">
                    <p:link updateAutomatic="1"/>
                    <p:pic>
                      <p:nvPicPr>
                        <p:cNvPr id="3" name="Object 2"/>
                        <p:cNvPicPr/>
                        <p:nvPr/>
                      </p:nvPicPr>
                      <p:blipFill>
                        <a:blip r:embed="rId4"/>
                        <a:stretch>
                          <a:fillRect/>
                        </a:stretch>
                      </p:blipFill>
                      <p:spPr>
                        <a:xfrm>
                          <a:off x="66606" y="663819"/>
                          <a:ext cx="6842185" cy="2800001"/>
                        </a:xfrm>
                        <a:prstGeom prst="rect">
                          <a:avLst/>
                        </a:prstGeom>
                      </p:spPr>
                    </p:pic>
                  </p:oleObj>
                </mc:Fallback>
              </mc:AlternateContent>
            </a:graphicData>
          </a:graphic>
        </p:graphicFrame>
        <p:grpSp>
          <p:nvGrpSpPr>
            <p:cNvPr id="14" name="Group 13"/>
            <p:cNvGrpSpPr>
              <a:grpSpLocks noChangeAspect="1"/>
            </p:cNvGrpSpPr>
            <p:nvPr/>
          </p:nvGrpSpPr>
          <p:grpSpPr>
            <a:xfrm>
              <a:off x="148788" y="3192463"/>
              <a:ext cx="5762026" cy="3469385"/>
              <a:chOff x="139701" y="1449388"/>
              <a:chExt cx="4516438" cy="2719402"/>
            </a:xfrm>
          </p:grpSpPr>
          <p:grpSp>
            <p:nvGrpSpPr>
              <p:cNvPr id="15" name="Group 207"/>
              <p:cNvGrpSpPr>
                <a:grpSpLocks/>
              </p:cNvGrpSpPr>
              <p:nvPr/>
            </p:nvGrpSpPr>
            <p:grpSpPr bwMode="auto">
              <a:xfrm>
                <a:off x="139701" y="1449388"/>
                <a:ext cx="4516438" cy="2719402"/>
                <a:chOff x="88" y="913"/>
                <a:chExt cx="2845" cy="1713"/>
              </a:xfrm>
            </p:grpSpPr>
            <p:sp>
              <p:nvSpPr>
                <p:cNvPr id="379" name="Line 8"/>
                <p:cNvSpPr>
                  <a:spLocks noChangeShapeType="1"/>
                </p:cNvSpPr>
                <p:nvPr/>
              </p:nvSpPr>
              <p:spPr bwMode="auto">
                <a:xfrm flipV="1">
                  <a:off x="395" y="958"/>
                  <a:ext cx="0" cy="1311"/>
                </a:xfrm>
                <a:prstGeom prst="line">
                  <a:avLst/>
                </a:prstGeom>
                <a:noFill/>
                <a:ln w="206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80" name="Line 9"/>
                <p:cNvSpPr>
                  <a:spLocks noChangeShapeType="1"/>
                </p:cNvSpPr>
                <p:nvPr/>
              </p:nvSpPr>
              <p:spPr bwMode="auto">
                <a:xfrm flipV="1">
                  <a:off x="2883" y="958"/>
                  <a:ext cx="0" cy="1311"/>
                </a:xfrm>
                <a:prstGeom prst="line">
                  <a:avLst/>
                </a:prstGeom>
                <a:noFill/>
                <a:ln w="206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81" name="Line 10"/>
                <p:cNvSpPr>
                  <a:spLocks noChangeShapeType="1"/>
                </p:cNvSpPr>
                <p:nvPr/>
              </p:nvSpPr>
              <p:spPr bwMode="auto">
                <a:xfrm flipH="1">
                  <a:off x="355" y="2269"/>
                  <a:ext cx="40" cy="0"/>
                </a:xfrm>
                <a:prstGeom prst="line">
                  <a:avLst/>
                </a:prstGeom>
                <a:noFill/>
                <a:ln w="206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82" name="Rectangle 11"/>
                <p:cNvSpPr>
                  <a:spLocks noChangeArrowheads="1"/>
                </p:cNvSpPr>
                <p:nvPr/>
              </p:nvSpPr>
              <p:spPr bwMode="auto">
                <a:xfrm>
                  <a:off x="218" y="2223"/>
                  <a:ext cx="100"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-8</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383" name="Line 12"/>
                <p:cNvSpPr>
                  <a:spLocks noChangeShapeType="1"/>
                </p:cNvSpPr>
                <p:nvPr/>
              </p:nvSpPr>
              <p:spPr bwMode="auto">
                <a:xfrm flipH="1">
                  <a:off x="355" y="2082"/>
                  <a:ext cx="40" cy="0"/>
                </a:xfrm>
                <a:prstGeom prst="line">
                  <a:avLst/>
                </a:prstGeom>
                <a:noFill/>
                <a:ln w="206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84" name="Rectangle 13"/>
                <p:cNvSpPr>
                  <a:spLocks noChangeArrowheads="1"/>
                </p:cNvSpPr>
                <p:nvPr/>
              </p:nvSpPr>
              <p:spPr bwMode="auto">
                <a:xfrm>
                  <a:off x="218" y="2036"/>
                  <a:ext cx="100"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-6</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385" name="Line 14"/>
                <p:cNvSpPr>
                  <a:spLocks noChangeShapeType="1"/>
                </p:cNvSpPr>
                <p:nvPr/>
              </p:nvSpPr>
              <p:spPr bwMode="auto">
                <a:xfrm flipH="1">
                  <a:off x="355" y="1895"/>
                  <a:ext cx="40" cy="0"/>
                </a:xfrm>
                <a:prstGeom prst="line">
                  <a:avLst/>
                </a:prstGeom>
                <a:noFill/>
                <a:ln w="206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86" name="Rectangle 15"/>
                <p:cNvSpPr>
                  <a:spLocks noChangeArrowheads="1"/>
                </p:cNvSpPr>
                <p:nvPr/>
              </p:nvSpPr>
              <p:spPr bwMode="auto">
                <a:xfrm>
                  <a:off x="218" y="1849"/>
                  <a:ext cx="100"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-4</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387" name="Line 16"/>
                <p:cNvSpPr>
                  <a:spLocks noChangeShapeType="1"/>
                </p:cNvSpPr>
                <p:nvPr/>
              </p:nvSpPr>
              <p:spPr bwMode="auto">
                <a:xfrm flipH="1">
                  <a:off x="355" y="1707"/>
                  <a:ext cx="40" cy="0"/>
                </a:xfrm>
                <a:prstGeom prst="line">
                  <a:avLst/>
                </a:prstGeom>
                <a:noFill/>
                <a:ln w="206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88" name="Rectangle 17"/>
                <p:cNvSpPr>
                  <a:spLocks noChangeArrowheads="1"/>
                </p:cNvSpPr>
                <p:nvPr/>
              </p:nvSpPr>
              <p:spPr bwMode="auto">
                <a:xfrm>
                  <a:off x="218" y="1662"/>
                  <a:ext cx="100"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-2</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389" name="Line 18"/>
                <p:cNvSpPr>
                  <a:spLocks noChangeShapeType="1"/>
                </p:cNvSpPr>
                <p:nvPr/>
              </p:nvSpPr>
              <p:spPr bwMode="auto">
                <a:xfrm flipH="1">
                  <a:off x="355" y="1520"/>
                  <a:ext cx="40" cy="0"/>
                </a:xfrm>
                <a:prstGeom prst="line">
                  <a:avLst/>
                </a:prstGeom>
                <a:noFill/>
                <a:ln w="206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90" name="Rectangle 19"/>
                <p:cNvSpPr>
                  <a:spLocks noChangeArrowheads="1"/>
                </p:cNvSpPr>
                <p:nvPr/>
              </p:nvSpPr>
              <p:spPr bwMode="auto">
                <a:xfrm>
                  <a:off x="250" y="1474"/>
                  <a:ext cx="63"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0</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391" name="Line 20"/>
                <p:cNvSpPr>
                  <a:spLocks noChangeShapeType="1"/>
                </p:cNvSpPr>
                <p:nvPr/>
              </p:nvSpPr>
              <p:spPr bwMode="auto">
                <a:xfrm flipH="1">
                  <a:off x="355" y="1333"/>
                  <a:ext cx="40" cy="0"/>
                </a:xfrm>
                <a:prstGeom prst="line">
                  <a:avLst/>
                </a:prstGeom>
                <a:noFill/>
                <a:ln w="206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92" name="Rectangle 21"/>
                <p:cNvSpPr>
                  <a:spLocks noChangeArrowheads="1"/>
                </p:cNvSpPr>
                <p:nvPr/>
              </p:nvSpPr>
              <p:spPr bwMode="auto">
                <a:xfrm>
                  <a:off x="250" y="1287"/>
                  <a:ext cx="63"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2</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393" name="Line 22"/>
                <p:cNvSpPr>
                  <a:spLocks noChangeShapeType="1"/>
                </p:cNvSpPr>
                <p:nvPr/>
              </p:nvSpPr>
              <p:spPr bwMode="auto">
                <a:xfrm flipH="1">
                  <a:off x="355" y="1146"/>
                  <a:ext cx="40" cy="0"/>
                </a:xfrm>
                <a:prstGeom prst="line">
                  <a:avLst/>
                </a:prstGeom>
                <a:noFill/>
                <a:ln w="206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94" name="Rectangle 23"/>
                <p:cNvSpPr>
                  <a:spLocks noChangeArrowheads="1"/>
                </p:cNvSpPr>
                <p:nvPr/>
              </p:nvSpPr>
              <p:spPr bwMode="auto">
                <a:xfrm>
                  <a:off x="250" y="1100"/>
                  <a:ext cx="63"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4</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395" name="Line 24"/>
                <p:cNvSpPr>
                  <a:spLocks noChangeShapeType="1"/>
                </p:cNvSpPr>
                <p:nvPr/>
              </p:nvSpPr>
              <p:spPr bwMode="auto">
                <a:xfrm flipH="1">
                  <a:off x="355" y="958"/>
                  <a:ext cx="40" cy="0"/>
                </a:xfrm>
                <a:prstGeom prst="line">
                  <a:avLst/>
                </a:prstGeom>
                <a:noFill/>
                <a:ln w="206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96" name="Rectangle 25"/>
                <p:cNvSpPr>
                  <a:spLocks noChangeArrowheads="1"/>
                </p:cNvSpPr>
                <p:nvPr/>
              </p:nvSpPr>
              <p:spPr bwMode="auto">
                <a:xfrm>
                  <a:off x="250" y="913"/>
                  <a:ext cx="63"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6</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397" name="Rectangle 26"/>
                <p:cNvSpPr>
                  <a:spLocks noChangeArrowheads="1"/>
                </p:cNvSpPr>
                <p:nvPr/>
              </p:nvSpPr>
              <p:spPr bwMode="auto">
                <a:xfrm rot="16200000">
                  <a:off x="-523" y="1567"/>
                  <a:ext cx="1359"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Arial" panose="020B0604020202020204" pitchFamily="34" charset="0"/>
                    </a:rPr>
                    <a:t>GCA-effects of inbred lines</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398" name="Line 27"/>
                <p:cNvSpPr>
                  <a:spLocks noChangeShapeType="1"/>
                </p:cNvSpPr>
                <p:nvPr/>
              </p:nvSpPr>
              <p:spPr bwMode="auto">
                <a:xfrm>
                  <a:off x="395" y="2269"/>
                  <a:ext cx="2488" cy="0"/>
                </a:xfrm>
                <a:prstGeom prst="line">
                  <a:avLst/>
                </a:prstGeom>
                <a:noFill/>
                <a:ln w="206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99" name="Line 28"/>
                <p:cNvSpPr>
                  <a:spLocks noChangeShapeType="1"/>
                </p:cNvSpPr>
                <p:nvPr/>
              </p:nvSpPr>
              <p:spPr bwMode="auto">
                <a:xfrm>
                  <a:off x="395" y="958"/>
                  <a:ext cx="2488" cy="0"/>
                </a:xfrm>
                <a:prstGeom prst="line">
                  <a:avLst/>
                </a:prstGeom>
                <a:noFill/>
                <a:ln w="206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00" name="Line 29"/>
                <p:cNvSpPr>
                  <a:spLocks noChangeShapeType="1"/>
                </p:cNvSpPr>
                <p:nvPr/>
              </p:nvSpPr>
              <p:spPr bwMode="auto">
                <a:xfrm>
                  <a:off x="395" y="2269"/>
                  <a:ext cx="0" cy="39"/>
                </a:xfrm>
                <a:prstGeom prst="line">
                  <a:avLst/>
                </a:prstGeom>
                <a:noFill/>
                <a:ln w="206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01" name="Rectangle 30"/>
                <p:cNvSpPr>
                  <a:spLocks noChangeArrowheads="1"/>
                </p:cNvSpPr>
                <p:nvPr/>
              </p:nvSpPr>
              <p:spPr bwMode="auto">
                <a:xfrm>
                  <a:off x="347" y="2318"/>
                  <a:ext cx="63"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0</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402" name="Line 31"/>
                <p:cNvSpPr>
                  <a:spLocks noChangeShapeType="1"/>
                </p:cNvSpPr>
                <p:nvPr/>
              </p:nvSpPr>
              <p:spPr bwMode="auto">
                <a:xfrm>
                  <a:off x="750" y="2269"/>
                  <a:ext cx="0" cy="39"/>
                </a:xfrm>
                <a:prstGeom prst="line">
                  <a:avLst/>
                </a:prstGeom>
                <a:noFill/>
                <a:ln w="206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03" name="Rectangle 32"/>
                <p:cNvSpPr>
                  <a:spLocks noChangeArrowheads="1"/>
                </p:cNvSpPr>
                <p:nvPr/>
              </p:nvSpPr>
              <p:spPr bwMode="auto">
                <a:xfrm>
                  <a:off x="702" y="2318"/>
                  <a:ext cx="63"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5</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404" name="Line 33"/>
                <p:cNvSpPr>
                  <a:spLocks noChangeShapeType="1"/>
                </p:cNvSpPr>
                <p:nvPr/>
              </p:nvSpPr>
              <p:spPr bwMode="auto">
                <a:xfrm>
                  <a:off x="1105" y="2269"/>
                  <a:ext cx="0" cy="39"/>
                </a:xfrm>
                <a:prstGeom prst="line">
                  <a:avLst/>
                </a:prstGeom>
                <a:noFill/>
                <a:ln w="206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05" name="Rectangle 34"/>
                <p:cNvSpPr>
                  <a:spLocks noChangeArrowheads="1"/>
                </p:cNvSpPr>
                <p:nvPr/>
              </p:nvSpPr>
              <p:spPr bwMode="auto">
                <a:xfrm>
                  <a:off x="1031" y="2318"/>
                  <a:ext cx="125"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10</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406" name="Line 35"/>
                <p:cNvSpPr>
                  <a:spLocks noChangeShapeType="1"/>
                </p:cNvSpPr>
                <p:nvPr/>
              </p:nvSpPr>
              <p:spPr bwMode="auto">
                <a:xfrm>
                  <a:off x="1461" y="2269"/>
                  <a:ext cx="0" cy="39"/>
                </a:xfrm>
                <a:prstGeom prst="line">
                  <a:avLst/>
                </a:prstGeom>
                <a:noFill/>
                <a:ln w="206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07" name="Rectangle 36"/>
                <p:cNvSpPr>
                  <a:spLocks noChangeArrowheads="1"/>
                </p:cNvSpPr>
                <p:nvPr/>
              </p:nvSpPr>
              <p:spPr bwMode="auto">
                <a:xfrm>
                  <a:off x="1386" y="2318"/>
                  <a:ext cx="125"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Arial" panose="020B0604020202020204" pitchFamily="34" charset="0"/>
                    </a:rPr>
                    <a:t>15</a:t>
                  </a:r>
                  <a:endParaRPr kumimoji="0" lang="en-US" altLang="en-US" sz="1400" b="0" i="0" u="none" strike="noStrike" cap="none" normalizeH="0" baseline="0" dirty="0">
                    <a:ln>
                      <a:noFill/>
                    </a:ln>
                    <a:solidFill>
                      <a:schemeClr val="tx1"/>
                    </a:solidFill>
                    <a:effectLst/>
                    <a:latin typeface="Arial" panose="020B0604020202020204" pitchFamily="34" charset="0"/>
                  </a:endParaRPr>
                </a:p>
              </p:txBody>
            </p:sp>
            <p:sp>
              <p:nvSpPr>
                <p:cNvPr id="408" name="Line 37"/>
                <p:cNvSpPr>
                  <a:spLocks noChangeShapeType="1"/>
                </p:cNvSpPr>
                <p:nvPr/>
              </p:nvSpPr>
              <p:spPr bwMode="auto">
                <a:xfrm>
                  <a:off x="1816" y="2269"/>
                  <a:ext cx="0" cy="39"/>
                </a:xfrm>
                <a:prstGeom prst="line">
                  <a:avLst/>
                </a:prstGeom>
                <a:noFill/>
                <a:ln w="206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09" name="Rectangle 38"/>
                <p:cNvSpPr>
                  <a:spLocks noChangeArrowheads="1"/>
                </p:cNvSpPr>
                <p:nvPr/>
              </p:nvSpPr>
              <p:spPr bwMode="auto">
                <a:xfrm>
                  <a:off x="1741" y="2318"/>
                  <a:ext cx="125"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20</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410" name="Line 39"/>
                <p:cNvSpPr>
                  <a:spLocks noChangeShapeType="1"/>
                </p:cNvSpPr>
                <p:nvPr/>
              </p:nvSpPr>
              <p:spPr bwMode="auto">
                <a:xfrm>
                  <a:off x="2172" y="2269"/>
                  <a:ext cx="0" cy="39"/>
                </a:xfrm>
                <a:prstGeom prst="line">
                  <a:avLst/>
                </a:prstGeom>
                <a:noFill/>
                <a:ln w="206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11" name="Rectangle 40"/>
                <p:cNvSpPr>
                  <a:spLocks noChangeArrowheads="1"/>
                </p:cNvSpPr>
                <p:nvPr/>
              </p:nvSpPr>
              <p:spPr bwMode="auto">
                <a:xfrm>
                  <a:off x="2097" y="2318"/>
                  <a:ext cx="125"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25</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412" name="Line 41"/>
                <p:cNvSpPr>
                  <a:spLocks noChangeShapeType="1"/>
                </p:cNvSpPr>
                <p:nvPr/>
              </p:nvSpPr>
              <p:spPr bwMode="auto">
                <a:xfrm>
                  <a:off x="2527" y="2269"/>
                  <a:ext cx="0" cy="39"/>
                </a:xfrm>
                <a:prstGeom prst="line">
                  <a:avLst/>
                </a:prstGeom>
                <a:noFill/>
                <a:ln w="206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13" name="Rectangle 42"/>
                <p:cNvSpPr>
                  <a:spLocks noChangeAspect="1" noChangeArrowheads="1"/>
                </p:cNvSpPr>
                <p:nvPr/>
              </p:nvSpPr>
              <p:spPr bwMode="auto">
                <a:xfrm>
                  <a:off x="2452" y="2318"/>
                  <a:ext cx="125"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Arial" panose="020B0604020202020204" pitchFamily="34" charset="0"/>
                    </a:rPr>
                    <a:t>30</a:t>
                  </a:r>
                  <a:endParaRPr kumimoji="0" lang="en-US" altLang="en-US" sz="1400" b="0" i="0" u="none" strike="noStrike" cap="none" normalizeH="0" baseline="0" dirty="0">
                    <a:ln>
                      <a:noFill/>
                    </a:ln>
                    <a:solidFill>
                      <a:schemeClr val="tx1"/>
                    </a:solidFill>
                    <a:effectLst/>
                    <a:latin typeface="Arial" panose="020B0604020202020204" pitchFamily="34" charset="0"/>
                  </a:endParaRPr>
                </a:p>
              </p:txBody>
            </p:sp>
            <p:sp>
              <p:nvSpPr>
                <p:cNvPr id="414" name="Line 43"/>
                <p:cNvSpPr>
                  <a:spLocks noChangeShapeType="1"/>
                </p:cNvSpPr>
                <p:nvPr/>
              </p:nvSpPr>
              <p:spPr bwMode="auto">
                <a:xfrm>
                  <a:off x="2883" y="2269"/>
                  <a:ext cx="0" cy="39"/>
                </a:xfrm>
                <a:prstGeom prst="line">
                  <a:avLst/>
                </a:prstGeom>
                <a:noFill/>
                <a:ln w="206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15" name="Rectangle 44"/>
                <p:cNvSpPr>
                  <a:spLocks noChangeArrowheads="1"/>
                </p:cNvSpPr>
                <p:nvPr/>
              </p:nvSpPr>
              <p:spPr bwMode="auto">
                <a:xfrm>
                  <a:off x="2808" y="2318"/>
                  <a:ext cx="125"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35</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416" name="Rectangle 45"/>
                <p:cNvSpPr>
                  <a:spLocks noChangeArrowheads="1"/>
                </p:cNvSpPr>
                <p:nvPr/>
              </p:nvSpPr>
              <p:spPr bwMode="auto">
                <a:xfrm>
                  <a:off x="620" y="2489"/>
                  <a:ext cx="1931"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1" u="none" strike="noStrike" cap="none" normalizeH="0" baseline="0" dirty="0">
                      <a:ln>
                        <a:noFill/>
                      </a:ln>
                      <a:solidFill>
                        <a:srgbClr val="FF0000"/>
                      </a:solidFill>
                      <a:effectLst/>
                      <a:latin typeface="Arial" panose="020B0604020202020204" pitchFamily="34" charset="0"/>
                    </a:rPr>
                    <a:t>Per se </a:t>
                  </a:r>
                  <a:r>
                    <a:rPr kumimoji="0" lang="en-US" altLang="en-US" b="0" i="0" u="none" strike="noStrike" cap="none" normalizeH="0" baseline="0" dirty="0">
                      <a:ln>
                        <a:noFill/>
                      </a:ln>
                      <a:solidFill>
                        <a:srgbClr val="000000"/>
                      </a:solidFill>
                      <a:effectLst/>
                      <a:latin typeface="Arial" panose="020B0604020202020204" pitchFamily="34" charset="0"/>
                    </a:rPr>
                    <a:t>performance of ten inbred lines</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417" name="Oval 46"/>
                <p:cNvSpPr>
                  <a:spLocks noChangeArrowheads="1"/>
                </p:cNvSpPr>
                <p:nvPr/>
              </p:nvSpPr>
              <p:spPr bwMode="auto">
                <a:xfrm>
                  <a:off x="1786" y="1757"/>
                  <a:ext cx="62" cy="63"/>
                </a:xfrm>
                <a:prstGeom prst="ellipse">
                  <a:avLst/>
                </a:prstGeom>
                <a:noFill/>
                <a:ln w="206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18" name="Rectangle 47"/>
                <p:cNvSpPr>
                  <a:spLocks noChangeArrowheads="1"/>
                </p:cNvSpPr>
                <p:nvPr/>
              </p:nvSpPr>
              <p:spPr bwMode="auto">
                <a:xfrm>
                  <a:off x="1768" y="1658"/>
                  <a:ext cx="63"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1</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419" name="Oval 48"/>
                <p:cNvSpPr>
                  <a:spLocks noChangeArrowheads="1"/>
                </p:cNvSpPr>
                <p:nvPr/>
              </p:nvSpPr>
              <p:spPr bwMode="auto">
                <a:xfrm>
                  <a:off x="2141" y="1456"/>
                  <a:ext cx="62" cy="62"/>
                </a:xfrm>
                <a:prstGeom prst="ellipse">
                  <a:avLst/>
                </a:prstGeom>
                <a:noFill/>
                <a:ln w="206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20" name="Rectangle 49"/>
                <p:cNvSpPr>
                  <a:spLocks noChangeArrowheads="1"/>
                </p:cNvSpPr>
                <p:nvPr/>
              </p:nvSpPr>
              <p:spPr bwMode="auto">
                <a:xfrm>
                  <a:off x="2124" y="1356"/>
                  <a:ext cx="63"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2</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421" name="Oval 50"/>
                <p:cNvSpPr>
                  <a:spLocks noChangeArrowheads="1"/>
                </p:cNvSpPr>
                <p:nvPr/>
              </p:nvSpPr>
              <p:spPr bwMode="auto">
                <a:xfrm>
                  <a:off x="2141" y="1061"/>
                  <a:ext cx="62" cy="62"/>
                </a:xfrm>
                <a:prstGeom prst="ellipse">
                  <a:avLst/>
                </a:prstGeom>
                <a:noFill/>
                <a:ln w="206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22" name="Rectangle 51"/>
                <p:cNvSpPr>
                  <a:spLocks noChangeArrowheads="1"/>
                </p:cNvSpPr>
                <p:nvPr/>
              </p:nvSpPr>
              <p:spPr bwMode="auto">
                <a:xfrm>
                  <a:off x="2124" y="961"/>
                  <a:ext cx="63"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3</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423" name="Oval 52"/>
                <p:cNvSpPr>
                  <a:spLocks noChangeArrowheads="1"/>
                </p:cNvSpPr>
                <p:nvPr/>
              </p:nvSpPr>
              <p:spPr bwMode="auto">
                <a:xfrm>
                  <a:off x="1644" y="1383"/>
                  <a:ext cx="61" cy="62"/>
                </a:xfrm>
                <a:prstGeom prst="ellipse">
                  <a:avLst/>
                </a:prstGeom>
                <a:noFill/>
                <a:ln w="206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24" name="Rectangle 53"/>
                <p:cNvSpPr>
                  <a:spLocks noChangeArrowheads="1"/>
                </p:cNvSpPr>
                <p:nvPr/>
              </p:nvSpPr>
              <p:spPr bwMode="auto">
                <a:xfrm>
                  <a:off x="1626" y="1284"/>
                  <a:ext cx="63"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4</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425" name="Oval 54"/>
                <p:cNvSpPr>
                  <a:spLocks noChangeArrowheads="1"/>
                </p:cNvSpPr>
                <p:nvPr/>
              </p:nvSpPr>
              <p:spPr bwMode="auto">
                <a:xfrm>
                  <a:off x="1572" y="1102"/>
                  <a:ext cx="62" cy="63"/>
                </a:xfrm>
                <a:prstGeom prst="ellipse">
                  <a:avLst/>
                </a:prstGeom>
                <a:noFill/>
                <a:ln w="206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26" name="Rectangle 55"/>
                <p:cNvSpPr>
                  <a:spLocks noChangeArrowheads="1"/>
                </p:cNvSpPr>
                <p:nvPr/>
              </p:nvSpPr>
              <p:spPr bwMode="auto">
                <a:xfrm>
                  <a:off x="1555" y="1003"/>
                  <a:ext cx="63"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5</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427" name="Oval 56"/>
                <p:cNvSpPr>
                  <a:spLocks noChangeArrowheads="1"/>
                </p:cNvSpPr>
                <p:nvPr/>
              </p:nvSpPr>
              <p:spPr bwMode="auto">
                <a:xfrm>
                  <a:off x="2567" y="1113"/>
                  <a:ext cx="63" cy="62"/>
                </a:xfrm>
                <a:prstGeom prst="ellipse">
                  <a:avLst/>
                </a:prstGeom>
                <a:noFill/>
                <a:ln w="206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28" name="Rectangle 57"/>
                <p:cNvSpPr>
                  <a:spLocks noChangeArrowheads="1"/>
                </p:cNvSpPr>
                <p:nvPr/>
              </p:nvSpPr>
              <p:spPr bwMode="auto">
                <a:xfrm>
                  <a:off x="2551" y="1013"/>
                  <a:ext cx="63"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6</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429" name="Oval 58"/>
                <p:cNvSpPr>
                  <a:spLocks noChangeArrowheads="1"/>
                </p:cNvSpPr>
                <p:nvPr/>
              </p:nvSpPr>
              <p:spPr bwMode="auto">
                <a:xfrm>
                  <a:off x="1644" y="1238"/>
                  <a:ext cx="61" cy="62"/>
                </a:xfrm>
                <a:prstGeom prst="ellipse">
                  <a:avLst/>
                </a:prstGeom>
                <a:noFill/>
                <a:ln w="206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30" name="Rectangle 59"/>
                <p:cNvSpPr>
                  <a:spLocks noChangeArrowheads="1"/>
                </p:cNvSpPr>
                <p:nvPr/>
              </p:nvSpPr>
              <p:spPr bwMode="auto">
                <a:xfrm>
                  <a:off x="1626" y="1138"/>
                  <a:ext cx="63"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7</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431" name="Oval 60"/>
                <p:cNvSpPr>
                  <a:spLocks noChangeArrowheads="1"/>
                </p:cNvSpPr>
                <p:nvPr/>
              </p:nvSpPr>
              <p:spPr bwMode="auto">
                <a:xfrm>
                  <a:off x="1075" y="1726"/>
                  <a:ext cx="62" cy="63"/>
                </a:xfrm>
                <a:prstGeom prst="ellipse">
                  <a:avLst/>
                </a:prstGeom>
                <a:noFill/>
                <a:ln w="206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32" name="Rectangle 61"/>
                <p:cNvSpPr>
                  <a:spLocks noChangeArrowheads="1"/>
                </p:cNvSpPr>
                <p:nvPr/>
              </p:nvSpPr>
              <p:spPr bwMode="auto">
                <a:xfrm>
                  <a:off x="1058" y="1627"/>
                  <a:ext cx="63"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8</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433" name="Oval 62"/>
                <p:cNvSpPr>
                  <a:spLocks noChangeArrowheads="1"/>
                </p:cNvSpPr>
                <p:nvPr/>
              </p:nvSpPr>
              <p:spPr bwMode="auto">
                <a:xfrm>
                  <a:off x="1288" y="1862"/>
                  <a:ext cx="62" cy="62"/>
                </a:xfrm>
                <a:prstGeom prst="ellipse">
                  <a:avLst/>
                </a:prstGeom>
                <a:noFill/>
                <a:ln w="206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34" name="Rectangle 63"/>
                <p:cNvSpPr>
                  <a:spLocks noChangeArrowheads="1"/>
                </p:cNvSpPr>
                <p:nvPr/>
              </p:nvSpPr>
              <p:spPr bwMode="auto">
                <a:xfrm>
                  <a:off x="1271" y="1762"/>
                  <a:ext cx="63"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9</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435" name="Oval 64"/>
                <p:cNvSpPr>
                  <a:spLocks noChangeArrowheads="1"/>
                </p:cNvSpPr>
                <p:nvPr/>
              </p:nvSpPr>
              <p:spPr bwMode="auto">
                <a:xfrm>
                  <a:off x="506" y="2195"/>
                  <a:ext cx="62" cy="62"/>
                </a:xfrm>
                <a:prstGeom prst="ellipse">
                  <a:avLst/>
                </a:prstGeom>
                <a:noFill/>
                <a:ln w="206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36" name="Rectangle 65"/>
                <p:cNvSpPr>
                  <a:spLocks noChangeArrowheads="1"/>
                </p:cNvSpPr>
                <p:nvPr/>
              </p:nvSpPr>
              <p:spPr bwMode="auto">
                <a:xfrm>
                  <a:off x="462" y="2095"/>
                  <a:ext cx="125"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10</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437" name="Line 66"/>
                <p:cNvSpPr>
                  <a:spLocks noChangeShapeType="1"/>
                </p:cNvSpPr>
                <p:nvPr/>
              </p:nvSpPr>
              <p:spPr bwMode="auto">
                <a:xfrm>
                  <a:off x="395"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38" name="Line 67"/>
                <p:cNvSpPr>
                  <a:spLocks noChangeShapeType="1"/>
                </p:cNvSpPr>
                <p:nvPr/>
              </p:nvSpPr>
              <p:spPr bwMode="auto">
                <a:xfrm>
                  <a:off x="405"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39" name="Line 68"/>
                <p:cNvSpPr>
                  <a:spLocks noChangeShapeType="1"/>
                </p:cNvSpPr>
                <p:nvPr/>
              </p:nvSpPr>
              <p:spPr bwMode="auto">
                <a:xfrm>
                  <a:off x="414"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40" name="Line 69"/>
                <p:cNvSpPr>
                  <a:spLocks noChangeShapeType="1"/>
                </p:cNvSpPr>
                <p:nvPr/>
              </p:nvSpPr>
              <p:spPr bwMode="auto">
                <a:xfrm>
                  <a:off x="424"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41" name="Line 70"/>
                <p:cNvSpPr>
                  <a:spLocks noChangeShapeType="1"/>
                </p:cNvSpPr>
                <p:nvPr/>
              </p:nvSpPr>
              <p:spPr bwMode="auto">
                <a:xfrm>
                  <a:off x="434"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42" name="Line 71"/>
                <p:cNvSpPr>
                  <a:spLocks noChangeShapeType="1"/>
                </p:cNvSpPr>
                <p:nvPr/>
              </p:nvSpPr>
              <p:spPr bwMode="auto">
                <a:xfrm>
                  <a:off x="443" y="1520"/>
                  <a:ext cx="3"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43" name="Line 72"/>
                <p:cNvSpPr>
                  <a:spLocks noChangeShapeType="1"/>
                </p:cNvSpPr>
                <p:nvPr/>
              </p:nvSpPr>
              <p:spPr bwMode="auto">
                <a:xfrm>
                  <a:off x="453"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44" name="Line 73"/>
                <p:cNvSpPr>
                  <a:spLocks noChangeShapeType="1"/>
                </p:cNvSpPr>
                <p:nvPr/>
              </p:nvSpPr>
              <p:spPr bwMode="auto">
                <a:xfrm>
                  <a:off x="463"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45" name="Line 74"/>
                <p:cNvSpPr>
                  <a:spLocks noChangeShapeType="1"/>
                </p:cNvSpPr>
                <p:nvPr/>
              </p:nvSpPr>
              <p:spPr bwMode="auto">
                <a:xfrm>
                  <a:off x="473"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46" name="Line 75"/>
                <p:cNvSpPr>
                  <a:spLocks noChangeShapeType="1"/>
                </p:cNvSpPr>
                <p:nvPr/>
              </p:nvSpPr>
              <p:spPr bwMode="auto">
                <a:xfrm>
                  <a:off x="482"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47" name="Line 76"/>
                <p:cNvSpPr>
                  <a:spLocks noChangeShapeType="1"/>
                </p:cNvSpPr>
                <p:nvPr/>
              </p:nvSpPr>
              <p:spPr bwMode="auto">
                <a:xfrm>
                  <a:off x="492"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48" name="Line 77"/>
                <p:cNvSpPr>
                  <a:spLocks noChangeShapeType="1"/>
                </p:cNvSpPr>
                <p:nvPr/>
              </p:nvSpPr>
              <p:spPr bwMode="auto">
                <a:xfrm>
                  <a:off x="502"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49" name="Line 78"/>
                <p:cNvSpPr>
                  <a:spLocks noChangeShapeType="1"/>
                </p:cNvSpPr>
                <p:nvPr/>
              </p:nvSpPr>
              <p:spPr bwMode="auto">
                <a:xfrm>
                  <a:off x="511" y="1520"/>
                  <a:ext cx="3"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50" name="Line 79"/>
                <p:cNvSpPr>
                  <a:spLocks noChangeShapeType="1"/>
                </p:cNvSpPr>
                <p:nvPr/>
              </p:nvSpPr>
              <p:spPr bwMode="auto">
                <a:xfrm>
                  <a:off x="521"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51" name="Line 80"/>
                <p:cNvSpPr>
                  <a:spLocks noChangeShapeType="1"/>
                </p:cNvSpPr>
                <p:nvPr/>
              </p:nvSpPr>
              <p:spPr bwMode="auto">
                <a:xfrm>
                  <a:off x="531"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52" name="Line 81"/>
                <p:cNvSpPr>
                  <a:spLocks noChangeShapeType="1"/>
                </p:cNvSpPr>
                <p:nvPr/>
              </p:nvSpPr>
              <p:spPr bwMode="auto">
                <a:xfrm>
                  <a:off x="541"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53" name="Line 82"/>
                <p:cNvSpPr>
                  <a:spLocks noChangeShapeType="1"/>
                </p:cNvSpPr>
                <p:nvPr/>
              </p:nvSpPr>
              <p:spPr bwMode="auto">
                <a:xfrm>
                  <a:off x="550"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54" name="Line 83"/>
                <p:cNvSpPr>
                  <a:spLocks noChangeShapeType="1"/>
                </p:cNvSpPr>
                <p:nvPr/>
              </p:nvSpPr>
              <p:spPr bwMode="auto">
                <a:xfrm>
                  <a:off x="560"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55" name="Line 84"/>
                <p:cNvSpPr>
                  <a:spLocks noChangeShapeType="1"/>
                </p:cNvSpPr>
                <p:nvPr/>
              </p:nvSpPr>
              <p:spPr bwMode="auto">
                <a:xfrm>
                  <a:off x="570"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56" name="Line 85"/>
                <p:cNvSpPr>
                  <a:spLocks noChangeShapeType="1"/>
                </p:cNvSpPr>
                <p:nvPr/>
              </p:nvSpPr>
              <p:spPr bwMode="auto">
                <a:xfrm>
                  <a:off x="580"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57" name="Line 86"/>
                <p:cNvSpPr>
                  <a:spLocks noChangeShapeType="1"/>
                </p:cNvSpPr>
                <p:nvPr/>
              </p:nvSpPr>
              <p:spPr bwMode="auto">
                <a:xfrm>
                  <a:off x="589"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58" name="Line 87"/>
                <p:cNvSpPr>
                  <a:spLocks noChangeShapeType="1"/>
                </p:cNvSpPr>
                <p:nvPr/>
              </p:nvSpPr>
              <p:spPr bwMode="auto">
                <a:xfrm>
                  <a:off x="599"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59" name="Line 88"/>
                <p:cNvSpPr>
                  <a:spLocks noChangeShapeType="1"/>
                </p:cNvSpPr>
                <p:nvPr/>
              </p:nvSpPr>
              <p:spPr bwMode="auto">
                <a:xfrm>
                  <a:off x="609"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60" name="Line 89"/>
                <p:cNvSpPr>
                  <a:spLocks noChangeShapeType="1"/>
                </p:cNvSpPr>
                <p:nvPr/>
              </p:nvSpPr>
              <p:spPr bwMode="auto">
                <a:xfrm>
                  <a:off x="618"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61" name="Line 90"/>
                <p:cNvSpPr>
                  <a:spLocks noChangeShapeType="1"/>
                </p:cNvSpPr>
                <p:nvPr/>
              </p:nvSpPr>
              <p:spPr bwMode="auto">
                <a:xfrm>
                  <a:off x="628"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62" name="Line 91"/>
                <p:cNvSpPr>
                  <a:spLocks noChangeShapeType="1"/>
                </p:cNvSpPr>
                <p:nvPr/>
              </p:nvSpPr>
              <p:spPr bwMode="auto">
                <a:xfrm>
                  <a:off x="638"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63" name="Line 92"/>
                <p:cNvSpPr>
                  <a:spLocks noChangeShapeType="1"/>
                </p:cNvSpPr>
                <p:nvPr/>
              </p:nvSpPr>
              <p:spPr bwMode="auto">
                <a:xfrm>
                  <a:off x="648"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64" name="Line 93"/>
                <p:cNvSpPr>
                  <a:spLocks noChangeShapeType="1"/>
                </p:cNvSpPr>
                <p:nvPr/>
              </p:nvSpPr>
              <p:spPr bwMode="auto">
                <a:xfrm>
                  <a:off x="657"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65" name="Line 94"/>
                <p:cNvSpPr>
                  <a:spLocks noChangeShapeType="1"/>
                </p:cNvSpPr>
                <p:nvPr/>
              </p:nvSpPr>
              <p:spPr bwMode="auto">
                <a:xfrm>
                  <a:off x="667"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66" name="Line 95"/>
                <p:cNvSpPr>
                  <a:spLocks noChangeShapeType="1"/>
                </p:cNvSpPr>
                <p:nvPr/>
              </p:nvSpPr>
              <p:spPr bwMode="auto">
                <a:xfrm>
                  <a:off x="677"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67" name="Line 96"/>
                <p:cNvSpPr>
                  <a:spLocks noChangeShapeType="1"/>
                </p:cNvSpPr>
                <p:nvPr/>
              </p:nvSpPr>
              <p:spPr bwMode="auto">
                <a:xfrm>
                  <a:off x="686"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68" name="Line 97"/>
                <p:cNvSpPr>
                  <a:spLocks noChangeShapeType="1"/>
                </p:cNvSpPr>
                <p:nvPr/>
              </p:nvSpPr>
              <p:spPr bwMode="auto">
                <a:xfrm>
                  <a:off x="696"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69" name="Line 98"/>
                <p:cNvSpPr>
                  <a:spLocks noChangeShapeType="1"/>
                </p:cNvSpPr>
                <p:nvPr/>
              </p:nvSpPr>
              <p:spPr bwMode="auto">
                <a:xfrm>
                  <a:off x="706"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70" name="Line 99"/>
                <p:cNvSpPr>
                  <a:spLocks noChangeShapeType="1"/>
                </p:cNvSpPr>
                <p:nvPr/>
              </p:nvSpPr>
              <p:spPr bwMode="auto">
                <a:xfrm>
                  <a:off x="716"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71" name="Line 100"/>
                <p:cNvSpPr>
                  <a:spLocks noChangeShapeType="1"/>
                </p:cNvSpPr>
                <p:nvPr/>
              </p:nvSpPr>
              <p:spPr bwMode="auto">
                <a:xfrm>
                  <a:off x="725"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72" name="Line 101"/>
                <p:cNvSpPr>
                  <a:spLocks noChangeShapeType="1"/>
                </p:cNvSpPr>
                <p:nvPr/>
              </p:nvSpPr>
              <p:spPr bwMode="auto">
                <a:xfrm>
                  <a:off x="735"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73" name="Line 102"/>
                <p:cNvSpPr>
                  <a:spLocks noChangeShapeType="1"/>
                </p:cNvSpPr>
                <p:nvPr/>
              </p:nvSpPr>
              <p:spPr bwMode="auto">
                <a:xfrm>
                  <a:off x="745"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74" name="Line 103"/>
                <p:cNvSpPr>
                  <a:spLocks noChangeShapeType="1"/>
                </p:cNvSpPr>
                <p:nvPr/>
              </p:nvSpPr>
              <p:spPr bwMode="auto">
                <a:xfrm>
                  <a:off x="754" y="1520"/>
                  <a:ext cx="3"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75" name="Line 104"/>
                <p:cNvSpPr>
                  <a:spLocks noChangeShapeType="1"/>
                </p:cNvSpPr>
                <p:nvPr/>
              </p:nvSpPr>
              <p:spPr bwMode="auto">
                <a:xfrm>
                  <a:off x="764"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76" name="Line 105"/>
                <p:cNvSpPr>
                  <a:spLocks noChangeShapeType="1"/>
                </p:cNvSpPr>
                <p:nvPr/>
              </p:nvSpPr>
              <p:spPr bwMode="auto">
                <a:xfrm>
                  <a:off x="774"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77" name="Line 106"/>
                <p:cNvSpPr>
                  <a:spLocks noChangeShapeType="1"/>
                </p:cNvSpPr>
                <p:nvPr/>
              </p:nvSpPr>
              <p:spPr bwMode="auto">
                <a:xfrm>
                  <a:off x="784"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78" name="Line 107"/>
                <p:cNvSpPr>
                  <a:spLocks noChangeShapeType="1"/>
                </p:cNvSpPr>
                <p:nvPr/>
              </p:nvSpPr>
              <p:spPr bwMode="auto">
                <a:xfrm>
                  <a:off x="793"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79" name="Line 108"/>
                <p:cNvSpPr>
                  <a:spLocks noChangeShapeType="1"/>
                </p:cNvSpPr>
                <p:nvPr/>
              </p:nvSpPr>
              <p:spPr bwMode="auto">
                <a:xfrm>
                  <a:off x="803"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80" name="Line 109"/>
                <p:cNvSpPr>
                  <a:spLocks noChangeShapeType="1"/>
                </p:cNvSpPr>
                <p:nvPr/>
              </p:nvSpPr>
              <p:spPr bwMode="auto">
                <a:xfrm>
                  <a:off x="813"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81" name="Line 110"/>
                <p:cNvSpPr>
                  <a:spLocks noChangeShapeType="1"/>
                </p:cNvSpPr>
                <p:nvPr/>
              </p:nvSpPr>
              <p:spPr bwMode="auto">
                <a:xfrm>
                  <a:off x="823"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82" name="Line 111"/>
                <p:cNvSpPr>
                  <a:spLocks noChangeShapeType="1"/>
                </p:cNvSpPr>
                <p:nvPr/>
              </p:nvSpPr>
              <p:spPr bwMode="auto">
                <a:xfrm>
                  <a:off x="832"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83" name="Line 112"/>
                <p:cNvSpPr>
                  <a:spLocks noChangeShapeType="1"/>
                </p:cNvSpPr>
                <p:nvPr/>
              </p:nvSpPr>
              <p:spPr bwMode="auto">
                <a:xfrm>
                  <a:off x="842"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84" name="Line 113"/>
                <p:cNvSpPr>
                  <a:spLocks noChangeShapeType="1"/>
                </p:cNvSpPr>
                <p:nvPr/>
              </p:nvSpPr>
              <p:spPr bwMode="auto">
                <a:xfrm>
                  <a:off x="852"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85" name="Line 114"/>
                <p:cNvSpPr>
                  <a:spLocks noChangeShapeType="1"/>
                </p:cNvSpPr>
                <p:nvPr/>
              </p:nvSpPr>
              <p:spPr bwMode="auto">
                <a:xfrm>
                  <a:off x="861"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86" name="Line 115"/>
                <p:cNvSpPr>
                  <a:spLocks noChangeShapeType="1"/>
                </p:cNvSpPr>
                <p:nvPr/>
              </p:nvSpPr>
              <p:spPr bwMode="auto">
                <a:xfrm>
                  <a:off x="871"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87" name="Line 116"/>
                <p:cNvSpPr>
                  <a:spLocks noChangeShapeType="1"/>
                </p:cNvSpPr>
                <p:nvPr/>
              </p:nvSpPr>
              <p:spPr bwMode="auto">
                <a:xfrm>
                  <a:off x="881"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88" name="Line 117"/>
                <p:cNvSpPr>
                  <a:spLocks noChangeShapeType="1"/>
                </p:cNvSpPr>
                <p:nvPr/>
              </p:nvSpPr>
              <p:spPr bwMode="auto">
                <a:xfrm>
                  <a:off x="891"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89" name="Line 118"/>
                <p:cNvSpPr>
                  <a:spLocks noChangeShapeType="1"/>
                </p:cNvSpPr>
                <p:nvPr/>
              </p:nvSpPr>
              <p:spPr bwMode="auto">
                <a:xfrm>
                  <a:off x="900"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90" name="Line 119"/>
                <p:cNvSpPr>
                  <a:spLocks noChangeShapeType="1"/>
                </p:cNvSpPr>
                <p:nvPr/>
              </p:nvSpPr>
              <p:spPr bwMode="auto">
                <a:xfrm>
                  <a:off x="910"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91" name="Line 120"/>
                <p:cNvSpPr>
                  <a:spLocks noChangeShapeType="1"/>
                </p:cNvSpPr>
                <p:nvPr/>
              </p:nvSpPr>
              <p:spPr bwMode="auto">
                <a:xfrm>
                  <a:off x="920"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92" name="Line 121"/>
                <p:cNvSpPr>
                  <a:spLocks noChangeShapeType="1"/>
                </p:cNvSpPr>
                <p:nvPr/>
              </p:nvSpPr>
              <p:spPr bwMode="auto">
                <a:xfrm>
                  <a:off x="929"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93" name="Line 122"/>
                <p:cNvSpPr>
                  <a:spLocks noChangeShapeType="1"/>
                </p:cNvSpPr>
                <p:nvPr/>
              </p:nvSpPr>
              <p:spPr bwMode="auto">
                <a:xfrm>
                  <a:off x="939"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94" name="Line 123"/>
                <p:cNvSpPr>
                  <a:spLocks noChangeShapeType="1"/>
                </p:cNvSpPr>
                <p:nvPr/>
              </p:nvSpPr>
              <p:spPr bwMode="auto">
                <a:xfrm>
                  <a:off x="949"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95" name="Line 124"/>
                <p:cNvSpPr>
                  <a:spLocks noChangeShapeType="1"/>
                </p:cNvSpPr>
                <p:nvPr/>
              </p:nvSpPr>
              <p:spPr bwMode="auto">
                <a:xfrm>
                  <a:off x="959"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96" name="Line 125"/>
                <p:cNvSpPr>
                  <a:spLocks noChangeShapeType="1"/>
                </p:cNvSpPr>
                <p:nvPr/>
              </p:nvSpPr>
              <p:spPr bwMode="auto">
                <a:xfrm>
                  <a:off x="968"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97" name="Line 126"/>
                <p:cNvSpPr>
                  <a:spLocks noChangeShapeType="1"/>
                </p:cNvSpPr>
                <p:nvPr/>
              </p:nvSpPr>
              <p:spPr bwMode="auto">
                <a:xfrm>
                  <a:off x="978"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98" name="Line 127"/>
                <p:cNvSpPr>
                  <a:spLocks noChangeShapeType="1"/>
                </p:cNvSpPr>
                <p:nvPr/>
              </p:nvSpPr>
              <p:spPr bwMode="auto">
                <a:xfrm>
                  <a:off x="988"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99" name="Line 128"/>
                <p:cNvSpPr>
                  <a:spLocks noChangeShapeType="1"/>
                </p:cNvSpPr>
                <p:nvPr/>
              </p:nvSpPr>
              <p:spPr bwMode="auto">
                <a:xfrm>
                  <a:off x="997"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00" name="Line 129"/>
                <p:cNvSpPr>
                  <a:spLocks noChangeShapeType="1"/>
                </p:cNvSpPr>
                <p:nvPr/>
              </p:nvSpPr>
              <p:spPr bwMode="auto">
                <a:xfrm>
                  <a:off x="1007"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01" name="Line 130"/>
                <p:cNvSpPr>
                  <a:spLocks noChangeShapeType="1"/>
                </p:cNvSpPr>
                <p:nvPr/>
              </p:nvSpPr>
              <p:spPr bwMode="auto">
                <a:xfrm>
                  <a:off x="1017"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02" name="Line 131"/>
                <p:cNvSpPr>
                  <a:spLocks noChangeShapeType="1"/>
                </p:cNvSpPr>
                <p:nvPr/>
              </p:nvSpPr>
              <p:spPr bwMode="auto">
                <a:xfrm>
                  <a:off x="1027"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03" name="Line 132"/>
                <p:cNvSpPr>
                  <a:spLocks noChangeShapeType="1"/>
                </p:cNvSpPr>
                <p:nvPr/>
              </p:nvSpPr>
              <p:spPr bwMode="auto">
                <a:xfrm>
                  <a:off x="1036"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04" name="Line 133"/>
                <p:cNvSpPr>
                  <a:spLocks noChangeShapeType="1"/>
                </p:cNvSpPr>
                <p:nvPr/>
              </p:nvSpPr>
              <p:spPr bwMode="auto">
                <a:xfrm>
                  <a:off x="1046"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05" name="Line 134"/>
                <p:cNvSpPr>
                  <a:spLocks noChangeShapeType="1"/>
                </p:cNvSpPr>
                <p:nvPr/>
              </p:nvSpPr>
              <p:spPr bwMode="auto">
                <a:xfrm>
                  <a:off x="1056"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06" name="Line 135"/>
                <p:cNvSpPr>
                  <a:spLocks noChangeShapeType="1"/>
                </p:cNvSpPr>
                <p:nvPr/>
              </p:nvSpPr>
              <p:spPr bwMode="auto">
                <a:xfrm>
                  <a:off x="1065" y="1520"/>
                  <a:ext cx="3"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07" name="Line 136"/>
                <p:cNvSpPr>
                  <a:spLocks noChangeShapeType="1"/>
                </p:cNvSpPr>
                <p:nvPr/>
              </p:nvSpPr>
              <p:spPr bwMode="auto">
                <a:xfrm>
                  <a:off x="1075"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08" name="Line 137"/>
                <p:cNvSpPr>
                  <a:spLocks noChangeShapeType="1"/>
                </p:cNvSpPr>
                <p:nvPr/>
              </p:nvSpPr>
              <p:spPr bwMode="auto">
                <a:xfrm>
                  <a:off x="1085"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09" name="Line 138"/>
                <p:cNvSpPr>
                  <a:spLocks noChangeShapeType="1"/>
                </p:cNvSpPr>
                <p:nvPr/>
              </p:nvSpPr>
              <p:spPr bwMode="auto">
                <a:xfrm>
                  <a:off x="1095"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10" name="Line 139"/>
                <p:cNvSpPr>
                  <a:spLocks noChangeShapeType="1"/>
                </p:cNvSpPr>
                <p:nvPr/>
              </p:nvSpPr>
              <p:spPr bwMode="auto">
                <a:xfrm>
                  <a:off x="1104"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11" name="Line 140"/>
                <p:cNvSpPr>
                  <a:spLocks noChangeShapeType="1"/>
                </p:cNvSpPr>
                <p:nvPr/>
              </p:nvSpPr>
              <p:spPr bwMode="auto">
                <a:xfrm>
                  <a:off x="1114"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12" name="Line 141"/>
                <p:cNvSpPr>
                  <a:spLocks noChangeShapeType="1"/>
                </p:cNvSpPr>
                <p:nvPr/>
              </p:nvSpPr>
              <p:spPr bwMode="auto">
                <a:xfrm>
                  <a:off x="1124"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13" name="Line 142"/>
                <p:cNvSpPr>
                  <a:spLocks noChangeShapeType="1"/>
                </p:cNvSpPr>
                <p:nvPr/>
              </p:nvSpPr>
              <p:spPr bwMode="auto">
                <a:xfrm>
                  <a:off x="1134"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14" name="Line 143"/>
                <p:cNvSpPr>
                  <a:spLocks noChangeShapeType="1"/>
                </p:cNvSpPr>
                <p:nvPr/>
              </p:nvSpPr>
              <p:spPr bwMode="auto">
                <a:xfrm>
                  <a:off x="1143"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15" name="Line 144"/>
                <p:cNvSpPr>
                  <a:spLocks noChangeShapeType="1"/>
                </p:cNvSpPr>
                <p:nvPr/>
              </p:nvSpPr>
              <p:spPr bwMode="auto">
                <a:xfrm>
                  <a:off x="1153"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16" name="Line 145"/>
                <p:cNvSpPr>
                  <a:spLocks noChangeShapeType="1"/>
                </p:cNvSpPr>
                <p:nvPr/>
              </p:nvSpPr>
              <p:spPr bwMode="auto">
                <a:xfrm>
                  <a:off x="1163"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17" name="Line 146"/>
                <p:cNvSpPr>
                  <a:spLocks noChangeShapeType="1"/>
                </p:cNvSpPr>
                <p:nvPr/>
              </p:nvSpPr>
              <p:spPr bwMode="auto">
                <a:xfrm>
                  <a:off x="1172"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18" name="Line 147"/>
                <p:cNvSpPr>
                  <a:spLocks noChangeShapeType="1"/>
                </p:cNvSpPr>
                <p:nvPr/>
              </p:nvSpPr>
              <p:spPr bwMode="auto">
                <a:xfrm>
                  <a:off x="1182"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19" name="Line 148"/>
                <p:cNvSpPr>
                  <a:spLocks noChangeShapeType="1"/>
                </p:cNvSpPr>
                <p:nvPr/>
              </p:nvSpPr>
              <p:spPr bwMode="auto">
                <a:xfrm>
                  <a:off x="1192"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20" name="Line 149"/>
                <p:cNvSpPr>
                  <a:spLocks noChangeShapeType="1"/>
                </p:cNvSpPr>
                <p:nvPr/>
              </p:nvSpPr>
              <p:spPr bwMode="auto">
                <a:xfrm>
                  <a:off x="1202"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21" name="Line 150"/>
                <p:cNvSpPr>
                  <a:spLocks noChangeShapeType="1"/>
                </p:cNvSpPr>
                <p:nvPr/>
              </p:nvSpPr>
              <p:spPr bwMode="auto">
                <a:xfrm>
                  <a:off x="1211"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22" name="Line 151"/>
                <p:cNvSpPr>
                  <a:spLocks noChangeShapeType="1"/>
                </p:cNvSpPr>
                <p:nvPr/>
              </p:nvSpPr>
              <p:spPr bwMode="auto">
                <a:xfrm>
                  <a:off x="1221"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23" name="Line 152"/>
                <p:cNvSpPr>
                  <a:spLocks noChangeShapeType="1"/>
                </p:cNvSpPr>
                <p:nvPr/>
              </p:nvSpPr>
              <p:spPr bwMode="auto">
                <a:xfrm>
                  <a:off x="1231"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24" name="Line 153"/>
                <p:cNvSpPr>
                  <a:spLocks noChangeShapeType="1"/>
                </p:cNvSpPr>
                <p:nvPr/>
              </p:nvSpPr>
              <p:spPr bwMode="auto">
                <a:xfrm>
                  <a:off x="1240"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25" name="Line 154"/>
                <p:cNvSpPr>
                  <a:spLocks noChangeShapeType="1"/>
                </p:cNvSpPr>
                <p:nvPr/>
              </p:nvSpPr>
              <p:spPr bwMode="auto">
                <a:xfrm>
                  <a:off x="1250"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26" name="Line 155"/>
                <p:cNvSpPr>
                  <a:spLocks noChangeShapeType="1"/>
                </p:cNvSpPr>
                <p:nvPr/>
              </p:nvSpPr>
              <p:spPr bwMode="auto">
                <a:xfrm>
                  <a:off x="1260"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27" name="Line 156"/>
                <p:cNvSpPr>
                  <a:spLocks noChangeShapeType="1"/>
                </p:cNvSpPr>
                <p:nvPr/>
              </p:nvSpPr>
              <p:spPr bwMode="auto">
                <a:xfrm>
                  <a:off x="1270"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28" name="Line 157"/>
                <p:cNvSpPr>
                  <a:spLocks noChangeShapeType="1"/>
                </p:cNvSpPr>
                <p:nvPr/>
              </p:nvSpPr>
              <p:spPr bwMode="auto">
                <a:xfrm>
                  <a:off x="1279"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29" name="Line 158"/>
                <p:cNvSpPr>
                  <a:spLocks noChangeShapeType="1"/>
                </p:cNvSpPr>
                <p:nvPr/>
              </p:nvSpPr>
              <p:spPr bwMode="auto">
                <a:xfrm>
                  <a:off x="1289"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30" name="Line 159"/>
                <p:cNvSpPr>
                  <a:spLocks noChangeShapeType="1"/>
                </p:cNvSpPr>
                <p:nvPr/>
              </p:nvSpPr>
              <p:spPr bwMode="auto">
                <a:xfrm>
                  <a:off x="1299"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31" name="Line 160"/>
                <p:cNvSpPr>
                  <a:spLocks noChangeShapeType="1"/>
                </p:cNvSpPr>
                <p:nvPr/>
              </p:nvSpPr>
              <p:spPr bwMode="auto">
                <a:xfrm>
                  <a:off x="1308" y="1520"/>
                  <a:ext cx="3"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32" name="Line 161"/>
                <p:cNvSpPr>
                  <a:spLocks noChangeShapeType="1"/>
                </p:cNvSpPr>
                <p:nvPr/>
              </p:nvSpPr>
              <p:spPr bwMode="auto">
                <a:xfrm>
                  <a:off x="1318"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33" name="Line 162"/>
                <p:cNvSpPr>
                  <a:spLocks noChangeShapeType="1"/>
                </p:cNvSpPr>
                <p:nvPr/>
              </p:nvSpPr>
              <p:spPr bwMode="auto">
                <a:xfrm>
                  <a:off x="1328"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34" name="Line 163"/>
                <p:cNvSpPr>
                  <a:spLocks noChangeShapeType="1"/>
                </p:cNvSpPr>
                <p:nvPr/>
              </p:nvSpPr>
              <p:spPr bwMode="auto">
                <a:xfrm>
                  <a:off x="1338"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35" name="Line 164"/>
                <p:cNvSpPr>
                  <a:spLocks noChangeShapeType="1"/>
                </p:cNvSpPr>
                <p:nvPr/>
              </p:nvSpPr>
              <p:spPr bwMode="auto">
                <a:xfrm>
                  <a:off x="1347"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36" name="Line 165"/>
                <p:cNvSpPr>
                  <a:spLocks noChangeShapeType="1"/>
                </p:cNvSpPr>
                <p:nvPr/>
              </p:nvSpPr>
              <p:spPr bwMode="auto">
                <a:xfrm>
                  <a:off x="1357"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37" name="Line 166"/>
                <p:cNvSpPr>
                  <a:spLocks noChangeShapeType="1"/>
                </p:cNvSpPr>
                <p:nvPr/>
              </p:nvSpPr>
              <p:spPr bwMode="auto">
                <a:xfrm>
                  <a:off x="1367"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38" name="Line 167"/>
                <p:cNvSpPr>
                  <a:spLocks noChangeShapeType="1"/>
                </p:cNvSpPr>
                <p:nvPr/>
              </p:nvSpPr>
              <p:spPr bwMode="auto">
                <a:xfrm>
                  <a:off x="1376" y="1520"/>
                  <a:ext cx="3"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39" name="Line 168"/>
                <p:cNvSpPr>
                  <a:spLocks noChangeShapeType="1"/>
                </p:cNvSpPr>
                <p:nvPr/>
              </p:nvSpPr>
              <p:spPr bwMode="auto">
                <a:xfrm>
                  <a:off x="1386"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40" name="Line 169"/>
                <p:cNvSpPr>
                  <a:spLocks noChangeShapeType="1"/>
                </p:cNvSpPr>
                <p:nvPr/>
              </p:nvSpPr>
              <p:spPr bwMode="auto">
                <a:xfrm>
                  <a:off x="1396"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41" name="Line 170"/>
                <p:cNvSpPr>
                  <a:spLocks noChangeShapeType="1"/>
                </p:cNvSpPr>
                <p:nvPr/>
              </p:nvSpPr>
              <p:spPr bwMode="auto">
                <a:xfrm>
                  <a:off x="1406"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42" name="Line 171"/>
                <p:cNvSpPr>
                  <a:spLocks noChangeShapeType="1"/>
                </p:cNvSpPr>
                <p:nvPr/>
              </p:nvSpPr>
              <p:spPr bwMode="auto">
                <a:xfrm>
                  <a:off x="1415"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43" name="Line 172"/>
                <p:cNvSpPr>
                  <a:spLocks noChangeShapeType="1"/>
                </p:cNvSpPr>
                <p:nvPr/>
              </p:nvSpPr>
              <p:spPr bwMode="auto">
                <a:xfrm>
                  <a:off x="1425"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44" name="Line 173"/>
                <p:cNvSpPr>
                  <a:spLocks noChangeShapeType="1"/>
                </p:cNvSpPr>
                <p:nvPr/>
              </p:nvSpPr>
              <p:spPr bwMode="auto">
                <a:xfrm>
                  <a:off x="1435"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45" name="Line 174"/>
                <p:cNvSpPr>
                  <a:spLocks noChangeShapeType="1"/>
                </p:cNvSpPr>
                <p:nvPr/>
              </p:nvSpPr>
              <p:spPr bwMode="auto">
                <a:xfrm>
                  <a:off x="1445"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46" name="Line 175"/>
                <p:cNvSpPr>
                  <a:spLocks noChangeShapeType="1"/>
                </p:cNvSpPr>
                <p:nvPr/>
              </p:nvSpPr>
              <p:spPr bwMode="auto">
                <a:xfrm>
                  <a:off x="1454"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47" name="Line 176"/>
                <p:cNvSpPr>
                  <a:spLocks noChangeShapeType="1"/>
                </p:cNvSpPr>
                <p:nvPr/>
              </p:nvSpPr>
              <p:spPr bwMode="auto">
                <a:xfrm>
                  <a:off x="1464"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48" name="Line 177"/>
                <p:cNvSpPr>
                  <a:spLocks noChangeShapeType="1"/>
                </p:cNvSpPr>
                <p:nvPr/>
              </p:nvSpPr>
              <p:spPr bwMode="auto">
                <a:xfrm>
                  <a:off x="1474"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49" name="Line 178"/>
                <p:cNvSpPr>
                  <a:spLocks noChangeShapeType="1"/>
                </p:cNvSpPr>
                <p:nvPr/>
              </p:nvSpPr>
              <p:spPr bwMode="auto">
                <a:xfrm>
                  <a:off x="1483"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50" name="Line 179"/>
                <p:cNvSpPr>
                  <a:spLocks noChangeShapeType="1"/>
                </p:cNvSpPr>
                <p:nvPr/>
              </p:nvSpPr>
              <p:spPr bwMode="auto">
                <a:xfrm>
                  <a:off x="1493"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51" name="Line 180"/>
                <p:cNvSpPr>
                  <a:spLocks noChangeShapeType="1"/>
                </p:cNvSpPr>
                <p:nvPr/>
              </p:nvSpPr>
              <p:spPr bwMode="auto">
                <a:xfrm>
                  <a:off x="1503"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52" name="Line 181"/>
                <p:cNvSpPr>
                  <a:spLocks noChangeShapeType="1"/>
                </p:cNvSpPr>
                <p:nvPr/>
              </p:nvSpPr>
              <p:spPr bwMode="auto">
                <a:xfrm>
                  <a:off x="1513"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53" name="Line 182"/>
                <p:cNvSpPr>
                  <a:spLocks noChangeShapeType="1"/>
                </p:cNvSpPr>
                <p:nvPr/>
              </p:nvSpPr>
              <p:spPr bwMode="auto">
                <a:xfrm>
                  <a:off x="1522"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54" name="Line 183"/>
                <p:cNvSpPr>
                  <a:spLocks noChangeShapeType="1"/>
                </p:cNvSpPr>
                <p:nvPr/>
              </p:nvSpPr>
              <p:spPr bwMode="auto">
                <a:xfrm>
                  <a:off x="1532"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55" name="Line 184"/>
                <p:cNvSpPr>
                  <a:spLocks noChangeShapeType="1"/>
                </p:cNvSpPr>
                <p:nvPr/>
              </p:nvSpPr>
              <p:spPr bwMode="auto">
                <a:xfrm>
                  <a:off x="1542"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56" name="Line 185"/>
                <p:cNvSpPr>
                  <a:spLocks noChangeShapeType="1"/>
                </p:cNvSpPr>
                <p:nvPr/>
              </p:nvSpPr>
              <p:spPr bwMode="auto">
                <a:xfrm>
                  <a:off x="1551"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57" name="Line 186"/>
                <p:cNvSpPr>
                  <a:spLocks noChangeShapeType="1"/>
                </p:cNvSpPr>
                <p:nvPr/>
              </p:nvSpPr>
              <p:spPr bwMode="auto">
                <a:xfrm>
                  <a:off x="1561"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58" name="Line 187"/>
                <p:cNvSpPr>
                  <a:spLocks noChangeShapeType="1"/>
                </p:cNvSpPr>
                <p:nvPr/>
              </p:nvSpPr>
              <p:spPr bwMode="auto">
                <a:xfrm>
                  <a:off x="1571"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59" name="Line 188"/>
                <p:cNvSpPr>
                  <a:spLocks noChangeShapeType="1"/>
                </p:cNvSpPr>
                <p:nvPr/>
              </p:nvSpPr>
              <p:spPr bwMode="auto">
                <a:xfrm>
                  <a:off x="1581"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60" name="Line 189"/>
                <p:cNvSpPr>
                  <a:spLocks noChangeShapeType="1"/>
                </p:cNvSpPr>
                <p:nvPr/>
              </p:nvSpPr>
              <p:spPr bwMode="auto">
                <a:xfrm>
                  <a:off x="1590"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61" name="Line 190"/>
                <p:cNvSpPr>
                  <a:spLocks noChangeShapeType="1"/>
                </p:cNvSpPr>
                <p:nvPr/>
              </p:nvSpPr>
              <p:spPr bwMode="auto">
                <a:xfrm>
                  <a:off x="1600"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62" name="Line 191"/>
                <p:cNvSpPr>
                  <a:spLocks noChangeShapeType="1"/>
                </p:cNvSpPr>
                <p:nvPr/>
              </p:nvSpPr>
              <p:spPr bwMode="auto">
                <a:xfrm>
                  <a:off x="1610"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63" name="Line 192"/>
                <p:cNvSpPr>
                  <a:spLocks noChangeShapeType="1"/>
                </p:cNvSpPr>
                <p:nvPr/>
              </p:nvSpPr>
              <p:spPr bwMode="auto">
                <a:xfrm>
                  <a:off x="1619" y="1520"/>
                  <a:ext cx="3"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64" name="Line 193"/>
                <p:cNvSpPr>
                  <a:spLocks noChangeShapeType="1"/>
                </p:cNvSpPr>
                <p:nvPr/>
              </p:nvSpPr>
              <p:spPr bwMode="auto">
                <a:xfrm>
                  <a:off x="1629"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65" name="Line 194"/>
                <p:cNvSpPr>
                  <a:spLocks noChangeShapeType="1"/>
                </p:cNvSpPr>
                <p:nvPr/>
              </p:nvSpPr>
              <p:spPr bwMode="auto">
                <a:xfrm>
                  <a:off x="1639"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66" name="Line 195"/>
                <p:cNvSpPr>
                  <a:spLocks noChangeShapeType="1"/>
                </p:cNvSpPr>
                <p:nvPr/>
              </p:nvSpPr>
              <p:spPr bwMode="auto">
                <a:xfrm>
                  <a:off x="1649"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67" name="Line 196"/>
                <p:cNvSpPr>
                  <a:spLocks noChangeShapeType="1"/>
                </p:cNvSpPr>
                <p:nvPr/>
              </p:nvSpPr>
              <p:spPr bwMode="auto">
                <a:xfrm>
                  <a:off x="1658"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68" name="Line 197"/>
                <p:cNvSpPr>
                  <a:spLocks noChangeShapeType="1"/>
                </p:cNvSpPr>
                <p:nvPr/>
              </p:nvSpPr>
              <p:spPr bwMode="auto">
                <a:xfrm>
                  <a:off x="1668"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69" name="Line 198"/>
                <p:cNvSpPr>
                  <a:spLocks noChangeShapeType="1"/>
                </p:cNvSpPr>
                <p:nvPr/>
              </p:nvSpPr>
              <p:spPr bwMode="auto">
                <a:xfrm>
                  <a:off x="1678"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70" name="Line 199"/>
                <p:cNvSpPr>
                  <a:spLocks noChangeShapeType="1"/>
                </p:cNvSpPr>
                <p:nvPr/>
              </p:nvSpPr>
              <p:spPr bwMode="auto">
                <a:xfrm>
                  <a:off x="1688"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71" name="Line 200"/>
                <p:cNvSpPr>
                  <a:spLocks noChangeShapeType="1"/>
                </p:cNvSpPr>
                <p:nvPr/>
              </p:nvSpPr>
              <p:spPr bwMode="auto">
                <a:xfrm>
                  <a:off x="1697"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72" name="Line 201"/>
                <p:cNvSpPr>
                  <a:spLocks noChangeShapeType="1"/>
                </p:cNvSpPr>
                <p:nvPr/>
              </p:nvSpPr>
              <p:spPr bwMode="auto">
                <a:xfrm>
                  <a:off x="1707"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73" name="Line 202"/>
                <p:cNvSpPr>
                  <a:spLocks noChangeShapeType="1"/>
                </p:cNvSpPr>
                <p:nvPr/>
              </p:nvSpPr>
              <p:spPr bwMode="auto">
                <a:xfrm>
                  <a:off x="1717"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74" name="Line 203"/>
                <p:cNvSpPr>
                  <a:spLocks noChangeShapeType="1"/>
                </p:cNvSpPr>
                <p:nvPr/>
              </p:nvSpPr>
              <p:spPr bwMode="auto">
                <a:xfrm>
                  <a:off x="1726"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75" name="Line 204"/>
                <p:cNvSpPr>
                  <a:spLocks noChangeShapeType="1"/>
                </p:cNvSpPr>
                <p:nvPr/>
              </p:nvSpPr>
              <p:spPr bwMode="auto">
                <a:xfrm>
                  <a:off x="1736"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76" name="Line 205"/>
                <p:cNvSpPr>
                  <a:spLocks noChangeShapeType="1"/>
                </p:cNvSpPr>
                <p:nvPr/>
              </p:nvSpPr>
              <p:spPr bwMode="auto">
                <a:xfrm>
                  <a:off x="1746"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77" name="Line 206"/>
                <p:cNvSpPr>
                  <a:spLocks noChangeShapeType="1"/>
                </p:cNvSpPr>
                <p:nvPr/>
              </p:nvSpPr>
              <p:spPr bwMode="auto">
                <a:xfrm>
                  <a:off x="1756"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grpSp>
          <p:grpSp>
            <p:nvGrpSpPr>
              <p:cNvPr id="16" name="Group 408"/>
              <p:cNvGrpSpPr>
                <a:grpSpLocks/>
              </p:cNvGrpSpPr>
              <p:nvPr/>
            </p:nvGrpSpPr>
            <p:grpSpPr bwMode="auto">
              <a:xfrm>
                <a:off x="627063" y="2413000"/>
                <a:ext cx="3937000" cy="1023938"/>
                <a:chOff x="395" y="1520"/>
                <a:chExt cx="2480" cy="645"/>
              </a:xfrm>
            </p:grpSpPr>
            <p:sp>
              <p:nvSpPr>
                <p:cNvPr id="179" name="Line 208"/>
                <p:cNvSpPr>
                  <a:spLocks noChangeShapeType="1"/>
                </p:cNvSpPr>
                <p:nvPr/>
              </p:nvSpPr>
              <p:spPr bwMode="auto">
                <a:xfrm>
                  <a:off x="1765"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80" name="Line 209"/>
                <p:cNvSpPr>
                  <a:spLocks noChangeShapeType="1"/>
                </p:cNvSpPr>
                <p:nvPr/>
              </p:nvSpPr>
              <p:spPr bwMode="auto">
                <a:xfrm>
                  <a:off x="1775"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81" name="Line 210"/>
                <p:cNvSpPr>
                  <a:spLocks noChangeShapeType="1"/>
                </p:cNvSpPr>
                <p:nvPr/>
              </p:nvSpPr>
              <p:spPr bwMode="auto">
                <a:xfrm>
                  <a:off x="1785"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82" name="Line 211"/>
                <p:cNvSpPr>
                  <a:spLocks noChangeShapeType="1"/>
                </p:cNvSpPr>
                <p:nvPr/>
              </p:nvSpPr>
              <p:spPr bwMode="auto">
                <a:xfrm>
                  <a:off x="1794"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83" name="Line 212"/>
                <p:cNvSpPr>
                  <a:spLocks noChangeShapeType="1"/>
                </p:cNvSpPr>
                <p:nvPr/>
              </p:nvSpPr>
              <p:spPr bwMode="auto">
                <a:xfrm>
                  <a:off x="1804"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84" name="Line 213"/>
                <p:cNvSpPr>
                  <a:spLocks noChangeShapeType="1"/>
                </p:cNvSpPr>
                <p:nvPr/>
              </p:nvSpPr>
              <p:spPr bwMode="auto">
                <a:xfrm>
                  <a:off x="1814"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85" name="Line 214"/>
                <p:cNvSpPr>
                  <a:spLocks noChangeShapeType="1"/>
                </p:cNvSpPr>
                <p:nvPr/>
              </p:nvSpPr>
              <p:spPr bwMode="auto">
                <a:xfrm>
                  <a:off x="1824"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86" name="Line 215"/>
                <p:cNvSpPr>
                  <a:spLocks noChangeShapeType="1"/>
                </p:cNvSpPr>
                <p:nvPr/>
              </p:nvSpPr>
              <p:spPr bwMode="auto">
                <a:xfrm>
                  <a:off x="1833"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87" name="Line 216"/>
                <p:cNvSpPr>
                  <a:spLocks noChangeShapeType="1"/>
                </p:cNvSpPr>
                <p:nvPr/>
              </p:nvSpPr>
              <p:spPr bwMode="auto">
                <a:xfrm>
                  <a:off x="1843"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88" name="Line 217"/>
                <p:cNvSpPr>
                  <a:spLocks noChangeShapeType="1"/>
                </p:cNvSpPr>
                <p:nvPr/>
              </p:nvSpPr>
              <p:spPr bwMode="auto">
                <a:xfrm>
                  <a:off x="1853"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89" name="Line 218"/>
                <p:cNvSpPr>
                  <a:spLocks noChangeShapeType="1"/>
                </p:cNvSpPr>
                <p:nvPr/>
              </p:nvSpPr>
              <p:spPr bwMode="auto">
                <a:xfrm>
                  <a:off x="1862"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90" name="Line 219"/>
                <p:cNvSpPr>
                  <a:spLocks noChangeShapeType="1"/>
                </p:cNvSpPr>
                <p:nvPr/>
              </p:nvSpPr>
              <p:spPr bwMode="auto">
                <a:xfrm>
                  <a:off x="1872"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91" name="Line 220"/>
                <p:cNvSpPr>
                  <a:spLocks noChangeShapeType="1"/>
                </p:cNvSpPr>
                <p:nvPr/>
              </p:nvSpPr>
              <p:spPr bwMode="auto">
                <a:xfrm>
                  <a:off x="1882"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92" name="Line 221"/>
                <p:cNvSpPr>
                  <a:spLocks noChangeShapeType="1"/>
                </p:cNvSpPr>
                <p:nvPr/>
              </p:nvSpPr>
              <p:spPr bwMode="auto">
                <a:xfrm>
                  <a:off x="1892"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93" name="Line 222"/>
                <p:cNvSpPr>
                  <a:spLocks noChangeShapeType="1"/>
                </p:cNvSpPr>
                <p:nvPr/>
              </p:nvSpPr>
              <p:spPr bwMode="auto">
                <a:xfrm>
                  <a:off x="1901"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94" name="Line 223"/>
                <p:cNvSpPr>
                  <a:spLocks noChangeShapeType="1"/>
                </p:cNvSpPr>
                <p:nvPr/>
              </p:nvSpPr>
              <p:spPr bwMode="auto">
                <a:xfrm>
                  <a:off x="1911"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95" name="Line 224"/>
                <p:cNvSpPr>
                  <a:spLocks noChangeShapeType="1"/>
                </p:cNvSpPr>
                <p:nvPr/>
              </p:nvSpPr>
              <p:spPr bwMode="auto">
                <a:xfrm>
                  <a:off x="1921"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96" name="Line 225"/>
                <p:cNvSpPr>
                  <a:spLocks noChangeShapeType="1"/>
                </p:cNvSpPr>
                <p:nvPr/>
              </p:nvSpPr>
              <p:spPr bwMode="auto">
                <a:xfrm>
                  <a:off x="1930" y="1520"/>
                  <a:ext cx="3"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97" name="Line 226"/>
                <p:cNvSpPr>
                  <a:spLocks noChangeShapeType="1"/>
                </p:cNvSpPr>
                <p:nvPr/>
              </p:nvSpPr>
              <p:spPr bwMode="auto">
                <a:xfrm>
                  <a:off x="1940"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98" name="Line 227"/>
                <p:cNvSpPr>
                  <a:spLocks noChangeShapeType="1"/>
                </p:cNvSpPr>
                <p:nvPr/>
              </p:nvSpPr>
              <p:spPr bwMode="auto">
                <a:xfrm>
                  <a:off x="1950"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99" name="Line 228"/>
                <p:cNvSpPr>
                  <a:spLocks noChangeShapeType="1"/>
                </p:cNvSpPr>
                <p:nvPr/>
              </p:nvSpPr>
              <p:spPr bwMode="auto">
                <a:xfrm>
                  <a:off x="1960"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00" name="Line 229"/>
                <p:cNvSpPr>
                  <a:spLocks noChangeShapeType="1"/>
                </p:cNvSpPr>
                <p:nvPr/>
              </p:nvSpPr>
              <p:spPr bwMode="auto">
                <a:xfrm>
                  <a:off x="1969"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01" name="Line 230"/>
                <p:cNvSpPr>
                  <a:spLocks noChangeShapeType="1"/>
                </p:cNvSpPr>
                <p:nvPr/>
              </p:nvSpPr>
              <p:spPr bwMode="auto">
                <a:xfrm>
                  <a:off x="1979"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02" name="Line 231"/>
                <p:cNvSpPr>
                  <a:spLocks noChangeShapeType="1"/>
                </p:cNvSpPr>
                <p:nvPr/>
              </p:nvSpPr>
              <p:spPr bwMode="auto">
                <a:xfrm>
                  <a:off x="1989"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03" name="Line 232"/>
                <p:cNvSpPr>
                  <a:spLocks noChangeShapeType="1"/>
                </p:cNvSpPr>
                <p:nvPr/>
              </p:nvSpPr>
              <p:spPr bwMode="auto">
                <a:xfrm>
                  <a:off x="1999"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04" name="Line 233"/>
                <p:cNvSpPr>
                  <a:spLocks noChangeShapeType="1"/>
                </p:cNvSpPr>
                <p:nvPr/>
              </p:nvSpPr>
              <p:spPr bwMode="auto">
                <a:xfrm>
                  <a:off x="2008"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05" name="Line 234"/>
                <p:cNvSpPr>
                  <a:spLocks noChangeShapeType="1"/>
                </p:cNvSpPr>
                <p:nvPr/>
              </p:nvSpPr>
              <p:spPr bwMode="auto">
                <a:xfrm>
                  <a:off x="2018"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06" name="Line 235"/>
                <p:cNvSpPr>
                  <a:spLocks noChangeShapeType="1"/>
                </p:cNvSpPr>
                <p:nvPr/>
              </p:nvSpPr>
              <p:spPr bwMode="auto">
                <a:xfrm>
                  <a:off x="2028"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07" name="Line 236"/>
                <p:cNvSpPr>
                  <a:spLocks noChangeShapeType="1"/>
                </p:cNvSpPr>
                <p:nvPr/>
              </p:nvSpPr>
              <p:spPr bwMode="auto">
                <a:xfrm>
                  <a:off x="2037"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08" name="Line 237"/>
                <p:cNvSpPr>
                  <a:spLocks noChangeShapeType="1"/>
                </p:cNvSpPr>
                <p:nvPr/>
              </p:nvSpPr>
              <p:spPr bwMode="auto">
                <a:xfrm>
                  <a:off x="2047"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09" name="Line 238"/>
                <p:cNvSpPr>
                  <a:spLocks noChangeShapeType="1"/>
                </p:cNvSpPr>
                <p:nvPr/>
              </p:nvSpPr>
              <p:spPr bwMode="auto">
                <a:xfrm>
                  <a:off x="2057"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10" name="Line 239"/>
                <p:cNvSpPr>
                  <a:spLocks noChangeShapeType="1"/>
                </p:cNvSpPr>
                <p:nvPr/>
              </p:nvSpPr>
              <p:spPr bwMode="auto">
                <a:xfrm>
                  <a:off x="2067"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11" name="Line 240"/>
                <p:cNvSpPr>
                  <a:spLocks noChangeShapeType="1"/>
                </p:cNvSpPr>
                <p:nvPr/>
              </p:nvSpPr>
              <p:spPr bwMode="auto">
                <a:xfrm>
                  <a:off x="2076"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12" name="Line 241"/>
                <p:cNvSpPr>
                  <a:spLocks noChangeShapeType="1"/>
                </p:cNvSpPr>
                <p:nvPr/>
              </p:nvSpPr>
              <p:spPr bwMode="auto">
                <a:xfrm>
                  <a:off x="2086"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13" name="Line 242"/>
                <p:cNvSpPr>
                  <a:spLocks noChangeShapeType="1"/>
                </p:cNvSpPr>
                <p:nvPr/>
              </p:nvSpPr>
              <p:spPr bwMode="auto">
                <a:xfrm>
                  <a:off x="2096"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14" name="Line 243"/>
                <p:cNvSpPr>
                  <a:spLocks noChangeShapeType="1"/>
                </p:cNvSpPr>
                <p:nvPr/>
              </p:nvSpPr>
              <p:spPr bwMode="auto">
                <a:xfrm>
                  <a:off x="2105"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15" name="Line 244"/>
                <p:cNvSpPr>
                  <a:spLocks noChangeShapeType="1"/>
                </p:cNvSpPr>
                <p:nvPr/>
              </p:nvSpPr>
              <p:spPr bwMode="auto">
                <a:xfrm>
                  <a:off x="2115"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16" name="Line 245"/>
                <p:cNvSpPr>
                  <a:spLocks noChangeShapeType="1"/>
                </p:cNvSpPr>
                <p:nvPr/>
              </p:nvSpPr>
              <p:spPr bwMode="auto">
                <a:xfrm>
                  <a:off x="2125"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17" name="Line 246"/>
                <p:cNvSpPr>
                  <a:spLocks noChangeShapeType="1"/>
                </p:cNvSpPr>
                <p:nvPr/>
              </p:nvSpPr>
              <p:spPr bwMode="auto">
                <a:xfrm>
                  <a:off x="2135"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18" name="Line 247"/>
                <p:cNvSpPr>
                  <a:spLocks noChangeShapeType="1"/>
                </p:cNvSpPr>
                <p:nvPr/>
              </p:nvSpPr>
              <p:spPr bwMode="auto">
                <a:xfrm>
                  <a:off x="2144"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19" name="Line 248"/>
                <p:cNvSpPr>
                  <a:spLocks noChangeShapeType="1"/>
                </p:cNvSpPr>
                <p:nvPr/>
              </p:nvSpPr>
              <p:spPr bwMode="auto">
                <a:xfrm>
                  <a:off x="2154"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20" name="Line 249"/>
                <p:cNvSpPr>
                  <a:spLocks noChangeShapeType="1"/>
                </p:cNvSpPr>
                <p:nvPr/>
              </p:nvSpPr>
              <p:spPr bwMode="auto">
                <a:xfrm>
                  <a:off x="2164"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21" name="Line 250"/>
                <p:cNvSpPr>
                  <a:spLocks noChangeShapeType="1"/>
                </p:cNvSpPr>
                <p:nvPr/>
              </p:nvSpPr>
              <p:spPr bwMode="auto">
                <a:xfrm>
                  <a:off x="2173" y="1520"/>
                  <a:ext cx="3"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22" name="Line 251"/>
                <p:cNvSpPr>
                  <a:spLocks noChangeShapeType="1"/>
                </p:cNvSpPr>
                <p:nvPr/>
              </p:nvSpPr>
              <p:spPr bwMode="auto">
                <a:xfrm>
                  <a:off x="2183"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23" name="Line 252"/>
                <p:cNvSpPr>
                  <a:spLocks noChangeShapeType="1"/>
                </p:cNvSpPr>
                <p:nvPr/>
              </p:nvSpPr>
              <p:spPr bwMode="auto">
                <a:xfrm>
                  <a:off x="2193"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24" name="Line 253"/>
                <p:cNvSpPr>
                  <a:spLocks noChangeShapeType="1"/>
                </p:cNvSpPr>
                <p:nvPr/>
              </p:nvSpPr>
              <p:spPr bwMode="auto">
                <a:xfrm>
                  <a:off x="2203"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25" name="Line 254"/>
                <p:cNvSpPr>
                  <a:spLocks noChangeShapeType="1"/>
                </p:cNvSpPr>
                <p:nvPr/>
              </p:nvSpPr>
              <p:spPr bwMode="auto">
                <a:xfrm>
                  <a:off x="2212"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26" name="Line 255"/>
                <p:cNvSpPr>
                  <a:spLocks noChangeShapeType="1"/>
                </p:cNvSpPr>
                <p:nvPr/>
              </p:nvSpPr>
              <p:spPr bwMode="auto">
                <a:xfrm>
                  <a:off x="2222"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27" name="Line 256"/>
                <p:cNvSpPr>
                  <a:spLocks noChangeShapeType="1"/>
                </p:cNvSpPr>
                <p:nvPr/>
              </p:nvSpPr>
              <p:spPr bwMode="auto">
                <a:xfrm>
                  <a:off x="2232"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28" name="Line 257"/>
                <p:cNvSpPr>
                  <a:spLocks noChangeShapeType="1"/>
                </p:cNvSpPr>
                <p:nvPr/>
              </p:nvSpPr>
              <p:spPr bwMode="auto">
                <a:xfrm>
                  <a:off x="2241" y="1520"/>
                  <a:ext cx="3"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29" name="Line 258"/>
                <p:cNvSpPr>
                  <a:spLocks noChangeShapeType="1"/>
                </p:cNvSpPr>
                <p:nvPr/>
              </p:nvSpPr>
              <p:spPr bwMode="auto">
                <a:xfrm>
                  <a:off x="2251"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30" name="Line 259"/>
                <p:cNvSpPr>
                  <a:spLocks noChangeShapeType="1"/>
                </p:cNvSpPr>
                <p:nvPr/>
              </p:nvSpPr>
              <p:spPr bwMode="auto">
                <a:xfrm>
                  <a:off x="2261"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31" name="Line 260"/>
                <p:cNvSpPr>
                  <a:spLocks noChangeShapeType="1"/>
                </p:cNvSpPr>
                <p:nvPr/>
              </p:nvSpPr>
              <p:spPr bwMode="auto">
                <a:xfrm>
                  <a:off x="2271"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32" name="Line 261"/>
                <p:cNvSpPr>
                  <a:spLocks noChangeShapeType="1"/>
                </p:cNvSpPr>
                <p:nvPr/>
              </p:nvSpPr>
              <p:spPr bwMode="auto">
                <a:xfrm>
                  <a:off x="2280"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33" name="Line 262"/>
                <p:cNvSpPr>
                  <a:spLocks noChangeShapeType="1"/>
                </p:cNvSpPr>
                <p:nvPr/>
              </p:nvSpPr>
              <p:spPr bwMode="auto">
                <a:xfrm>
                  <a:off x="2290"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34" name="Line 263"/>
                <p:cNvSpPr>
                  <a:spLocks noChangeShapeType="1"/>
                </p:cNvSpPr>
                <p:nvPr/>
              </p:nvSpPr>
              <p:spPr bwMode="auto">
                <a:xfrm>
                  <a:off x="2300"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35" name="Line 264"/>
                <p:cNvSpPr>
                  <a:spLocks noChangeShapeType="1"/>
                </p:cNvSpPr>
                <p:nvPr/>
              </p:nvSpPr>
              <p:spPr bwMode="auto">
                <a:xfrm>
                  <a:off x="2310"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36" name="Line 265"/>
                <p:cNvSpPr>
                  <a:spLocks noChangeShapeType="1"/>
                </p:cNvSpPr>
                <p:nvPr/>
              </p:nvSpPr>
              <p:spPr bwMode="auto">
                <a:xfrm>
                  <a:off x="2319"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37" name="Line 266"/>
                <p:cNvSpPr>
                  <a:spLocks noChangeShapeType="1"/>
                </p:cNvSpPr>
                <p:nvPr/>
              </p:nvSpPr>
              <p:spPr bwMode="auto">
                <a:xfrm>
                  <a:off x="2329"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38" name="Line 267"/>
                <p:cNvSpPr>
                  <a:spLocks noChangeShapeType="1"/>
                </p:cNvSpPr>
                <p:nvPr/>
              </p:nvSpPr>
              <p:spPr bwMode="auto">
                <a:xfrm>
                  <a:off x="2339"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39" name="Line 268"/>
                <p:cNvSpPr>
                  <a:spLocks noChangeShapeType="1"/>
                </p:cNvSpPr>
                <p:nvPr/>
              </p:nvSpPr>
              <p:spPr bwMode="auto">
                <a:xfrm>
                  <a:off x="2348"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40" name="Line 269"/>
                <p:cNvSpPr>
                  <a:spLocks noChangeShapeType="1"/>
                </p:cNvSpPr>
                <p:nvPr/>
              </p:nvSpPr>
              <p:spPr bwMode="auto">
                <a:xfrm>
                  <a:off x="2358"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41" name="Line 270"/>
                <p:cNvSpPr>
                  <a:spLocks noChangeShapeType="1"/>
                </p:cNvSpPr>
                <p:nvPr/>
              </p:nvSpPr>
              <p:spPr bwMode="auto">
                <a:xfrm>
                  <a:off x="2368"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42" name="Line 271"/>
                <p:cNvSpPr>
                  <a:spLocks noChangeShapeType="1"/>
                </p:cNvSpPr>
                <p:nvPr/>
              </p:nvSpPr>
              <p:spPr bwMode="auto">
                <a:xfrm>
                  <a:off x="2378"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43" name="Line 272"/>
                <p:cNvSpPr>
                  <a:spLocks noChangeShapeType="1"/>
                </p:cNvSpPr>
                <p:nvPr/>
              </p:nvSpPr>
              <p:spPr bwMode="auto">
                <a:xfrm>
                  <a:off x="2387"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44" name="Line 273"/>
                <p:cNvSpPr>
                  <a:spLocks noChangeShapeType="1"/>
                </p:cNvSpPr>
                <p:nvPr/>
              </p:nvSpPr>
              <p:spPr bwMode="auto">
                <a:xfrm>
                  <a:off x="2397"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45" name="Line 274"/>
                <p:cNvSpPr>
                  <a:spLocks noChangeShapeType="1"/>
                </p:cNvSpPr>
                <p:nvPr/>
              </p:nvSpPr>
              <p:spPr bwMode="auto">
                <a:xfrm>
                  <a:off x="2407"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46" name="Line 275"/>
                <p:cNvSpPr>
                  <a:spLocks noChangeShapeType="1"/>
                </p:cNvSpPr>
                <p:nvPr/>
              </p:nvSpPr>
              <p:spPr bwMode="auto">
                <a:xfrm>
                  <a:off x="2416"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47" name="Line 276"/>
                <p:cNvSpPr>
                  <a:spLocks noChangeShapeType="1"/>
                </p:cNvSpPr>
                <p:nvPr/>
              </p:nvSpPr>
              <p:spPr bwMode="auto">
                <a:xfrm>
                  <a:off x="2426"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48" name="Line 277"/>
                <p:cNvSpPr>
                  <a:spLocks noChangeShapeType="1"/>
                </p:cNvSpPr>
                <p:nvPr/>
              </p:nvSpPr>
              <p:spPr bwMode="auto">
                <a:xfrm>
                  <a:off x="2436"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49" name="Line 278"/>
                <p:cNvSpPr>
                  <a:spLocks noChangeShapeType="1"/>
                </p:cNvSpPr>
                <p:nvPr/>
              </p:nvSpPr>
              <p:spPr bwMode="auto">
                <a:xfrm>
                  <a:off x="2446"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50" name="Line 279"/>
                <p:cNvSpPr>
                  <a:spLocks noChangeShapeType="1"/>
                </p:cNvSpPr>
                <p:nvPr/>
              </p:nvSpPr>
              <p:spPr bwMode="auto">
                <a:xfrm>
                  <a:off x="2455"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51" name="Line 280"/>
                <p:cNvSpPr>
                  <a:spLocks noChangeShapeType="1"/>
                </p:cNvSpPr>
                <p:nvPr/>
              </p:nvSpPr>
              <p:spPr bwMode="auto">
                <a:xfrm>
                  <a:off x="2465"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52" name="Line 281"/>
                <p:cNvSpPr>
                  <a:spLocks noChangeShapeType="1"/>
                </p:cNvSpPr>
                <p:nvPr/>
              </p:nvSpPr>
              <p:spPr bwMode="auto">
                <a:xfrm>
                  <a:off x="2475"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53" name="Line 282"/>
                <p:cNvSpPr>
                  <a:spLocks noChangeShapeType="1"/>
                </p:cNvSpPr>
                <p:nvPr/>
              </p:nvSpPr>
              <p:spPr bwMode="auto">
                <a:xfrm>
                  <a:off x="2484" y="1520"/>
                  <a:ext cx="3"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54" name="Line 283"/>
                <p:cNvSpPr>
                  <a:spLocks noChangeShapeType="1"/>
                </p:cNvSpPr>
                <p:nvPr/>
              </p:nvSpPr>
              <p:spPr bwMode="auto">
                <a:xfrm>
                  <a:off x="2494"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55" name="Line 284"/>
                <p:cNvSpPr>
                  <a:spLocks noChangeShapeType="1"/>
                </p:cNvSpPr>
                <p:nvPr/>
              </p:nvSpPr>
              <p:spPr bwMode="auto">
                <a:xfrm>
                  <a:off x="2504"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56" name="Line 285"/>
                <p:cNvSpPr>
                  <a:spLocks noChangeShapeType="1"/>
                </p:cNvSpPr>
                <p:nvPr/>
              </p:nvSpPr>
              <p:spPr bwMode="auto">
                <a:xfrm>
                  <a:off x="2514"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57" name="Line 286"/>
                <p:cNvSpPr>
                  <a:spLocks noChangeShapeType="1"/>
                </p:cNvSpPr>
                <p:nvPr/>
              </p:nvSpPr>
              <p:spPr bwMode="auto">
                <a:xfrm>
                  <a:off x="2523"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58" name="Line 287"/>
                <p:cNvSpPr>
                  <a:spLocks noChangeShapeType="1"/>
                </p:cNvSpPr>
                <p:nvPr/>
              </p:nvSpPr>
              <p:spPr bwMode="auto">
                <a:xfrm>
                  <a:off x="2533"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59" name="Line 288"/>
                <p:cNvSpPr>
                  <a:spLocks noChangeShapeType="1"/>
                </p:cNvSpPr>
                <p:nvPr/>
              </p:nvSpPr>
              <p:spPr bwMode="auto">
                <a:xfrm>
                  <a:off x="2543"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60" name="Line 289"/>
                <p:cNvSpPr>
                  <a:spLocks noChangeShapeType="1"/>
                </p:cNvSpPr>
                <p:nvPr/>
              </p:nvSpPr>
              <p:spPr bwMode="auto">
                <a:xfrm>
                  <a:off x="2553"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61" name="Line 290"/>
                <p:cNvSpPr>
                  <a:spLocks noChangeShapeType="1"/>
                </p:cNvSpPr>
                <p:nvPr/>
              </p:nvSpPr>
              <p:spPr bwMode="auto">
                <a:xfrm>
                  <a:off x="2562"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62" name="Line 291"/>
                <p:cNvSpPr>
                  <a:spLocks noChangeShapeType="1"/>
                </p:cNvSpPr>
                <p:nvPr/>
              </p:nvSpPr>
              <p:spPr bwMode="auto">
                <a:xfrm>
                  <a:off x="2572"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63" name="Line 292"/>
                <p:cNvSpPr>
                  <a:spLocks noChangeShapeType="1"/>
                </p:cNvSpPr>
                <p:nvPr/>
              </p:nvSpPr>
              <p:spPr bwMode="auto">
                <a:xfrm>
                  <a:off x="2582"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64" name="Line 293"/>
                <p:cNvSpPr>
                  <a:spLocks noChangeShapeType="1"/>
                </p:cNvSpPr>
                <p:nvPr/>
              </p:nvSpPr>
              <p:spPr bwMode="auto">
                <a:xfrm>
                  <a:off x="2591"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65" name="Line 294"/>
                <p:cNvSpPr>
                  <a:spLocks noChangeShapeType="1"/>
                </p:cNvSpPr>
                <p:nvPr/>
              </p:nvSpPr>
              <p:spPr bwMode="auto">
                <a:xfrm>
                  <a:off x="2601"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66" name="Line 295"/>
                <p:cNvSpPr>
                  <a:spLocks noChangeShapeType="1"/>
                </p:cNvSpPr>
                <p:nvPr/>
              </p:nvSpPr>
              <p:spPr bwMode="auto">
                <a:xfrm>
                  <a:off x="2611"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67" name="Line 296"/>
                <p:cNvSpPr>
                  <a:spLocks noChangeShapeType="1"/>
                </p:cNvSpPr>
                <p:nvPr/>
              </p:nvSpPr>
              <p:spPr bwMode="auto">
                <a:xfrm>
                  <a:off x="2621"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68" name="Line 297"/>
                <p:cNvSpPr>
                  <a:spLocks noChangeShapeType="1"/>
                </p:cNvSpPr>
                <p:nvPr/>
              </p:nvSpPr>
              <p:spPr bwMode="auto">
                <a:xfrm>
                  <a:off x="2630"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69" name="Line 298"/>
                <p:cNvSpPr>
                  <a:spLocks noChangeShapeType="1"/>
                </p:cNvSpPr>
                <p:nvPr/>
              </p:nvSpPr>
              <p:spPr bwMode="auto">
                <a:xfrm>
                  <a:off x="2640"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70" name="Line 299"/>
                <p:cNvSpPr>
                  <a:spLocks noChangeShapeType="1"/>
                </p:cNvSpPr>
                <p:nvPr/>
              </p:nvSpPr>
              <p:spPr bwMode="auto">
                <a:xfrm>
                  <a:off x="2650"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71" name="Line 300"/>
                <p:cNvSpPr>
                  <a:spLocks noChangeShapeType="1"/>
                </p:cNvSpPr>
                <p:nvPr/>
              </p:nvSpPr>
              <p:spPr bwMode="auto">
                <a:xfrm>
                  <a:off x="2659"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72" name="Line 301"/>
                <p:cNvSpPr>
                  <a:spLocks noChangeShapeType="1"/>
                </p:cNvSpPr>
                <p:nvPr/>
              </p:nvSpPr>
              <p:spPr bwMode="auto">
                <a:xfrm>
                  <a:off x="2669"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73" name="Line 302"/>
                <p:cNvSpPr>
                  <a:spLocks noChangeShapeType="1"/>
                </p:cNvSpPr>
                <p:nvPr/>
              </p:nvSpPr>
              <p:spPr bwMode="auto">
                <a:xfrm>
                  <a:off x="2679"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74" name="Line 303"/>
                <p:cNvSpPr>
                  <a:spLocks noChangeShapeType="1"/>
                </p:cNvSpPr>
                <p:nvPr/>
              </p:nvSpPr>
              <p:spPr bwMode="auto">
                <a:xfrm>
                  <a:off x="2689"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75" name="Line 304"/>
                <p:cNvSpPr>
                  <a:spLocks noChangeShapeType="1"/>
                </p:cNvSpPr>
                <p:nvPr/>
              </p:nvSpPr>
              <p:spPr bwMode="auto">
                <a:xfrm>
                  <a:off x="2698"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76" name="Line 305"/>
                <p:cNvSpPr>
                  <a:spLocks noChangeShapeType="1"/>
                </p:cNvSpPr>
                <p:nvPr/>
              </p:nvSpPr>
              <p:spPr bwMode="auto">
                <a:xfrm>
                  <a:off x="2708"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77" name="Line 306"/>
                <p:cNvSpPr>
                  <a:spLocks noChangeShapeType="1"/>
                </p:cNvSpPr>
                <p:nvPr/>
              </p:nvSpPr>
              <p:spPr bwMode="auto">
                <a:xfrm>
                  <a:off x="2718"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78" name="Line 307"/>
                <p:cNvSpPr>
                  <a:spLocks noChangeShapeType="1"/>
                </p:cNvSpPr>
                <p:nvPr/>
              </p:nvSpPr>
              <p:spPr bwMode="auto">
                <a:xfrm>
                  <a:off x="2727" y="1520"/>
                  <a:ext cx="3"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79" name="Line 308"/>
                <p:cNvSpPr>
                  <a:spLocks noChangeShapeType="1"/>
                </p:cNvSpPr>
                <p:nvPr/>
              </p:nvSpPr>
              <p:spPr bwMode="auto">
                <a:xfrm>
                  <a:off x="2737"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80" name="Line 309"/>
                <p:cNvSpPr>
                  <a:spLocks noChangeShapeType="1"/>
                </p:cNvSpPr>
                <p:nvPr/>
              </p:nvSpPr>
              <p:spPr bwMode="auto">
                <a:xfrm>
                  <a:off x="2747"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81" name="Line 310"/>
                <p:cNvSpPr>
                  <a:spLocks noChangeShapeType="1"/>
                </p:cNvSpPr>
                <p:nvPr/>
              </p:nvSpPr>
              <p:spPr bwMode="auto">
                <a:xfrm>
                  <a:off x="2757"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82" name="Line 311"/>
                <p:cNvSpPr>
                  <a:spLocks noChangeShapeType="1"/>
                </p:cNvSpPr>
                <p:nvPr/>
              </p:nvSpPr>
              <p:spPr bwMode="auto">
                <a:xfrm>
                  <a:off x="2766"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83" name="Line 312"/>
                <p:cNvSpPr>
                  <a:spLocks noChangeShapeType="1"/>
                </p:cNvSpPr>
                <p:nvPr/>
              </p:nvSpPr>
              <p:spPr bwMode="auto">
                <a:xfrm>
                  <a:off x="2776"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84" name="Line 313"/>
                <p:cNvSpPr>
                  <a:spLocks noChangeShapeType="1"/>
                </p:cNvSpPr>
                <p:nvPr/>
              </p:nvSpPr>
              <p:spPr bwMode="auto">
                <a:xfrm>
                  <a:off x="2786"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85" name="Line 314"/>
                <p:cNvSpPr>
                  <a:spLocks noChangeShapeType="1"/>
                </p:cNvSpPr>
                <p:nvPr/>
              </p:nvSpPr>
              <p:spPr bwMode="auto">
                <a:xfrm>
                  <a:off x="2795" y="1520"/>
                  <a:ext cx="3"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86" name="Line 315"/>
                <p:cNvSpPr>
                  <a:spLocks noChangeShapeType="1"/>
                </p:cNvSpPr>
                <p:nvPr/>
              </p:nvSpPr>
              <p:spPr bwMode="auto">
                <a:xfrm>
                  <a:off x="2805"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87" name="Line 316"/>
                <p:cNvSpPr>
                  <a:spLocks noChangeShapeType="1"/>
                </p:cNvSpPr>
                <p:nvPr/>
              </p:nvSpPr>
              <p:spPr bwMode="auto">
                <a:xfrm>
                  <a:off x="2815"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88" name="Line 317"/>
                <p:cNvSpPr>
                  <a:spLocks noChangeShapeType="1"/>
                </p:cNvSpPr>
                <p:nvPr/>
              </p:nvSpPr>
              <p:spPr bwMode="auto">
                <a:xfrm>
                  <a:off x="2825"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89" name="Line 318"/>
                <p:cNvSpPr>
                  <a:spLocks noChangeShapeType="1"/>
                </p:cNvSpPr>
                <p:nvPr/>
              </p:nvSpPr>
              <p:spPr bwMode="auto">
                <a:xfrm>
                  <a:off x="2834"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90" name="Line 319"/>
                <p:cNvSpPr>
                  <a:spLocks noChangeShapeType="1"/>
                </p:cNvSpPr>
                <p:nvPr/>
              </p:nvSpPr>
              <p:spPr bwMode="auto">
                <a:xfrm>
                  <a:off x="2844"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91" name="Line 320"/>
                <p:cNvSpPr>
                  <a:spLocks noChangeShapeType="1"/>
                </p:cNvSpPr>
                <p:nvPr/>
              </p:nvSpPr>
              <p:spPr bwMode="auto">
                <a:xfrm>
                  <a:off x="2854"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92" name="Line 321"/>
                <p:cNvSpPr>
                  <a:spLocks noChangeShapeType="1"/>
                </p:cNvSpPr>
                <p:nvPr/>
              </p:nvSpPr>
              <p:spPr bwMode="auto">
                <a:xfrm>
                  <a:off x="2864"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93" name="Line 322"/>
                <p:cNvSpPr>
                  <a:spLocks noChangeShapeType="1"/>
                </p:cNvSpPr>
                <p:nvPr/>
              </p:nvSpPr>
              <p:spPr bwMode="auto">
                <a:xfrm>
                  <a:off x="2873" y="1520"/>
                  <a:ext cx="2"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94" name="Line 323"/>
                <p:cNvSpPr>
                  <a:spLocks noChangeShapeType="1"/>
                </p:cNvSpPr>
                <p:nvPr/>
              </p:nvSpPr>
              <p:spPr bwMode="auto">
                <a:xfrm flipV="1">
                  <a:off x="395" y="2164"/>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95" name="Line 324"/>
                <p:cNvSpPr>
                  <a:spLocks noChangeShapeType="1"/>
                </p:cNvSpPr>
                <p:nvPr/>
              </p:nvSpPr>
              <p:spPr bwMode="auto">
                <a:xfrm flipV="1">
                  <a:off x="405" y="2159"/>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96" name="Line 325"/>
                <p:cNvSpPr>
                  <a:spLocks noChangeShapeType="1"/>
                </p:cNvSpPr>
                <p:nvPr/>
              </p:nvSpPr>
              <p:spPr bwMode="auto">
                <a:xfrm flipV="1">
                  <a:off x="414" y="2155"/>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97" name="Line 326"/>
                <p:cNvSpPr>
                  <a:spLocks noChangeShapeType="1"/>
                </p:cNvSpPr>
                <p:nvPr/>
              </p:nvSpPr>
              <p:spPr bwMode="auto">
                <a:xfrm flipV="1">
                  <a:off x="424" y="2150"/>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98" name="Line 327"/>
                <p:cNvSpPr>
                  <a:spLocks noChangeShapeType="1"/>
                </p:cNvSpPr>
                <p:nvPr/>
              </p:nvSpPr>
              <p:spPr bwMode="auto">
                <a:xfrm flipV="1">
                  <a:off x="434" y="2144"/>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99" name="Line 328"/>
                <p:cNvSpPr>
                  <a:spLocks noChangeShapeType="1"/>
                </p:cNvSpPr>
                <p:nvPr/>
              </p:nvSpPr>
              <p:spPr bwMode="auto">
                <a:xfrm flipV="1">
                  <a:off x="443" y="2140"/>
                  <a:ext cx="3"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00" name="Line 329"/>
                <p:cNvSpPr>
                  <a:spLocks noChangeShapeType="1"/>
                </p:cNvSpPr>
                <p:nvPr/>
              </p:nvSpPr>
              <p:spPr bwMode="auto">
                <a:xfrm flipV="1">
                  <a:off x="453" y="2135"/>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01" name="Line 330"/>
                <p:cNvSpPr>
                  <a:spLocks noChangeShapeType="1"/>
                </p:cNvSpPr>
                <p:nvPr/>
              </p:nvSpPr>
              <p:spPr bwMode="auto">
                <a:xfrm flipV="1">
                  <a:off x="463" y="2130"/>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02" name="Line 331"/>
                <p:cNvSpPr>
                  <a:spLocks noChangeShapeType="1"/>
                </p:cNvSpPr>
                <p:nvPr/>
              </p:nvSpPr>
              <p:spPr bwMode="auto">
                <a:xfrm flipV="1">
                  <a:off x="473" y="2125"/>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03" name="Line 332"/>
                <p:cNvSpPr>
                  <a:spLocks noChangeShapeType="1"/>
                </p:cNvSpPr>
                <p:nvPr/>
              </p:nvSpPr>
              <p:spPr bwMode="auto">
                <a:xfrm flipV="1">
                  <a:off x="482" y="2120"/>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04" name="Line 333"/>
                <p:cNvSpPr>
                  <a:spLocks noChangeShapeType="1"/>
                </p:cNvSpPr>
                <p:nvPr/>
              </p:nvSpPr>
              <p:spPr bwMode="auto">
                <a:xfrm flipV="1">
                  <a:off x="492" y="2115"/>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05" name="Line 334"/>
                <p:cNvSpPr>
                  <a:spLocks noChangeShapeType="1"/>
                </p:cNvSpPr>
                <p:nvPr/>
              </p:nvSpPr>
              <p:spPr bwMode="auto">
                <a:xfrm flipV="1">
                  <a:off x="502" y="2110"/>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06" name="Line 335"/>
                <p:cNvSpPr>
                  <a:spLocks noChangeShapeType="1"/>
                </p:cNvSpPr>
                <p:nvPr/>
              </p:nvSpPr>
              <p:spPr bwMode="auto">
                <a:xfrm flipV="1">
                  <a:off x="511" y="2105"/>
                  <a:ext cx="3"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07" name="Line 336"/>
                <p:cNvSpPr>
                  <a:spLocks noChangeShapeType="1"/>
                </p:cNvSpPr>
                <p:nvPr/>
              </p:nvSpPr>
              <p:spPr bwMode="auto">
                <a:xfrm flipV="1">
                  <a:off x="521" y="2100"/>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08" name="Line 337"/>
                <p:cNvSpPr>
                  <a:spLocks noChangeShapeType="1"/>
                </p:cNvSpPr>
                <p:nvPr/>
              </p:nvSpPr>
              <p:spPr bwMode="auto">
                <a:xfrm flipV="1">
                  <a:off x="531" y="2095"/>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09" name="Line 338"/>
                <p:cNvSpPr>
                  <a:spLocks noChangeShapeType="1"/>
                </p:cNvSpPr>
                <p:nvPr/>
              </p:nvSpPr>
              <p:spPr bwMode="auto">
                <a:xfrm flipV="1">
                  <a:off x="541" y="2090"/>
                  <a:ext cx="2" cy="2"/>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10" name="Line 339"/>
                <p:cNvSpPr>
                  <a:spLocks noChangeShapeType="1"/>
                </p:cNvSpPr>
                <p:nvPr/>
              </p:nvSpPr>
              <p:spPr bwMode="auto">
                <a:xfrm flipV="1">
                  <a:off x="550" y="2086"/>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11" name="Line 340"/>
                <p:cNvSpPr>
                  <a:spLocks noChangeShapeType="1"/>
                </p:cNvSpPr>
                <p:nvPr/>
              </p:nvSpPr>
              <p:spPr bwMode="auto">
                <a:xfrm flipV="1">
                  <a:off x="560" y="2080"/>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12" name="Line 341"/>
                <p:cNvSpPr>
                  <a:spLocks noChangeShapeType="1"/>
                </p:cNvSpPr>
                <p:nvPr/>
              </p:nvSpPr>
              <p:spPr bwMode="auto">
                <a:xfrm flipV="1">
                  <a:off x="570" y="2076"/>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13" name="Line 342"/>
                <p:cNvSpPr>
                  <a:spLocks noChangeShapeType="1"/>
                </p:cNvSpPr>
                <p:nvPr/>
              </p:nvSpPr>
              <p:spPr bwMode="auto">
                <a:xfrm flipV="1">
                  <a:off x="580" y="2071"/>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14" name="Line 343"/>
                <p:cNvSpPr>
                  <a:spLocks noChangeShapeType="1"/>
                </p:cNvSpPr>
                <p:nvPr/>
              </p:nvSpPr>
              <p:spPr bwMode="auto">
                <a:xfrm flipV="1">
                  <a:off x="589" y="2066"/>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15" name="Line 344"/>
                <p:cNvSpPr>
                  <a:spLocks noChangeShapeType="1"/>
                </p:cNvSpPr>
                <p:nvPr/>
              </p:nvSpPr>
              <p:spPr bwMode="auto">
                <a:xfrm flipV="1">
                  <a:off x="599" y="2061"/>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16" name="Line 345"/>
                <p:cNvSpPr>
                  <a:spLocks noChangeShapeType="1"/>
                </p:cNvSpPr>
                <p:nvPr/>
              </p:nvSpPr>
              <p:spPr bwMode="auto">
                <a:xfrm flipV="1">
                  <a:off x="609" y="2056"/>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17" name="Line 346"/>
                <p:cNvSpPr>
                  <a:spLocks noChangeShapeType="1"/>
                </p:cNvSpPr>
                <p:nvPr/>
              </p:nvSpPr>
              <p:spPr bwMode="auto">
                <a:xfrm flipV="1">
                  <a:off x="618" y="2051"/>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18" name="Line 347"/>
                <p:cNvSpPr>
                  <a:spLocks noChangeShapeType="1"/>
                </p:cNvSpPr>
                <p:nvPr/>
              </p:nvSpPr>
              <p:spPr bwMode="auto">
                <a:xfrm flipV="1">
                  <a:off x="628" y="2046"/>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19" name="Line 348"/>
                <p:cNvSpPr>
                  <a:spLocks noChangeShapeType="1"/>
                </p:cNvSpPr>
                <p:nvPr/>
              </p:nvSpPr>
              <p:spPr bwMode="auto">
                <a:xfrm flipV="1">
                  <a:off x="638" y="2041"/>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20" name="Line 349"/>
                <p:cNvSpPr>
                  <a:spLocks noChangeShapeType="1"/>
                </p:cNvSpPr>
                <p:nvPr/>
              </p:nvSpPr>
              <p:spPr bwMode="auto">
                <a:xfrm flipV="1">
                  <a:off x="648" y="2036"/>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21" name="Line 350"/>
                <p:cNvSpPr>
                  <a:spLocks noChangeShapeType="1"/>
                </p:cNvSpPr>
                <p:nvPr/>
              </p:nvSpPr>
              <p:spPr bwMode="auto">
                <a:xfrm flipV="1">
                  <a:off x="657" y="2031"/>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22" name="Line 351"/>
                <p:cNvSpPr>
                  <a:spLocks noChangeShapeType="1"/>
                </p:cNvSpPr>
                <p:nvPr/>
              </p:nvSpPr>
              <p:spPr bwMode="auto">
                <a:xfrm flipV="1">
                  <a:off x="667" y="2026"/>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23" name="Line 352"/>
                <p:cNvSpPr>
                  <a:spLocks noChangeShapeType="1"/>
                </p:cNvSpPr>
                <p:nvPr/>
              </p:nvSpPr>
              <p:spPr bwMode="auto">
                <a:xfrm flipV="1">
                  <a:off x="677" y="2022"/>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24" name="Line 353"/>
                <p:cNvSpPr>
                  <a:spLocks noChangeShapeType="1"/>
                </p:cNvSpPr>
                <p:nvPr/>
              </p:nvSpPr>
              <p:spPr bwMode="auto">
                <a:xfrm flipV="1">
                  <a:off x="686" y="2016"/>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25" name="Line 354"/>
                <p:cNvSpPr>
                  <a:spLocks noChangeShapeType="1"/>
                </p:cNvSpPr>
                <p:nvPr/>
              </p:nvSpPr>
              <p:spPr bwMode="auto">
                <a:xfrm flipV="1">
                  <a:off x="696" y="2011"/>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26" name="Line 355"/>
                <p:cNvSpPr>
                  <a:spLocks noChangeShapeType="1"/>
                </p:cNvSpPr>
                <p:nvPr/>
              </p:nvSpPr>
              <p:spPr bwMode="auto">
                <a:xfrm flipV="1">
                  <a:off x="706" y="2007"/>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27" name="Line 356"/>
                <p:cNvSpPr>
                  <a:spLocks noChangeShapeType="1"/>
                </p:cNvSpPr>
                <p:nvPr/>
              </p:nvSpPr>
              <p:spPr bwMode="auto">
                <a:xfrm flipV="1">
                  <a:off x="716" y="2002"/>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28" name="Line 357"/>
                <p:cNvSpPr>
                  <a:spLocks noChangeShapeType="1"/>
                </p:cNvSpPr>
                <p:nvPr/>
              </p:nvSpPr>
              <p:spPr bwMode="auto">
                <a:xfrm flipV="1">
                  <a:off x="725" y="1996"/>
                  <a:ext cx="2" cy="2"/>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29" name="Line 358"/>
                <p:cNvSpPr>
                  <a:spLocks noChangeShapeType="1"/>
                </p:cNvSpPr>
                <p:nvPr/>
              </p:nvSpPr>
              <p:spPr bwMode="auto">
                <a:xfrm flipV="1">
                  <a:off x="735" y="1992"/>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30" name="Line 359"/>
                <p:cNvSpPr>
                  <a:spLocks noChangeShapeType="1"/>
                </p:cNvSpPr>
                <p:nvPr/>
              </p:nvSpPr>
              <p:spPr bwMode="auto">
                <a:xfrm flipV="1">
                  <a:off x="745" y="1987"/>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31" name="Line 360"/>
                <p:cNvSpPr>
                  <a:spLocks noChangeShapeType="1"/>
                </p:cNvSpPr>
                <p:nvPr/>
              </p:nvSpPr>
              <p:spPr bwMode="auto">
                <a:xfrm flipV="1">
                  <a:off x="754" y="1982"/>
                  <a:ext cx="3"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32" name="Line 361"/>
                <p:cNvSpPr>
                  <a:spLocks noChangeShapeType="1"/>
                </p:cNvSpPr>
                <p:nvPr/>
              </p:nvSpPr>
              <p:spPr bwMode="auto">
                <a:xfrm flipV="1">
                  <a:off x="764" y="1977"/>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33" name="Line 362"/>
                <p:cNvSpPr>
                  <a:spLocks noChangeShapeType="1"/>
                </p:cNvSpPr>
                <p:nvPr/>
              </p:nvSpPr>
              <p:spPr bwMode="auto">
                <a:xfrm flipV="1">
                  <a:off x="774" y="1972"/>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34" name="Line 363"/>
                <p:cNvSpPr>
                  <a:spLocks noChangeShapeType="1"/>
                </p:cNvSpPr>
                <p:nvPr/>
              </p:nvSpPr>
              <p:spPr bwMode="auto">
                <a:xfrm flipV="1">
                  <a:off x="784" y="1967"/>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35" name="Line 364"/>
                <p:cNvSpPr>
                  <a:spLocks noChangeShapeType="1"/>
                </p:cNvSpPr>
                <p:nvPr/>
              </p:nvSpPr>
              <p:spPr bwMode="auto">
                <a:xfrm flipV="1">
                  <a:off x="793" y="1962"/>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36" name="Line 365"/>
                <p:cNvSpPr>
                  <a:spLocks noChangeShapeType="1"/>
                </p:cNvSpPr>
                <p:nvPr/>
              </p:nvSpPr>
              <p:spPr bwMode="auto">
                <a:xfrm flipV="1">
                  <a:off x="803" y="1957"/>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37" name="Line 366"/>
                <p:cNvSpPr>
                  <a:spLocks noChangeShapeType="1"/>
                </p:cNvSpPr>
                <p:nvPr/>
              </p:nvSpPr>
              <p:spPr bwMode="auto">
                <a:xfrm flipV="1">
                  <a:off x="813" y="1952"/>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38" name="Line 367"/>
                <p:cNvSpPr>
                  <a:spLocks noChangeShapeType="1"/>
                </p:cNvSpPr>
                <p:nvPr/>
              </p:nvSpPr>
              <p:spPr bwMode="auto">
                <a:xfrm flipV="1">
                  <a:off x="823" y="1947"/>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39" name="Line 368"/>
                <p:cNvSpPr>
                  <a:spLocks noChangeShapeType="1"/>
                </p:cNvSpPr>
                <p:nvPr/>
              </p:nvSpPr>
              <p:spPr bwMode="auto">
                <a:xfrm flipV="1">
                  <a:off x="832" y="1943"/>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40" name="Line 369"/>
                <p:cNvSpPr>
                  <a:spLocks noChangeShapeType="1"/>
                </p:cNvSpPr>
                <p:nvPr/>
              </p:nvSpPr>
              <p:spPr bwMode="auto">
                <a:xfrm flipV="1">
                  <a:off x="842" y="1938"/>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41" name="Line 370"/>
                <p:cNvSpPr>
                  <a:spLocks noChangeShapeType="1"/>
                </p:cNvSpPr>
                <p:nvPr/>
              </p:nvSpPr>
              <p:spPr bwMode="auto">
                <a:xfrm flipV="1">
                  <a:off x="852" y="1932"/>
                  <a:ext cx="2" cy="2"/>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42" name="Line 371"/>
                <p:cNvSpPr>
                  <a:spLocks noChangeShapeType="1"/>
                </p:cNvSpPr>
                <p:nvPr/>
              </p:nvSpPr>
              <p:spPr bwMode="auto">
                <a:xfrm flipV="1">
                  <a:off x="861" y="1928"/>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43" name="Line 372"/>
                <p:cNvSpPr>
                  <a:spLocks noChangeShapeType="1"/>
                </p:cNvSpPr>
                <p:nvPr/>
              </p:nvSpPr>
              <p:spPr bwMode="auto">
                <a:xfrm flipV="1">
                  <a:off x="871" y="1923"/>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44" name="Line 373"/>
                <p:cNvSpPr>
                  <a:spLocks noChangeShapeType="1"/>
                </p:cNvSpPr>
                <p:nvPr/>
              </p:nvSpPr>
              <p:spPr bwMode="auto">
                <a:xfrm flipV="1">
                  <a:off x="881" y="1918"/>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45" name="Line 374"/>
                <p:cNvSpPr>
                  <a:spLocks noChangeShapeType="1"/>
                </p:cNvSpPr>
                <p:nvPr/>
              </p:nvSpPr>
              <p:spPr bwMode="auto">
                <a:xfrm flipV="1">
                  <a:off x="891" y="1913"/>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46" name="Line 375"/>
                <p:cNvSpPr>
                  <a:spLocks noChangeShapeType="1"/>
                </p:cNvSpPr>
                <p:nvPr/>
              </p:nvSpPr>
              <p:spPr bwMode="auto">
                <a:xfrm flipV="1">
                  <a:off x="900" y="1908"/>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47" name="Line 376"/>
                <p:cNvSpPr>
                  <a:spLocks noChangeShapeType="1"/>
                </p:cNvSpPr>
                <p:nvPr/>
              </p:nvSpPr>
              <p:spPr bwMode="auto">
                <a:xfrm flipV="1">
                  <a:off x="910" y="1903"/>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48" name="Line 377"/>
                <p:cNvSpPr>
                  <a:spLocks noChangeShapeType="1"/>
                </p:cNvSpPr>
                <p:nvPr/>
              </p:nvSpPr>
              <p:spPr bwMode="auto">
                <a:xfrm flipV="1">
                  <a:off x="920" y="1898"/>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49" name="Line 378"/>
                <p:cNvSpPr>
                  <a:spLocks noChangeShapeType="1"/>
                </p:cNvSpPr>
                <p:nvPr/>
              </p:nvSpPr>
              <p:spPr bwMode="auto">
                <a:xfrm flipV="1">
                  <a:off x="929" y="1893"/>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50" name="Line 379"/>
                <p:cNvSpPr>
                  <a:spLocks noChangeShapeType="1"/>
                </p:cNvSpPr>
                <p:nvPr/>
              </p:nvSpPr>
              <p:spPr bwMode="auto">
                <a:xfrm flipV="1">
                  <a:off x="939" y="1888"/>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51" name="Line 380"/>
                <p:cNvSpPr>
                  <a:spLocks noChangeShapeType="1"/>
                </p:cNvSpPr>
                <p:nvPr/>
              </p:nvSpPr>
              <p:spPr bwMode="auto">
                <a:xfrm flipV="1">
                  <a:off x="949" y="1883"/>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52" name="Line 381"/>
                <p:cNvSpPr>
                  <a:spLocks noChangeShapeType="1"/>
                </p:cNvSpPr>
                <p:nvPr/>
              </p:nvSpPr>
              <p:spPr bwMode="auto">
                <a:xfrm flipV="1">
                  <a:off x="959" y="1878"/>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53" name="Line 382"/>
                <p:cNvSpPr>
                  <a:spLocks noChangeShapeType="1"/>
                </p:cNvSpPr>
                <p:nvPr/>
              </p:nvSpPr>
              <p:spPr bwMode="auto">
                <a:xfrm flipV="1">
                  <a:off x="968" y="1874"/>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54" name="Line 383"/>
                <p:cNvSpPr>
                  <a:spLocks noChangeShapeType="1"/>
                </p:cNvSpPr>
                <p:nvPr/>
              </p:nvSpPr>
              <p:spPr bwMode="auto">
                <a:xfrm flipV="1">
                  <a:off x="978" y="1869"/>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55" name="Line 384"/>
                <p:cNvSpPr>
                  <a:spLocks noChangeShapeType="1"/>
                </p:cNvSpPr>
                <p:nvPr/>
              </p:nvSpPr>
              <p:spPr bwMode="auto">
                <a:xfrm flipV="1">
                  <a:off x="988" y="1863"/>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56" name="Line 385"/>
                <p:cNvSpPr>
                  <a:spLocks noChangeShapeType="1"/>
                </p:cNvSpPr>
                <p:nvPr/>
              </p:nvSpPr>
              <p:spPr bwMode="auto">
                <a:xfrm flipV="1">
                  <a:off x="997" y="1859"/>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57" name="Line 386"/>
                <p:cNvSpPr>
                  <a:spLocks noChangeShapeType="1"/>
                </p:cNvSpPr>
                <p:nvPr/>
              </p:nvSpPr>
              <p:spPr bwMode="auto">
                <a:xfrm flipV="1">
                  <a:off x="1007" y="1854"/>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58" name="Line 387"/>
                <p:cNvSpPr>
                  <a:spLocks noChangeShapeType="1"/>
                </p:cNvSpPr>
                <p:nvPr/>
              </p:nvSpPr>
              <p:spPr bwMode="auto">
                <a:xfrm flipV="1">
                  <a:off x="1017" y="1849"/>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59" name="Line 388"/>
                <p:cNvSpPr>
                  <a:spLocks noChangeShapeType="1"/>
                </p:cNvSpPr>
                <p:nvPr/>
              </p:nvSpPr>
              <p:spPr bwMode="auto">
                <a:xfrm flipV="1">
                  <a:off x="1027" y="1844"/>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60" name="Line 389"/>
                <p:cNvSpPr>
                  <a:spLocks noChangeShapeType="1"/>
                </p:cNvSpPr>
                <p:nvPr/>
              </p:nvSpPr>
              <p:spPr bwMode="auto">
                <a:xfrm flipV="1">
                  <a:off x="1036" y="1839"/>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61" name="Line 390"/>
                <p:cNvSpPr>
                  <a:spLocks noChangeShapeType="1"/>
                </p:cNvSpPr>
                <p:nvPr/>
              </p:nvSpPr>
              <p:spPr bwMode="auto">
                <a:xfrm flipV="1">
                  <a:off x="1046" y="1834"/>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62" name="Line 391"/>
                <p:cNvSpPr>
                  <a:spLocks noChangeShapeType="1"/>
                </p:cNvSpPr>
                <p:nvPr/>
              </p:nvSpPr>
              <p:spPr bwMode="auto">
                <a:xfrm flipV="1">
                  <a:off x="1056" y="1829"/>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63" name="Line 392"/>
                <p:cNvSpPr>
                  <a:spLocks noChangeShapeType="1"/>
                </p:cNvSpPr>
                <p:nvPr/>
              </p:nvSpPr>
              <p:spPr bwMode="auto">
                <a:xfrm flipV="1">
                  <a:off x="1065" y="1824"/>
                  <a:ext cx="3"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64" name="Line 393"/>
                <p:cNvSpPr>
                  <a:spLocks noChangeShapeType="1"/>
                </p:cNvSpPr>
                <p:nvPr/>
              </p:nvSpPr>
              <p:spPr bwMode="auto">
                <a:xfrm flipV="1">
                  <a:off x="1075" y="1819"/>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65" name="Line 394"/>
                <p:cNvSpPr>
                  <a:spLocks noChangeShapeType="1"/>
                </p:cNvSpPr>
                <p:nvPr/>
              </p:nvSpPr>
              <p:spPr bwMode="auto">
                <a:xfrm flipV="1">
                  <a:off x="1085" y="1814"/>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66" name="Line 395"/>
                <p:cNvSpPr>
                  <a:spLocks noChangeShapeType="1"/>
                </p:cNvSpPr>
                <p:nvPr/>
              </p:nvSpPr>
              <p:spPr bwMode="auto">
                <a:xfrm flipV="1">
                  <a:off x="1095" y="1809"/>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67" name="Line 396"/>
                <p:cNvSpPr>
                  <a:spLocks noChangeShapeType="1"/>
                </p:cNvSpPr>
                <p:nvPr/>
              </p:nvSpPr>
              <p:spPr bwMode="auto">
                <a:xfrm flipV="1">
                  <a:off x="1104" y="1805"/>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68" name="Line 397"/>
                <p:cNvSpPr>
                  <a:spLocks noChangeShapeType="1"/>
                </p:cNvSpPr>
                <p:nvPr/>
              </p:nvSpPr>
              <p:spPr bwMode="auto">
                <a:xfrm flipV="1">
                  <a:off x="1114" y="1799"/>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69" name="Line 398"/>
                <p:cNvSpPr>
                  <a:spLocks noChangeShapeType="1"/>
                </p:cNvSpPr>
                <p:nvPr/>
              </p:nvSpPr>
              <p:spPr bwMode="auto">
                <a:xfrm flipV="1">
                  <a:off x="1124" y="1795"/>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70" name="Line 399"/>
                <p:cNvSpPr>
                  <a:spLocks noChangeShapeType="1"/>
                </p:cNvSpPr>
                <p:nvPr/>
              </p:nvSpPr>
              <p:spPr bwMode="auto">
                <a:xfrm flipV="1">
                  <a:off x="1134" y="1790"/>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71" name="Line 400"/>
                <p:cNvSpPr>
                  <a:spLocks noChangeShapeType="1"/>
                </p:cNvSpPr>
                <p:nvPr/>
              </p:nvSpPr>
              <p:spPr bwMode="auto">
                <a:xfrm flipV="1">
                  <a:off x="1143" y="1785"/>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72" name="Line 401"/>
                <p:cNvSpPr>
                  <a:spLocks noChangeShapeType="1"/>
                </p:cNvSpPr>
                <p:nvPr/>
              </p:nvSpPr>
              <p:spPr bwMode="auto">
                <a:xfrm flipV="1">
                  <a:off x="1153" y="1780"/>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73" name="Line 402"/>
                <p:cNvSpPr>
                  <a:spLocks noChangeShapeType="1"/>
                </p:cNvSpPr>
                <p:nvPr/>
              </p:nvSpPr>
              <p:spPr bwMode="auto">
                <a:xfrm flipV="1">
                  <a:off x="1163" y="1775"/>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74" name="Line 403"/>
                <p:cNvSpPr>
                  <a:spLocks noChangeShapeType="1"/>
                </p:cNvSpPr>
                <p:nvPr/>
              </p:nvSpPr>
              <p:spPr bwMode="auto">
                <a:xfrm flipV="1">
                  <a:off x="1172" y="1770"/>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75" name="Line 404"/>
                <p:cNvSpPr>
                  <a:spLocks noChangeShapeType="1"/>
                </p:cNvSpPr>
                <p:nvPr/>
              </p:nvSpPr>
              <p:spPr bwMode="auto">
                <a:xfrm flipV="1">
                  <a:off x="1182" y="1765"/>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76" name="Line 405"/>
                <p:cNvSpPr>
                  <a:spLocks noChangeShapeType="1"/>
                </p:cNvSpPr>
                <p:nvPr/>
              </p:nvSpPr>
              <p:spPr bwMode="auto">
                <a:xfrm flipV="1">
                  <a:off x="1192" y="1760"/>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77" name="Line 406"/>
                <p:cNvSpPr>
                  <a:spLocks noChangeShapeType="1"/>
                </p:cNvSpPr>
                <p:nvPr/>
              </p:nvSpPr>
              <p:spPr bwMode="auto">
                <a:xfrm flipV="1">
                  <a:off x="1202" y="1755"/>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78" name="Line 407"/>
                <p:cNvSpPr>
                  <a:spLocks noChangeShapeType="1"/>
                </p:cNvSpPr>
                <p:nvPr/>
              </p:nvSpPr>
              <p:spPr bwMode="auto">
                <a:xfrm flipV="1">
                  <a:off x="1211" y="1750"/>
                  <a:ext cx="2" cy="1"/>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grpSp>
          <p:sp>
            <p:nvSpPr>
              <p:cNvPr id="17" name="Line 409"/>
              <p:cNvSpPr>
                <a:spLocks noChangeShapeType="1"/>
              </p:cNvSpPr>
              <p:nvPr/>
            </p:nvSpPr>
            <p:spPr bwMode="auto">
              <a:xfrm flipV="1">
                <a:off x="1938338" y="2770188"/>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8" name="Line 410"/>
              <p:cNvSpPr>
                <a:spLocks noChangeShapeType="1"/>
              </p:cNvSpPr>
              <p:nvPr/>
            </p:nvSpPr>
            <p:spPr bwMode="auto">
              <a:xfrm flipV="1">
                <a:off x="1954213" y="2763838"/>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9" name="Line 411"/>
              <p:cNvSpPr>
                <a:spLocks noChangeShapeType="1"/>
              </p:cNvSpPr>
              <p:nvPr/>
            </p:nvSpPr>
            <p:spPr bwMode="auto">
              <a:xfrm flipV="1">
                <a:off x="1968500" y="2754313"/>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0" name="Line 412"/>
              <p:cNvSpPr>
                <a:spLocks noChangeShapeType="1"/>
              </p:cNvSpPr>
              <p:nvPr/>
            </p:nvSpPr>
            <p:spPr bwMode="auto">
              <a:xfrm flipV="1">
                <a:off x="1984375" y="2746375"/>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1" name="Line 413"/>
              <p:cNvSpPr>
                <a:spLocks noChangeShapeType="1"/>
              </p:cNvSpPr>
              <p:nvPr/>
            </p:nvSpPr>
            <p:spPr bwMode="auto">
              <a:xfrm flipV="1">
                <a:off x="2000250" y="2740025"/>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2" name="Line 414"/>
              <p:cNvSpPr>
                <a:spLocks noChangeShapeType="1"/>
              </p:cNvSpPr>
              <p:nvPr/>
            </p:nvSpPr>
            <p:spPr bwMode="auto">
              <a:xfrm flipV="1">
                <a:off x="2016125" y="2732088"/>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3" name="Line 415"/>
              <p:cNvSpPr>
                <a:spLocks noChangeShapeType="1"/>
              </p:cNvSpPr>
              <p:nvPr/>
            </p:nvSpPr>
            <p:spPr bwMode="auto">
              <a:xfrm flipV="1">
                <a:off x="2030413" y="2722563"/>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4" name="Line 416"/>
              <p:cNvSpPr>
                <a:spLocks noChangeShapeType="1"/>
              </p:cNvSpPr>
              <p:nvPr/>
            </p:nvSpPr>
            <p:spPr bwMode="auto">
              <a:xfrm flipV="1">
                <a:off x="2046288" y="2716213"/>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5" name="Line 417"/>
              <p:cNvSpPr>
                <a:spLocks noChangeShapeType="1"/>
              </p:cNvSpPr>
              <p:nvPr/>
            </p:nvSpPr>
            <p:spPr bwMode="auto">
              <a:xfrm flipV="1">
                <a:off x="2062163" y="2708275"/>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6" name="Line 418"/>
              <p:cNvSpPr>
                <a:spLocks noChangeShapeType="1"/>
              </p:cNvSpPr>
              <p:nvPr/>
            </p:nvSpPr>
            <p:spPr bwMode="auto">
              <a:xfrm flipV="1">
                <a:off x="2076450" y="2700338"/>
                <a:ext cx="4763"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7" name="Line 419"/>
              <p:cNvSpPr>
                <a:spLocks noChangeShapeType="1"/>
              </p:cNvSpPr>
              <p:nvPr/>
            </p:nvSpPr>
            <p:spPr bwMode="auto">
              <a:xfrm flipV="1">
                <a:off x="2092325" y="2692400"/>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8" name="Line 420"/>
              <p:cNvSpPr>
                <a:spLocks noChangeShapeType="1"/>
              </p:cNvSpPr>
              <p:nvPr/>
            </p:nvSpPr>
            <p:spPr bwMode="auto">
              <a:xfrm flipV="1">
                <a:off x="2108200" y="2684463"/>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29" name="Line 421"/>
              <p:cNvSpPr>
                <a:spLocks noChangeShapeType="1"/>
              </p:cNvSpPr>
              <p:nvPr/>
            </p:nvSpPr>
            <p:spPr bwMode="auto">
              <a:xfrm flipV="1">
                <a:off x="2124075" y="2676525"/>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0" name="Line 422"/>
              <p:cNvSpPr>
                <a:spLocks noChangeShapeType="1"/>
              </p:cNvSpPr>
              <p:nvPr/>
            </p:nvSpPr>
            <p:spPr bwMode="auto">
              <a:xfrm flipV="1">
                <a:off x="2138363" y="2668588"/>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1" name="Line 423"/>
              <p:cNvSpPr>
                <a:spLocks noChangeShapeType="1"/>
              </p:cNvSpPr>
              <p:nvPr/>
            </p:nvSpPr>
            <p:spPr bwMode="auto">
              <a:xfrm flipV="1">
                <a:off x="2154238" y="2660650"/>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2" name="Line 424"/>
              <p:cNvSpPr>
                <a:spLocks noChangeShapeType="1"/>
              </p:cNvSpPr>
              <p:nvPr/>
            </p:nvSpPr>
            <p:spPr bwMode="auto">
              <a:xfrm flipV="1">
                <a:off x="2170113" y="2652713"/>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3" name="Line 425"/>
              <p:cNvSpPr>
                <a:spLocks noChangeShapeType="1"/>
              </p:cNvSpPr>
              <p:nvPr/>
            </p:nvSpPr>
            <p:spPr bwMode="auto">
              <a:xfrm flipV="1">
                <a:off x="2184400" y="2644775"/>
                <a:ext cx="4763"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4" name="Line 426"/>
              <p:cNvSpPr>
                <a:spLocks noChangeShapeType="1"/>
              </p:cNvSpPr>
              <p:nvPr/>
            </p:nvSpPr>
            <p:spPr bwMode="auto">
              <a:xfrm flipV="1">
                <a:off x="2200275" y="2636838"/>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5" name="Line 427"/>
              <p:cNvSpPr>
                <a:spLocks noChangeShapeType="1"/>
              </p:cNvSpPr>
              <p:nvPr/>
            </p:nvSpPr>
            <p:spPr bwMode="auto">
              <a:xfrm flipV="1">
                <a:off x="2216150" y="2630488"/>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6" name="Line 428"/>
              <p:cNvSpPr>
                <a:spLocks noChangeShapeType="1"/>
              </p:cNvSpPr>
              <p:nvPr/>
            </p:nvSpPr>
            <p:spPr bwMode="auto">
              <a:xfrm flipV="1">
                <a:off x="2232025" y="2620963"/>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7" name="Line 429"/>
              <p:cNvSpPr>
                <a:spLocks noChangeShapeType="1"/>
              </p:cNvSpPr>
              <p:nvPr/>
            </p:nvSpPr>
            <p:spPr bwMode="auto">
              <a:xfrm flipV="1">
                <a:off x="2246313" y="2614613"/>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8" name="Line 430"/>
              <p:cNvSpPr>
                <a:spLocks noChangeShapeType="1"/>
              </p:cNvSpPr>
              <p:nvPr/>
            </p:nvSpPr>
            <p:spPr bwMode="auto">
              <a:xfrm flipV="1">
                <a:off x="2262188" y="2606675"/>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39" name="Line 431"/>
              <p:cNvSpPr>
                <a:spLocks noChangeShapeType="1"/>
              </p:cNvSpPr>
              <p:nvPr/>
            </p:nvSpPr>
            <p:spPr bwMode="auto">
              <a:xfrm flipV="1">
                <a:off x="2278063" y="2598738"/>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0" name="Line 432"/>
              <p:cNvSpPr>
                <a:spLocks noChangeShapeType="1"/>
              </p:cNvSpPr>
              <p:nvPr/>
            </p:nvSpPr>
            <p:spPr bwMode="auto">
              <a:xfrm flipV="1">
                <a:off x="2293938" y="2590800"/>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1" name="Line 433"/>
              <p:cNvSpPr>
                <a:spLocks noChangeShapeType="1"/>
              </p:cNvSpPr>
              <p:nvPr/>
            </p:nvSpPr>
            <p:spPr bwMode="auto">
              <a:xfrm flipV="1">
                <a:off x="2308225" y="2582863"/>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2" name="Line 434"/>
              <p:cNvSpPr>
                <a:spLocks noChangeShapeType="1"/>
              </p:cNvSpPr>
              <p:nvPr/>
            </p:nvSpPr>
            <p:spPr bwMode="auto">
              <a:xfrm flipV="1">
                <a:off x="2324100" y="2574925"/>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3" name="Line 435"/>
              <p:cNvSpPr>
                <a:spLocks noChangeShapeType="1"/>
              </p:cNvSpPr>
              <p:nvPr/>
            </p:nvSpPr>
            <p:spPr bwMode="auto">
              <a:xfrm flipV="1">
                <a:off x="2339975" y="2566988"/>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4" name="Line 436"/>
              <p:cNvSpPr>
                <a:spLocks noChangeShapeType="1"/>
              </p:cNvSpPr>
              <p:nvPr/>
            </p:nvSpPr>
            <p:spPr bwMode="auto">
              <a:xfrm flipV="1">
                <a:off x="2354263" y="2559050"/>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5" name="Line 437"/>
              <p:cNvSpPr>
                <a:spLocks noChangeShapeType="1"/>
              </p:cNvSpPr>
              <p:nvPr/>
            </p:nvSpPr>
            <p:spPr bwMode="auto">
              <a:xfrm flipV="1">
                <a:off x="2370138" y="2551113"/>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6" name="Line 438"/>
              <p:cNvSpPr>
                <a:spLocks noChangeShapeType="1"/>
              </p:cNvSpPr>
              <p:nvPr/>
            </p:nvSpPr>
            <p:spPr bwMode="auto">
              <a:xfrm flipV="1">
                <a:off x="2386013" y="2543175"/>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7" name="Line 439"/>
              <p:cNvSpPr>
                <a:spLocks noChangeShapeType="1"/>
              </p:cNvSpPr>
              <p:nvPr/>
            </p:nvSpPr>
            <p:spPr bwMode="auto">
              <a:xfrm flipV="1">
                <a:off x="2401888" y="2535238"/>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8" name="Line 440"/>
              <p:cNvSpPr>
                <a:spLocks noChangeShapeType="1"/>
              </p:cNvSpPr>
              <p:nvPr/>
            </p:nvSpPr>
            <p:spPr bwMode="auto">
              <a:xfrm flipV="1">
                <a:off x="2416175" y="2528888"/>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9" name="Line 441"/>
              <p:cNvSpPr>
                <a:spLocks noChangeShapeType="1"/>
              </p:cNvSpPr>
              <p:nvPr/>
            </p:nvSpPr>
            <p:spPr bwMode="auto">
              <a:xfrm flipV="1">
                <a:off x="2432050" y="2519363"/>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0" name="Line 442"/>
              <p:cNvSpPr>
                <a:spLocks noChangeShapeType="1"/>
              </p:cNvSpPr>
              <p:nvPr/>
            </p:nvSpPr>
            <p:spPr bwMode="auto">
              <a:xfrm flipV="1">
                <a:off x="2447925" y="2511425"/>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1" name="Line 443"/>
              <p:cNvSpPr>
                <a:spLocks noChangeShapeType="1"/>
              </p:cNvSpPr>
              <p:nvPr/>
            </p:nvSpPr>
            <p:spPr bwMode="auto">
              <a:xfrm flipV="1">
                <a:off x="2462213" y="2505075"/>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2" name="Line 444"/>
              <p:cNvSpPr>
                <a:spLocks noChangeShapeType="1"/>
              </p:cNvSpPr>
              <p:nvPr/>
            </p:nvSpPr>
            <p:spPr bwMode="auto">
              <a:xfrm flipV="1">
                <a:off x="2478088" y="2497138"/>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3" name="Line 445"/>
              <p:cNvSpPr>
                <a:spLocks noChangeShapeType="1"/>
              </p:cNvSpPr>
              <p:nvPr/>
            </p:nvSpPr>
            <p:spPr bwMode="auto">
              <a:xfrm flipV="1">
                <a:off x="2493963" y="2487613"/>
                <a:ext cx="3175" cy="3175"/>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4" name="Line 446"/>
              <p:cNvSpPr>
                <a:spLocks noChangeShapeType="1"/>
              </p:cNvSpPr>
              <p:nvPr/>
            </p:nvSpPr>
            <p:spPr bwMode="auto">
              <a:xfrm flipV="1">
                <a:off x="2509838" y="2481263"/>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5" name="Line 447"/>
              <p:cNvSpPr>
                <a:spLocks noChangeShapeType="1"/>
              </p:cNvSpPr>
              <p:nvPr/>
            </p:nvSpPr>
            <p:spPr bwMode="auto">
              <a:xfrm flipV="1">
                <a:off x="2524125" y="2473325"/>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6" name="Line 448"/>
              <p:cNvSpPr>
                <a:spLocks noChangeShapeType="1"/>
              </p:cNvSpPr>
              <p:nvPr/>
            </p:nvSpPr>
            <p:spPr bwMode="auto">
              <a:xfrm flipV="1">
                <a:off x="2540000" y="2465388"/>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7" name="Line 449"/>
              <p:cNvSpPr>
                <a:spLocks noChangeShapeType="1"/>
              </p:cNvSpPr>
              <p:nvPr/>
            </p:nvSpPr>
            <p:spPr bwMode="auto">
              <a:xfrm flipV="1">
                <a:off x="2555875" y="2457450"/>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8" name="Line 450"/>
              <p:cNvSpPr>
                <a:spLocks noChangeShapeType="1"/>
              </p:cNvSpPr>
              <p:nvPr/>
            </p:nvSpPr>
            <p:spPr bwMode="auto">
              <a:xfrm flipV="1">
                <a:off x="2570163" y="2449513"/>
                <a:ext cx="4763"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9" name="Line 451"/>
              <p:cNvSpPr>
                <a:spLocks noChangeShapeType="1"/>
              </p:cNvSpPr>
              <p:nvPr/>
            </p:nvSpPr>
            <p:spPr bwMode="auto">
              <a:xfrm flipV="1">
                <a:off x="2586038" y="2441575"/>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0" name="Line 452"/>
              <p:cNvSpPr>
                <a:spLocks noChangeShapeType="1"/>
              </p:cNvSpPr>
              <p:nvPr/>
            </p:nvSpPr>
            <p:spPr bwMode="auto">
              <a:xfrm flipV="1">
                <a:off x="2601913" y="2433638"/>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1" name="Line 453"/>
              <p:cNvSpPr>
                <a:spLocks noChangeShapeType="1"/>
              </p:cNvSpPr>
              <p:nvPr/>
            </p:nvSpPr>
            <p:spPr bwMode="auto">
              <a:xfrm flipV="1">
                <a:off x="2617788" y="2425700"/>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2" name="Line 454"/>
              <p:cNvSpPr>
                <a:spLocks noChangeShapeType="1"/>
              </p:cNvSpPr>
              <p:nvPr/>
            </p:nvSpPr>
            <p:spPr bwMode="auto">
              <a:xfrm flipV="1">
                <a:off x="2632075" y="2417763"/>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3" name="Line 455"/>
              <p:cNvSpPr>
                <a:spLocks noChangeShapeType="1"/>
              </p:cNvSpPr>
              <p:nvPr/>
            </p:nvSpPr>
            <p:spPr bwMode="auto">
              <a:xfrm flipV="1">
                <a:off x="2647950" y="2409825"/>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4" name="Line 456"/>
              <p:cNvSpPr>
                <a:spLocks noChangeShapeType="1"/>
              </p:cNvSpPr>
              <p:nvPr/>
            </p:nvSpPr>
            <p:spPr bwMode="auto">
              <a:xfrm flipV="1">
                <a:off x="2663825" y="2401888"/>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5" name="Line 457"/>
              <p:cNvSpPr>
                <a:spLocks noChangeShapeType="1"/>
              </p:cNvSpPr>
              <p:nvPr/>
            </p:nvSpPr>
            <p:spPr bwMode="auto">
              <a:xfrm flipV="1">
                <a:off x="2679700" y="2395538"/>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6" name="Line 458"/>
              <p:cNvSpPr>
                <a:spLocks noChangeShapeType="1"/>
              </p:cNvSpPr>
              <p:nvPr/>
            </p:nvSpPr>
            <p:spPr bwMode="auto">
              <a:xfrm flipV="1">
                <a:off x="2693988" y="2386013"/>
                <a:ext cx="3175" cy="3175"/>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7" name="Line 459"/>
              <p:cNvSpPr>
                <a:spLocks noChangeShapeType="1"/>
              </p:cNvSpPr>
              <p:nvPr/>
            </p:nvSpPr>
            <p:spPr bwMode="auto">
              <a:xfrm flipV="1">
                <a:off x="2709863" y="2379663"/>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8" name="Line 460"/>
              <p:cNvSpPr>
                <a:spLocks noChangeShapeType="1"/>
              </p:cNvSpPr>
              <p:nvPr/>
            </p:nvSpPr>
            <p:spPr bwMode="auto">
              <a:xfrm flipV="1">
                <a:off x="2725738" y="2371725"/>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9" name="Line 461"/>
              <p:cNvSpPr>
                <a:spLocks noChangeShapeType="1"/>
              </p:cNvSpPr>
              <p:nvPr/>
            </p:nvSpPr>
            <p:spPr bwMode="auto">
              <a:xfrm flipV="1">
                <a:off x="2740025" y="2363788"/>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0" name="Line 462"/>
              <p:cNvSpPr>
                <a:spLocks noChangeShapeType="1"/>
              </p:cNvSpPr>
              <p:nvPr/>
            </p:nvSpPr>
            <p:spPr bwMode="auto">
              <a:xfrm flipV="1">
                <a:off x="2755900" y="2355850"/>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1" name="Line 463"/>
              <p:cNvSpPr>
                <a:spLocks noChangeShapeType="1"/>
              </p:cNvSpPr>
              <p:nvPr/>
            </p:nvSpPr>
            <p:spPr bwMode="auto">
              <a:xfrm flipV="1">
                <a:off x="2771775" y="2347913"/>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2" name="Line 464"/>
              <p:cNvSpPr>
                <a:spLocks noChangeShapeType="1"/>
              </p:cNvSpPr>
              <p:nvPr/>
            </p:nvSpPr>
            <p:spPr bwMode="auto">
              <a:xfrm flipV="1">
                <a:off x="2787650" y="2339975"/>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3" name="Line 465"/>
              <p:cNvSpPr>
                <a:spLocks noChangeShapeType="1"/>
              </p:cNvSpPr>
              <p:nvPr/>
            </p:nvSpPr>
            <p:spPr bwMode="auto">
              <a:xfrm flipV="1">
                <a:off x="2801938" y="2332038"/>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4" name="Line 466"/>
              <p:cNvSpPr>
                <a:spLocks noChangeShapeType="1"/>
              </p:cNvSpPr>
              <p:nvPr/>
            </p:nvSpPr>
            <p:spPr bwMode="auto">
              <a:xfrm flipV="1">
                <a:off x="2817813" y="2324100"/>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5" name="Line 467"/>
              <p:cNvSpPr>
                <a:spLocks noChangeShapeType="1"/>
              </p:cNvSpPr>
              <p:nvPr/>
            </p:nvSpPr>
            <p:spPr bwMode="auto">
              <a:xfrm flipV="1">
                <a:off x="2833688" y="2316163"/>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6" name="Line 468"/>
              <p:cNvSpPr>
                <a:spLocks noChangeShapeType="1"/>
              </p:cNvSpPr>
              <p:nvPr/>
            </p:nvSpPr>
            <p:spPr bwMode="auto">
              <a:xfrm flipV="1">
                <a:off x="2847975" y="2308225"/>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7" name="Line 469"/>
              <p:cNvSpPr>
                <a:spLocks noChangeShapeType="1"/>
              </p:cNvSpPr>
              <p:nvPr/>
            </p:nvSpPr>
            <p:spPr bwMode="auto">
              <a:xfrm flipV="1">
                <a:off x="2863850" y="2300288"/>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8" name="Line 470"/>
              <p:cNvSpPr>
                <a:spLocks noChangeShapeType="1"/>
              </p:cNvSpPr>
              <p:nvPr/>
            </p:nvSpPr>
            <p:spPr bwMode="auto">
              <a:xfrm flipV="1">
                <a:off x="2879725" y="2293938"/>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9" name="Line 471"/>
              <p:cNvSpPr>
                <a:spLocks noChangeShapeType="1"/>
              </p:cNvSpPr>
              <p:nvPr/>
            </p:nvSpPr>
            <p:spPr bwMode="auto">
              <a:xfrm flipV="1">
                <a:off x="2895600" y="2286000"/>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0" name="Line 472"/>
              <p:cNvSpPr>
                <a:spLocks noChangeShapeType="1"/>
              </p:cNvSpPr>
              <p:nvPr/>
            </p:nvSpPr>
            <p:spPr bwMode="auto">
              <a:xfrm flipV="1">
                <a:off x="2909888" y="2276475"/>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1" name="Line 473"/>
              <p:cNvSpPr>
                <a:spLocks noChangeShapeType="1"/>
              </p:cNvSpPr>
              <p:nvPr/>
            </p:nvSpPr>
            <p:spPr bwMode="auto">
              <a:xfrm flipV="1">
                <a:off x="2925763" y="2270125"/>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2" name="Line 474"/>
              <p:cNvSpPr>
                <a:spLocks noChangeShapeType="1"/>
              </p:cNvSpPr>
              <p:nvPr/>
            </p:nvSpPr>
            <p:spPr bwMode="auto">
              <a:xfrm flipV="1">
                <a:off x="2941638" y="2262188"/>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3" name="Line 475"/>
              <p:cNvSpPr>
                <a:spLocks noChangeShapeType="1"/>
              </p:cNvSpPr>
              <p:nvPr/>
            </p:nvSpPr>
            <p:spPr bwMode="auto">
              <a:xfrm flipV="1">
                <a:off x="2955925" y="2254250"/>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4" name="Line 476"/>
              <p:cNvSpPr>
                <a:spLocks noChangeShapeType="1"/>
              </p:cNvSpPr>
              <p:nvPr/>
            </p:nvSpPr>
            <p:spPr bwMode="auto">
              <a:xfrm flipV="1">
                <a:off x="2971800" y="2246313"/>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5" name="Line 477"/>
              <p:cNvSpPr>
                <a:spLocks noChangeShapeType="1"/>
              </p:cNvSpPr>
              <p:nvPr/>
            </p:nvSpPr>
            <p:spPr bwMode="auto">
              <a:xfrm flipV="1">
                <a:off x="2987675" y="2238375"/>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6" name="Line 478"/>
              <p:cNvSpPr>
                <a:spLocks noChangeShapeType="1"/>
              </p:cNvSpPr>
              <p:nvPr/>
            </p:nvSpPr>
            <p:spPr bwMode="auto">
              <a:xfrm flipV="1">
                <a:off x="3003550" y="2230438"/>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7" name="Line 479"/>
              <p:cNvSpPr>
                <a:spLocks noChangeShapeType="1"/>
              </p:cNvSpPr>
              <p:nvPr/>
            </p:nvSpPr>
            <p:spPr bwMode="auto">
              <a:xfrm flipV="1">
                <a:off x="3017838" y="2222500"/>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8" name="Line 480"/>
              <p:cNvSpPr>
                <a:spLocks noChangeShapeType="1"/>
              </p:cNvSpPr>
              <p:nvPr/>
            </p:nvSpPr>
            <p:spPr bwMode="auto">
              <a:xfrm flipV="1">
                <a:off x="3033713" y="2214563"/>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9" name="Line 481"/>
              <p:cNvSpPr>
                <a:spLocks noChangeShapeType="1"/>
              </p:cNvSpPr>
              <p:nvPr/>
            </p:nvSpPr>
            <p:spPr bwMode="auto">
              <a:xfrm flipV="1">
                <a:off x="3049588" y="2206625"/>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0" name="Line 482"/>
              <p:cNvSpPr>
                <a:spLocks noChangeShapeType="1"/>
              </p:cNvSpPr>
              <p:nvPr/>
            </p:nvSpPr>
            <p:spPr bwMode="auto">
              <a:xfrm flipV="1">
                <a:off x="3063875" y="2198688"/>
                <a:ext cx="4763"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1" name="Line 483"/>
              <p:cNvSpPr>
                <a:spLocks noChangeShapeType="1"/>
              </p:cNvSpPr>
              <p:nvPr/>
            </p:nvSpPr>
            <p:spPr bwMode="auto">
              <a:xfrm flipV="1">
                <a:off x="3079750" y="2190750"/>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2" name="Line 484"/>
              <p:cNvSpPr>
                <a:spLocks noChangeShapeType="1"/>
              </p:cNvSpPr>
              <p:nvPr/>
            </p:nvSpPr>
            <p:spPr bwMode="auto">
              <a:xfrm flipV="1">
                <a:off x="3095625" y="2184400"/>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3" name="Line 485"/>
              <p:cNvSpPr>
                <a:spLocks noChangeShapeType="1"/>
              </p:cNvSpPr>
              <p:nvPr/>
            </p:nvSpPr>
            <p:spPr bwMode="auto">
              <a:xfrm flipV="1">
                <a:off x="3111500" y="2174875"/>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4" name="Line 486"/>
              <p:cNvSpPr>
                <a:spLocks noChangeShapeType="1"/>
              </p:cNvSpPr>
              <p:nvPr/>
            </p:nvSpPr>
            <p:spPr bwMode="auto">
              <a:xfrm flipV="1">
                <a:off x="3125788" y="2166938"/>
                <a:ext cx="3175" cy="3175"/>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5" name="Line 487"/>
              <p:cNvSpPr>
                <a:spLocks noChangeShapeType="1"/>
              </p:cNvSpPr>
              <p:nvPr/>
            </p:nvSpPr>
            <p:spPr bwMode="auto">
              <a:xfrm flipV="1">
                <a:off x="3141663" y="2160588"/>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6" name="Line 488"/>
              <p:cNvSpPr>
                <a:spLocks noChangeShapeType="1"/>
              </p:cNvSpPr>
              <p:nvPr/>
            </p:nvSpPr>
            <p:spPr bwMode="auto">
              <a:xfrm flipV="1">
                <a:off x="3157538" y="2152650"/>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7" name="Line 489"/>
              <p:cNvSpPr>
                <a:spLocks noChangeShapeType="1"/>
              </p:cNvSpPr>
              <p:nvPr/>
            </p:nvSpPr>
            <p:spPr bwMode="auto">
              <a:xfrm flipV="1">
                <a:off x="3173413" y="2144713"/>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8" name="Line 490"/>
              <p:cNvSpPr>
                <a:spLocks noChangeShapeType="1"/>
              </p:cNvSpPr>
              <p:nvPr/>
            </p:nvSpPr>
            <p:spPr bwMode="auto">
              <a:xfrm flipV="1">
                <a:off x="3187700" y="2136775"/>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9" name="Line 491"/>
              <p:cNvSpPr>
                <a:spLocks noChangeShapeType="1"/>
              </p:cNvSpPr>
              <p:nvPr/>
            </p:nvSpPr>
            <p:spPr bwMode="auto">
              <a:xfrm flipV="1">
                <a:off x="3203575" y="2128838"/>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0" name="Line 492"/>
              <p:cNvSpPr>
                <a:spLocks noChangeShapeType="1"/>
              </p:cNvSpPr>
              <p:nvPr/>
            </p:nvSpPr>
            <p:spPr bwMode="auto">
              <a:xfrm flipV="1">
                <a:off x="3219450" y="2120900"/>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1" name="Line 493"/>
              <p:cNvSpPr>
                <a:spLocks noChangeShapeType="1"/>
              </p:cNvSpPr>
              <p:nvPr/>
            </p:nvSpPr>
            <p:spPr bwMode="auto">
              <a:xfrm flipV="1">
                <a:off x="3233738" y="2112963"/>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2" name="Line 494"/>
              <p:cNvSpPr>
                <a:spLocks noChangeShapeType="1"/>
              </p:cNvSpPr>
              <p:nvPr/>
            </p:nvSpPr>
            <p:spPr bwMode="auto">
              <a:xfrm flipV="1">
                <a:off x="3249613" y="2105025"/>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3" name="Line 495"/>
              <p:cNvSpPr>
                <a:spLocks noChangeShapeType="1"/>
              </p:cNvSpPr>
              <p:nvPr/>
            </p:nvSpPr>
            <p:spPr bwMode="auto">
              <a:xfrm flipV="1">
                <a:off x="3265488" y="2097088"/>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4" name="Line 496"/>
              <p:cNvSpPr>
                <a:spLocks noChangeShapeType="1"/>
              </p:cNvSpPr>
              <p:nvPr/>
            </p:nvSpPr>
            <p:spPr bwMode="auto">
              <a:xfrm flipV="1">
                <a:off x="3281363" y="2089150"/>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5" name="Line 497"/>
              <p:cNvSpPr>
                <a:spLocks noChangeShapeType="1"/>
              </p:cNvSpPr>
              <p:nvPr/>
            </p:nvSpPr>
            <p:spPr bwMode="auto">
              <a:xfrm flipV="1">
                <a:off x="3295650" y="2082800"/>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6" name="Line 498"/>
              <p:cNvSpPr>
                <a:spLocks noChangeShapeType="1"/>
              </p:cNvSpPr>
              <p:nvPr/>
            </p:nvSpPr>
            <p:spPr bwMode="auto">
              <a:xfrm flipV="1">
                <a:off x="3311525" y="2073275"/>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7" name="Line 499"/>
              <p:cNvSpPr>
                <a:spLocks noChangeShapeType="1"/>
              </p:cNvSpPr>
              <p:nvPr/>
            </p:nvSpPr>
            <p:spPr bwMode="auto">
              <a:xfrm flipV="1">
                <a:off x="3327400" y="2065338"/>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8" name="Line 500"/>
              <p:cNvSpPr>
                <a:spLocks noChangeShapeType="1"/>
              </p:cNvSpPr>
              <p:nvPr/>
            </p:nvSpPr>
            <p:spPr bwMode="auto">
              <a:xfrm flipV="1">
                <a:off x="3341688" y="2058988"/>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9" name="Line 501"/>
              <p:cNvSpPr>
                <a:spLocks noChangeShapeType="1"/>
              </p:cNvSpPr>
              <p:nvPr/>
            </p:nvSpPr>
            <p:spPr bwMode="auto">
              <a:xfrm flipV="1">
                <a:off x="3357563" y="2051050"/>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0" name="Line 502"/>
              <p:cNvSpPr>
                <a:spLocks noChangeShapeType="1"/>
              </p:cNvSpPr>
              <p:nvPr/>
            </p:nvSpPr>
            <p:spPr bwMode="auto">
              <a:xfrm flipV="1">
                <a:off x="3373438" y="2041525"/>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1" name="Line 503"/>
              <p:cNvSpPr>
                <a:spLocks noChangeShapeType="1"/>
              </p:cNvSpPr>
              <p:nvPr/>
            </p:nvSpPr>
            <p:spPr bwMode="auto">
              <a:xfrm flipV="1">
                <a:off x="3389313" y="2035175"/>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2" name="Line 504"/>
              <p:cNvSpPr>
                <a:spLocks noChangeShapeType="1"/>
              </p:cNvSpPr>
              <p:nvPr/>
            </p:nvSpPr>
            <p:spPr bwMode="auto">
              <a:xfrm flipV="1">
                <a:off x="3403600" y="2027238"/>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3" name="Line 505"/>
              <p:cNvSpPr>
                <a:spLocks noChangeShapeType="1"/>
              </p:cNvSpPr>
              <p:nvPr/>
            </p:nvSpPr>
            <p:spPr bwMode="auto">
              <a:xfrm flipV="1">
                <a:off x="3419475" y="2019300"/>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4" name="Line 506"/>
              <p:cNvSpPr>
                <a:spLocks noChangeShapeType="1"/>
              </p:cNvSpPr>
              <p:nvPr/>
            </p:nvSpPr>
            <p:spPr bwMode="auto">
              <a:xfrm flipV="1">
                <a:off x="3435350" y="2011363"/>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5" name="Line 507"/>
              <p:cNvSpPr>
                <a:spLocks noChangeShapeType="1"/>
              </p:cNvSpPr>
              <p:nvPr/>
            </p:nvSpPr>
            <p:spPr bwMode="auto">
              <a:xfrm flipV="1">
                <a:off x="3449638" y="2003425"/>
                <a:ext cx="4763"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6" name="Line 508"/>
              <p:cNvSpPr>
                <a:spLocks noChangeShapeType="1"/>
              </p:cNvSpPr>
              <p:nvPr/>
            </p:nvSpPr>
            <p:spPr bwMode="auto">
              <a:xfrm flipV="1">
                <a:off x="3465513" y="1995488"/>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7" name="Line 509"/>
              <p:cNvSpPr>
                <a:spLocks noChangeShapeType="1"/>
              </p:cNvSpPr>
              <p:nvPr/>
            </p:nvSpPr>
            <p:spPr bwMode="auto">
              <a:xfrm flipV="1">
                <a:off x="3481388" y="1987550"/>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8" name="Line 510"/>
              <p:cNvSpPr>
                <a:spLocks noChangeShapeType="1"/>
              </p:cNvSpPr>
              <p:nvPr/>
            </p:nvSpPr>
            <p:spPr bwMode="auto">
              <a:xfrm flipV="1">
                <a:off x="3497263" y="1979613"/>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9" name="Line 511"/>
              <p:cNvSpPr>
                <a:spLocks noChangeShapeType="1"/>
              </p:cNvSpPr>
              <p:nvPr/>
            </p:nvSpPr>
            <p:spPr bwMode="auto">
              <a:xfrm flipV="1">
                <a:off x="3511550" y="1971675"/>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0" name="Line 512"/>
              <p:cNvSpPr>
                <a:spLocks noChangeShapeType="1"/>
              </p:cNvSpPr>
              <p:nvPr/>
            </p:nvSpPr>
            <p:spPr bwMode="auto">
              <a:xfrm flipV="1">
                <a:off x="3527425" y="1963738"/>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1" name="Line 513"/>
              <p:cNvSpPr>
                <a:spLocks noChangeShapeType="1"/>
              </p:cNvSpPr>
              <p:nvPr/>
            </p:nvSpPr>
            <p:spPr bwMode="auto">
              <a:xfrm flipV="1">
                <a:off x="3543300" y="1955800"/>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2" name="Line 514"/>
              <p:cNvSpPr>
                <a:spLocks noChangeShapeType="1"/>
              </p:cNvSpPr>
              <p:nvPr/>
            </p:nvSpPr>
            <p:spPr bwMode="auto">
              <a:xfrm flipV="1">
                <a:off x="3557588" y="1949450"/>
                <a:ext cx="4763"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3" name="Line 515"/>
              <p:cNvSpPr>
                <a:spLocks noChangeShapeType="1"/>
              </p:cNvSpPr>
              <p:nvPr/>
            </p:nvSpPr>
            <p:spPr bwMode="auto">
              <a:xfrm flipV="1">
                <a:off x="3573463" y="1939925"/>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4" name="Line 516"/>
              <p:cNvSpPr>
                <a:spLocks noChangeShapeType="1"/>
              </p:cNvSpPr>
              <p:nvPr/>
            </p:nvSpPr>
            <p:spPr bwMode="auto">
              <a:xfrm flipV="1">
                <a:off x="3589338" y="1933575"/>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5" name="Line 517"/>
              <p:cNvSpPr>
                <a:spLocks noChangeShapeType="1"/>
              </p:cNvSpPr>
              <p:nvPr/>
            </p:nvSpPr>
            <p:spPr bwMode="auto">
              <a:xfrm flipV="1">
                <a:off x="3605213" y="1925638"/>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6" name="Line 518"/>
              <p:cNvSpPr>
                <a:spLocks noChangeShapeType="1"/>
              </p:cNvSpPr>
              <p:nvPr/>
            </p:nvSpPr>
            <p:spPr bwMode="auto">
              <a:xfrm flipV="1">
                <a:off x="3619500" y="1917700"/>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7" name="Line 519"/>
              <p:cNvSpPr>
                <a:spLocks noChangeShapeType="1"/>
              </p:cNvSpPr>
              <p:nvPr/>
            </p:nvSpPr>
            <p:spPr bwMode="auto">
              <a:xfrm flipV="1">
                <a:off x="3635375" y="1909763"/>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8" name="Line 520"/>
              <p:cNvSpPr>
                <a:spLocks noChangeShapeType="1"/>
              </p:cNvSpPr>
              <p:nvPr/>
            </p:nvSpPr>
            <p:spPr bwMode="auto">
              <a:xfrm flipV="1">
                <a:off x="3651250" y="1901825"/>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9" name="Line 521"/>
              <p:cNvSpPr>
                <a:spLocks noChangeShapeType="1"/>
              </p:cNvSpPr>
              <p:nvPr/>
            </p:nvSpPr>
            <p:spPr bwMode="auto">
              <a:xfrm flipV="1">
                <a:off x="3667125" y="1893888"/>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30" name="Line 522"/>
              <p:cNvSpPr>
                <a:spLocks noChangeShapeType="1"/>
              </p:cNvSpPr>
              <p:nvPr/>
            </p:nvSpPr>
            <p:spPr bwMode="auto">
              <a:xfrm flipV="1">
                <a:off x="3681413" y="1885950"/>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31" name="Line 523"/>
              <p:cNvSpPr>
                <a:spLocks noChangeShapeType="1"/>
              </p:cNvSpPr>
              <p:nvPr/>
            </p:nvSpPr>
            <p:spPr bwMode="auto">
              <a:xfrm flipV="1">
                <a:off x="3697288" y="1878013"/>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32" name="Line 524"/>
              <p:cNvSpPr>
                <a:spLocks noChangeShapeType="1"/>
              </p:cNvSpPr>
              <p:nvPr/>
            </p:nvSpPr>
            <p:spPr bwMode="auto">
              <a:xfrm flipV="1">
                <a:off x="3713163" y="1870075"/>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33" name="Line 525"/>
              <p:cNvSpPr>
                <a:spLocks noChangeShapeType="1"/>
              </p:cNvSpPr>
              <p:nvPr/>
            </p:nvSpPr>
            <p:spPr bwMode="auto">
              <a:xfrm flipV="1">
                <a:off x="3727450" y="1862138"/>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34" name="Line 526"/>
              <p:cNvSpPr>
                <a:spLocks noChangeShapeType="1"/>
              </p:cNvSpPr>
              <p:nvPr/>
            </p:nvSpPr>
            <p:spPr bwMode="auto">
              <a:xfrm flipV="1">
                <a:off x="3743325" y="1854200"/>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35" name="Line 527"/>
              <p:cNvSpPr>
                <a:spLocks noChangeShapeType="1"/>
              </p:cNvSpPr>
              <p:nvPr/>
            </p:nvSpPr>
            <p:spPr bwMode="auto">
              <a:xfrm flipV="1">
                <a:off x="3759200" y="1847850"/>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36" name="Line 528"/>
              <p:cNvSpPr>
                <a:spLocks noChangeShapeType="1"/>
              </p:cNvSpPr>
              <p:nvPr/>
            </p:nvSpPr>
            <p:spPr bwMode="auto">
              <a:xfrm flipV="1">
                <a:off x="3775075" y="1838325"/>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37" name="Line 529"/>
              <p:cNvSpPr>
                <a:spLocks noChangeShapeType="1"/>
              </p:cNvSpPr>
              <p:nvPr/>
            </p:nvSpPr>
            <p:spPr bwMode="auto">
              <a:xfrm flipV="1">
                <a:off x="3789363" y="1830388"/>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38" name="Line 530"/>
              <p:cNvSpPr>
                <a:spLocks noChangeShapeType="1"/>
              </p:cNvSpPr>
              <p:nvPr/>
            </p:nvSpPr>
            <p:spPr bwMode="auto">
              <a:xfrm flipV="1">
                <a:off x="3805238" y="1824038"/>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39" name="Line 531"/>
              <p:cNvSpPr>
                <a:spLocks noChangeShapeType="1"/>
              </p:cNvSpPr>
              <p:nvPr/>
            </p:nvSpPr>
            <p:spPr bwMode="auto">
              <a:xfrm flipV="1">
                <a:off x="3821113" y="1816100"/>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40" name="Line 532"/>
              <p:cNvSpPr>
                <a:spLocks noChangeShapeType="1"/>
              </p:cNvSpPr>
              <p:nvPr/>
            </p:nvSpPr>
            <p:spPr bwMode="auto">
              <a:xfrm flipV="1">
                <a:off x="3835400" y="1806575"/>
                <a:ext cx="3175" cy="3175"/>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41" name="Line 533"/>
              <p:cNvSpPr>
                <a:spLocks noChangeShapeType="1"/>
              </p:cNvSpPr>
              <p:nvPr/>
            </p:nvSpPr>
            <p:spPr bwMode="auto">
              <a:xfrm flipV="1">
                <a:off x="3851275" y="1800225"/>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42" name="Line 534"/>
              <p:cNvSpPr>
                <a:spLocks noChangeShapeType="1"/>
              </p:cNvSpPr>
              <p:nvPr/>
            </p:nvSpPr>
            <p:spPr bwMode="auto">
              <a:xfrm flipV="1">
                <a:off x="3867150" y="1792288"/>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43" name="Line 535"/>
              <p:cNvSpPr>
                <a:spLocks noChangeShapeType="1"/>
              </p:cNvSpPr>
              <p:nvPr/>
            </p:nvSpPr>
            <p:spPr bwMode="auto">
              <a:xfrm flipV="1">
                <a:off x="3883025" y="1784350"/>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44" name="Line 536"/>
              <p:cNvSpPr>
                <a:spLocks noChangeShapeType="1"/>
              </p:cNvSpPr>
              <p:nvPr/>
            </p:nvSpPr>
            <p:spPr bwMode="auto">
              <a:xfrm flipV="1">
                <a:off x="3897313" y="1776413"/>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45" name="Line 537"/>
              <p:cNvSpPr>
                <a:spLocks noChangeShapeType="1"/>
              </p:cNvSpPr>
              <p:nvPr/>
            </p:nvSpPr>
            <p:spPr bwMode="auto">
              <a:xfrm flipV="1">
                <a:off x="3913188" y="1768475"/>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46" name="Line 538"/>
              <p:cNvSpPr>
                <a:spLocks noChangeShapeType="1"/>
              </p:cNvSpPr>
              <p:nvPr/>
            </p:nvSpPr>
            <p:spPr bwMode="auto">
              <a:xfrm flipV="1">
                <a:off x="3929063" y="1760538"/>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47" name="Line 539"/>
              <p:cNvSpPr>
                <a:spLocks noChangeShapeType="1"/>
              </p:cNvSpPr>
              <p:nvPr/>
            </p:nvSpPr>
            <p:spPr bwMode="auto">
              <a:xfrm flipV="1">
                <a:off x="3943350" y="1752600"/>
                <a:ext cx="4763"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48" name="Line 540"/>
              <p:cNvSpPr>
                <a:spLocks noChangeShapeType="1"/>
              </p:cNvSpPr>
              <p:nvPr/>
            </p:nvSpPr>
            <p:spPr bwMode="auto">
              <a:xfrm flipV="1">
                <a:off x="3959225" y="1744663"/>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49" name="Line 541"/>
              <p:cNvSpPr>
                <a:spLocks noChangeShapeType="1"/>
              </p:cNvSpPr>
              <p:nvPr/>
            </p:nvSpPr>
            <p:spPr bwMode="auto">
              <a:xfrm flipV="1">
                <a:off x="3975100" y="1736725"/>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50" name="Line 542"/>
              <p:cNvSpPr>
                <a:spLocks noChangeShapeType="1"/>
              </p:cNvSpPr>
              <p:nvPr/>
            </p:nvSpPr>
            <p:spPr bwMode="auto">
              <a:xfrm flipV="1">
                <a:off x="3990975" y="1728788"/>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51" name="Line 543"/>
              <p:cNvSpPr>
                <a:spLocks noChangeShapeType="1"/>
              </p:cNvSpPr>
              <p:nvPr/>
            </p:nvSpPr>
            <p:spPr bwMode="auto">
              <a:xfrm flipV="1">
                <a:off x="4005263" y="1720850"/>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52" name="Line 544"/>
              <p:cNvSpPr>
                <a:spLocks noChangeShapeType="1"/>
              </p:cNvSpPr>
              <p:nvPr/>
            </p:nvSpPr>
            <p:spPr bwMode="auto">
              <a:xfrm flipV="1">
                <a:off x="4021138" y="1714500"/>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53" name="Line 545"/>
              <p:cNvSpPr>
                <a:spLocks noChangeShapeType="1"/>
              </p:cNvSpPr>
              <p:nvPr/>
            </p:nvSpPr>
            <p:spPr bwMode="auto">
              <a:xfrm flipV="1">
                <a:off x="4037013" y="1704975"/>
                <a:ext cx="3175" cy="3175"/>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54" name="Line 546"/>
              <p:cNvSpPr>
                <a:spLocks noChangeShapeType="1"/>
              </p:cNvSpPr>
              <p:nvPr/>
            </p:nvSpPr>
            <p:spPr bwMode="auto">
              <a:xfrm flipV="1">
                <a:off x="4052888" y="1698625"/>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55" name="Line 547"/>
              <p:cNvSpPr>
                <a:spLocks noChangeShapeType="1"/>
              </p:cNvSpPr>
              <p:nvPr/>
            </p:nvSpPr>
            <p:spPr bwMode="auto">
              <a:xfrm flipV="1">
                <a:off x="4067175" y="1690688"/>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56" name="Line 548"/>
              <p:cNvSpPr>
                <a:spLocks noChangeShapeType="1"/>
              </p:cNvSpPr>
              <p:nvPr/>
            </p:nvSpPr>
            <p:spPr bwMode="auto">
              <a:xfrm flipV="1">
                <a:off x="4083050" y="1682750"/>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57" name="Line 549"/>
              <p:cNvSpPr>
                <a:spLocks noChangeShapeType="1"/>
              </p:cNvSpPr>
              <p:nvPr/>
            </p:nvSpPr>
            <p:spPr bwMode="auto">
              <a:xfrm flipV="1">
                <a:off x="4098925" y="1674813"/>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58" name="Line 550"/>
              <p:cNvSpPr>
                <a:spLocks noChangeShapeType="1"/>
              </p:cNvSpPr>
              <p:nvPr/>
            </p:nvSpPr>
            <p:spPr bwMode="auto">
              <a:xfrm flipV="1">
                <a:off x="4113213" y="1666875"/>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59" name="Line 551"/>
              <p:cNvSpPr>
                <a:spLocks noChangeShapeType="1"/>
              </p:cNvSpPr>
              <p:nvPr/>
            </p:nvSpPr>
            <p:spPr bwMode="auto">
              <a:xfrm flipV="1">
                <a:off x="4129088" y="1658938"/>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60" name="Line 552"/>
              <p:cNvSpPr>
                <a:spLocks noChangeShapeType="1"/>
              </p:cNvSpPr>
              <p:nvPr/>
            </p:nvSpPr>
            <p:spPr bwMode="auto">
              <a:xfrm flipV="1">
                <a:off x="4144963" y="1651000"/>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61" name="Line 553"/>
              <p:cNvSpPr>
                <a:spLocks noChangeShapeType="1"/>
              </p:cNvSpPr>
              <p:nvPr/>
            </p:nvSpPr>
            <p:spPr bwMode="auto">
              <a:xfrm flipV="1">
                <a:off x="4160838" y="1643063"/>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62" name="Line 554"/>
              <p:cNvSpPr>
                <a:spLocks noChangeShapeType="1"/>
              </p:cNvSpPr>
              <p:nvPr/>
            </p:nvSpPr>
            <p:spPr bwMode="auto">
              <a:xfrm flipV="1">
                <a:off x="4175125" y="1635125"/>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63" name="Line 555"/>
              <p:cNvSpPr>
                <a:spLocks noChangeShapeType="1"/>
              </p:cNvSpPr>
              <p:nvPr/>
            </p:nvSpPr>
            <p:spPr bwMode="auto">
              <a:xfrm flipV="1">
                <a:off x="4191000" y="1627188"/>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64" name="Line 556"/>
              <p:cNvSpPr>
                <a:spLocks noChangeShapeType="1"/>
              </p:cNvSpPr>
              <p:nvPr/>
            </p:nvSpPr>
            <p:spPr bwMode="auto">
              <a:xfrm flipV="1">
                <a:off x="4206875" y="1619250"/>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65" name="Line 557"/>
              <p:cNvSpPr>
                <a:spLocks noChangeShapeType="1"/>
              </p:cNvSpPr>
              <p:nvPr/>
            </p:nvSpPr>
            <p:spPr bwMode="auto">
              <a:xfrm flipV="1">
                <a:off x="4221163" y="1612900"/>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66" name="Line 558"/>
              <p:cNvSpPr>
                <a:spLocks noChangeShapeType="1"/>
              </p:cNvSpPr>
              <p:nvPr/>
            </p:nvSpPr>
            <p:spPr bwMode="auto">
              <a:xfrm flipV="1">
                <a:off x="4237038" y="1604963"/>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67" name="Line 559"/>
              <p:cNvSpPr>
                <a:spLocks noChangeShapeType="1"/>
              </p:cNvSpPr>
              <p:nvPr/>
            </p:nvSpPr>
            <p:spPr bwMode="auto">
              <a:xfrm flipV="1">
                <a:off x="4252913" y="1595438"/>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68" name="Line 560"/>
              <p:cNvSpPr>
                <a:spLocks noChangeShapeType="1"/>
              </p:cNvSpPr>
              <p:nvPr/>
            </p:nvSpPr>
            <p:spPr bwMode="auto">
              <a:xfrm flipV="1">
                <a:off x="4268788" y="1589088"/>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69" name="Line 561"/>
              <p:cNvSpPr>
                <a:spLocks noChangeShapeType="1"/>
              </p:cNvSpPr>
              <p:nvPr/>
            </p:nvSpPr>
            <p:spPr bwMode="auto">
              <a:xfrm flipV="1">
                <a:off x="4283075" y="1581150"/>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70" name="Line 562"/>
              <p:cNvSpPr>
                <a:spLocks noChangeShapeType="1"/>
              </p:cNvSpPr>
              <p:nvPr/>
            </p:nvSpPr>
            <p:spPr bwMode="auto">
              <a:xfrm flipV="1">
                <a:off x="4298950" y="1573213"/>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71" name="Line 563"/>
              <p:cNvSpPr>
                <a:spLocks noChangeShapeType="1"/>
              </p:cNvSpPr>
              <p:nvPr/>
            </p:nvSpPr>
            <p:spPr bwMode="auto">
              <a:xfrm flipV="1">
                <a:off x="4314825" y="1565275"/>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72" name="Line 564"/>
              <p:cNvSpPr>
                <a:spLocks noChangeShapeType="1"/>
              </p:cNvSpPr>
              <p:nvPr/>
            </p:nvSpPr>
            <p:spPr bwMode="auto">
              <a:xfrm flipV="1">
                <a:off x="4329113" y="1557338"/>
                <a:ext cx="4763"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73" name="Line 565"/>
              <p:cNvSpPr>
                <a:spLocks noChangeShapeType="1"/>
              </p:cNvSpPr>
              <p:nvPr/>
            </p:nvSpPr>
            <p:spPr bwMode="auto">
              <a:xfrm flipV="1">
                <a:off x="4344988" y="1549400"/>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74" name="Line 566"/>
              <p:cNvSpPr>
                <a:spLocks noChangeShapeType="1"/>
              </p:cNvSpPr>
              <p:nvPr/>
            </p:nvSpPr>
            <p:spPr bwMode="auto">
              <a:xfrm flipV="1">
                <a:off x="4360863" y="1541463"/>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75" name="Line 567"/>
              <p:cNvSpPr>
                <a:spLocks noChangeShapeType="1"/>
              </p:cNvSpPr>
              <p:nvPr/>
            </p:nvSpPr>
            <p:spPr bwMode="auto">
              <a:xfrm flipV="1">
                <a:off x="4376738" y="1533525"/>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76" name="Line 568"/>
              <p:cNvSpPr>
                <a:spLocks noChangeShapeType="1"/>
              </p:cNvSpPr>
              <p:nvPr/>
            </p:nvSpPr>
            <p:spPr bwMode="auto">
              <a:xfrm flipV="1">
                <a:off x="4391025" y="1525588"/>
                <a:ext cx="31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77" name="Rectangle 569"/>
              <p:cNvSpPr>
                <a:spLocks noChangeArrowheads="1"/>
              </p:cNvSpPr>
              <p:nvPr/>
            </p:nvSpPr>
            <p:spPr bwMode="auto">
              <a:xfrm>
                <a:off x="796925" y="1952625"/>
                <a:ext cx="65242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FF"/>
                    </a:solidFill>
                    <a:effectLst/>
                    <a:latin typeface="Arial" panose="020B0604020202020204" pitchFamily="34" charset="0"/>
                  </a:rPr>
                  <a:t>r=0.78**</a:t>
                </a:r>
              </a:p>
            </p:txBody>
          </p:sp>
          <p:sp>
            <p:nvSpPr>
              <p:cNvPr id="178" name="Rectangle 570"/>
              <p:cNvSpPr>
                <a:spLocks noChangeArrowheads="1"/>
              </p:cNvSpPr>
              <p:nvPr/>
            </p:nvSpPr>
            <p:spPr bwMode="auto">
              <a:xfrm>
                <a:off x="801688" y="2160588"/>
                <a:ext cx="557876" cy="217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Arial" panose="020B0604020202020204" pitchFamily="34" charset="0"/>
                  </a:rPr>
                  <a:t>b=0.39</a:t>
                </a:r>
                <a:endParaRPr kumimoji="0" lang="en-US" altLang="en-US" b="0" i="0" u="none" strike="noStrike" cap="none" normalizeH="0" baseline="0" dirty="0">
                  <a:ln>
                    <a:noFill/>
                  </a:ln>
                  <a:solidFill>
                    <a:schemeClr val="tx1"/>
                  </a:solidFill>
                  <a:effectLst/>
                  <a:latin typeface="Arial" panose="020B0604020202020204" pitchFamily="34" charset="0"/>
                </a:endParaRPr>
              </a:p>
            </p:txBody>
          </p:sp>
        </p:grpSp>
      </p:grpSp>
      <p:sp>
        <p:nvSpPr>
          <p:cNvPr id="578" name="Right Triangle 4">
            <a:extLst>
              <a:ext uri="{FF2B5EF4-FFF2-40B4-BE49-F238E27FC236}">
                <a16:creationId xmlns:a16="http://schemas.microsoft.com/office/drawing/2014/main" id="{034DA1B4-7DA3-4097-AC6B-061C9FF8E3AF}"/>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9" name="Textfeld 5">
            <a:extLst>
              <a:ext uri="{FF2B5EF4-FFF2-40B4-BE49-F238E27FC236}">
                <a16:creationId xmlns:a16="http://schemas.microsoft.com/office/drawing/2014/main" id="{60320D05-44B5-4FFF-9B9D-6E3B13EEB799}"/>
              </a:ext>
            </a:extLst>
          </p:cNvPr>
          <p:cNvSpPr txBox="1"/>
          <p:nvPr/>
        </p:nvSpPr>
        <p:spPr>
          <a:xfrm>
            <a:off x="11475546" y="6348072"/>
            <a:ext cx="66086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16</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922956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58" name="TextBox 12257"/>
          <p:cNvSpPr txBox="1"/>
          <p:nvPr/>
        </p:nvSpPr>
        <p:spPr>
          <a:xfrm>
            <a:off x="5581193" y="2474831"/>
            <a:ext cx="6433176" cy="415498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spcBef>
                <a:spcPct val="0"/>
              </a:spcBef>
            </a:pPr>
            <a:r>
              <a:rPr lang="en-GB" altLang="de-DE" dirty="0">
                <a:latin typeface="Arial" panose="020B0604020202020204" pitchFamily="34" charset="0"/>
                <a:cs typeface="Arial" panose="020B0604020202020204" pitchFamily="34" charset="0"/>
              </a:rPr>
              <a:t>One can predict the performance </a:t>
            </a:r>
            <a:r>
              <a:rPr lang="en-GB" altLang="de-DE" dirty="0" err="1">
                <a:latin typeface="Arial" panose="020B0604020202020204" pitchFamily="34" charset="0"/>
                <a:cs typeface="Arial" panose="020B0604020202020204" pitchFamily="34" charset="0"/>
              </a:rPr>
              <a:t>Y</a:t>
            </a:r>
            <a:r>
              <a:rPr lang="en-GB" altLang="de-DE" baseline="-25000" dirty="0" err="1">
                <a:latin typeface="Arial" panose="020B0604020202020204" pitchFamily="34" charset="0"/>
                <a:cs typeface="Arial" panose="020B0604020202020204" pitchFamily="34" charset="0"/>
              </a:rPr>
              <a:t>ij</a:t>
            </a:r>
            <a:r>
              <a:rPr lang="en-GB" altLang="de-DE" dirty="0">
                <a:latin typeface="Arial" panose="020B0604020202020204" pitchFamily="34" charset="0"/>
                <a:cs typeface="Arial" panose="020B0604020202020204" pitchFamily="34" charset="0"/>
              </a:rPr>
              <a:t> of a hybrid F1</a:t>
            </a:r>
            <a:r>
              <a:rPr lang="en-GB" altLang="de-DE" baseline="-25000" dirty="0">
                <a:latin typeface="Arial" panose="020B0604020202020204" pitchFamily="34" charset="0"/>
                <a:cs typeface="Arial" panose="020B0604020202020204" pitchFamily="34" charset="0"/>
              </a:rPr>
              <a:t>ij </a:t>
            </a:r>
            <a:r>
              <a:rPr lang="en-GB" altLang="de-DE" dirty="0">
                <a:latin typeface="Arial" panose="020B0604020202020204" pitchFamily="34" charset="0"/>
                <a:cs typeface="Arial" panose="020B0604020202020204" pitchFamily="34" charset="0"/>
              </a:rPr>
              <a:t>from its parents’ GCA-values: </a:t>
            </a:r>
            <a:r>
              <a:rPr lang="en-GB" altLang="de-DE" dirty="0" err="1">
                <a:latin typeface="Arial" panose="020B0604020202020204" pitchFamily="34" charset="0"/>
                <a:cs typeface="Arial" panose="020B0604020202020204" pitchFamily="34" charset="0"/>
              </a:rPr>
              <a:t>Y</a:t>
            </a:r>
            <a:r>
              <a:rPr lang="en-GB" altLang="de-DE" baseline="-25000" dirty="0" err="1">
                <a:latin typeface="Arial" panose="020B0604020202020204" pitchFamily="34" charset="0"/>
                <a:cs typeface="Arial" panose="020B0604020202020204" pitchFamily="34" charset="0"/>
              </a:rPr>
              <a:t>ij</a:t>
            </a:r>
            <a:r>
              <a:rPr lang="en-GB" altLang="de-DE" dirty="0">
                <a:latin typeface="Arial" panose="020B0604020202020204" pitchFamily="34" charset="0"/>
                <a:cs typeface="Arial" panose="020B0604020202020204" pitchFamily="34" charset="0"/>
              </a:rPr>
              <a:t>=µ+</a:t>
            </a:r>
            <a:r>
              <a:rPr lang="en-GB" altLang="de-DE" dirty="0" err="1">
                <a:latin typeface="Arial" panose="020B0604020202020204" pitchFamily="34" charset="0"/>
                <a:cs typeface="Arial" panose="020B0604020202020204" pitchFamily="34" charset="0"/>
              </a:rPr>
              <a:t>GCA</a:t>
            </a:r>
            <a:r>
              <a:rPr lang="en-GB" altLang="de-DE" baseline="-25000" dirty="0" err="1">
                <a:latin typeface="Arial" panose="020B0604020202020204" pitchFamily="34" charset="0"/>
                <a:cs typeface="Arial" panose="020B0604020202020204" pitchFamily="34" charset="0"/>
              </a:rPr>
              <a:t>i</a:t>
            </a:r>
            <a:r>
              <a:rPr lang="en-GB" altLang="de-DE" dirty="0" err="1">
                <a:latin typeface="Arial" panose="020B0604020202020204" pitchFamily="34" charset="0"/>
                <a:cs typeface="Arial" panose="020B0604020202020204" pitchFamily="34" charset="0"/>
              </a:rPr>
              <a:t>+GCA</a:t>
            </a:r>
            <a:r>
              <a:rPr lang="en-GB" altLang="de-DE" baseline="-25000" dirty="0" err="1">
                <a:latin typeface="Arial" panose="020B0604020202020204" pitchFamily="34" charset="0"/>
                <a:cs typeface="Arial" panose="020B0604020202020204" pitchFamily="34" charset="0"/>
              </a:rPr>
              <a:t>j</a:t>
            </a:r>
            <a:r>
              <a:rPr lang="en-GB" altLang="de-DE" dirty="0">
                <a:latin typeface="Arial" panose="020B0604020202020204" pitchFamily="34" charset="0"/>
                <a:cs typeface="Arial" panose="020B0604020202020204" pitchFamily="34" charset="0"/>
              </a:rPr>
              <a:t>.  </a:t>
            </a:r>
          </a:p>
          <a:p>
            <a:pPr>
              <a:spcBef>
                <a:spcPct val="0"/>
              </a:spcBef>
            </a:pPr>
            <a:endParaRPr lang="en-GB" altLang="de-DE" dirty="0">
              <a:latin typeface="Arial" panose="020B0604020202020204" pitchFamily="34" charset="0"/>
              <a:cs typeface="Arial" panose="020B0604020202020204" pitchFamily="34" charset="0"/>
            </a:endParaRPr>
          </a:p>
          <a:p>
            <a:pPr>
              <a:spcBef>
                <a:spcPct val="0"/>
              </a:spcBef>
            </a:pPr>
            <a:r>
              <a:rPr lang="en-GB" altLang="de-DE" dirty="0">
                <a:latin typeface="Arial" panose="020B0604020202020204" pitchFamily="34" charset="0"/>
                <a:cs typeface="Arial" panose="020B0604020202020204" pitchFamily="34" charset="0"/>
              </a:rPr>
              <a:t>Here, the  correlation between GCA-predicted performance of hybrids and realized (‘true’) performance is high (r =0.78). Deviations are caused by the SCA-effect of these crosses (Specific Combining Ability; and of course by error, since heritability of GCA and SCA effects is h²&lt;1).</a:t>
            </a:r>
            <a:endParaRPr lang="en-GB" altLang="de-DE" sz="1200" dirty="0">
              <a:latin typeface="Arial" panose="020B0604020202020204" pitchFamily="34" charset="0"/>
              <a:cs typeface="Arial" panose="020B0604020202020204" pitchFamily="34" charset="0"/>
            </a:endParaRPr>
          </a:p>
          <a:p>
            <a:pPr>
              <a:spcBef>
                <a:spcPct val="0"/>
              </a:spcBef>
            </a:pPr>
            <a:endParaRPr lang="en-GB" altLang="de-DE" sz="1200" dirty="0">
              <a:latin typeface="Arial" panose="020B0604020202020204" pitchFamily="34" charset="0"/>
              <a:cs typeface="Arial" panose="020B0604020202020204" pitchFamily="34" charset="0"/>
            </a:endParaRPr>
          </a:p>
          <a:p>
            <a:pPr>
              <a:spcBef>
                <a:spcPct val="0"/>
              </a:spcBef>
            </a:pPr>
            <a:r>
              <a:rPr lang="en-GB" altLang="de-DE" dirty="0">
                <a:latin typeface="Arial" panose="020B0604020202020204" pitchFamily="34" charset="0"/>
                <a:cs typeface="Arial" panose="020B0604020202020204" pitchFamily="34" charset="0"/>
              </a:rPr>
              <a:t>To get rid of a large share of inferior candidate parents, we may select based on their GCA effects and neglect </a:t>
            </a:r>
            <a:r>
              <a:rPr lang="en-GB" altLang="de-DE" dirty="0">
                <a:solidFill>
                  <a:srgbClr val="FF0000"/>
                </a:solidFill>
                <a:latin typeface="Arial" panose="020B0604020202020204" pitchFamily="34" charset="0"/>
                <a:cs typeface="Arial" panose="020B0604020202020204" pitchFamily="34" charset="0"/>
              </a:rPr>
              <a:t>SCA</a:t>
            </a:r>
            <a:r>
              <a:rPr lang="en-GB" altLang="de-DE" dirty="0">
                <a:solidFill>
                  <a:srgbClr val="0000FF"/>
                </a:solidFill>
                <a:latin typeface="Arial" panose="020B0604020202020204" pitchFamily="34" charset="0"/>
                <a:cs typeface="Arial" panose="020B0604020202020204" pitchFamily="34" charset="0"/>
              </a:rPr>
              <a:t> </a:t>
            </a:r>
            <a:r>
              <a:rPr lang="en-GB" altLang="de-DE" dirty="0">
                <a:latin typeface="Arial" panose="020B0604020202020204" pitchFamily="34" charset="0"/>
                <a:cs typeface="Arial" panose="020B0604020202020204" pitchFamily="34" charset="0"/>
              </a:rPr>
              <a:t>effects. If we do not need </a:t>
            </a:r>
            <a:r>
              <a:rPr lang="en-GB" altLang="de-DE" dirty="0">
                <a:solidFill>
                  <a:srgbClr val="FF0000"/>
                </a:solidFill>
                <a:latin typeface="Arial" panose="020B0604020202020204" pitchFamily="34" charset="0"/>
                <a:cs typeface="Arial" panose="020B0604020202020204" pitchFamily="34" charset="0"/>
              </a:rPr>
              <a:t>SCA data</a:t>
            </a:r>
            <a:r>
              <a:rPr lang="en-GB" altLang="de-DE" dirty="0">
                <a:latin typeface="Arial" panose="020B0604020202020204" pitchFamily="34" charset="0"/>
                <a:cs typeface="Arial" panose="020B0604020202020204" pitchFamily="34" charset="0"/>
              </a:rPr>
              <a:t>, we may acquire GCA estimates </a:t>
            </a:r>
            <a:r>
              <a:rPr lang="en-GB" altLang="de-DE" dirty="0">
                <a:solidFill>
                  <a:srgbClr val="0000FF"/>
                </a:solidFill>
                <a:latin typeface="Arial" panose="020B0604020202020204" pitchFamily="34" charset="0"/>
                <a:cs typeface="Arial" panose="020B0604020202020204" pitchFamily="34" charset="0"/>
              </a:rPr>
              <a:t>much cheaper </a:t>
            </a:r>
            <a:r>
              <a:rPr lang="en-GB" altLang="de-DE" dirty="0">
                <a:latin typeface="Arial" panose="020B0604020202020204" pitchFamily="34" charset="0"/>
                <a:cs typeface="Arial" panose="020B0604020202020204" pitchFamily="34" charset="0"/>
              </a:rPr>
              <a:t>than via Diallel cross and Diallel test. Mind: It is very </a:t>
            </a:r>
            <a:r>
              <a:rPr lang="en-GB" altLang="de-DE" dirty="0">
                <a:solidFill>
                  <a:srgbClr val="FF0000"/>
                </a:solidFill>
                <a:latin typeface="Arial" panose="020B0604020202020204" pitchFamily="34" charset="0"/>
                <a:cs typeface="Arial" panose="020B0604020202020204" pitchFamily="34" charset="0"/>
              </a:rPr>
              <a:t>expensive</a:t>
            </a:r>
            <a:r>
              <a:rPr lang="en-GB" altLang="de-DE" dirty="0">
                <a:latin typeface="Arial" panose="020B0604020202020204" pitchFamily="34" charset="0"/>
                <a:cs typeface="Arial" panose="020B0604020202020204" pitchFamily="34" charset="0"/>
              </a:rPr>
              <a:t> to produce seed of </a:t>
            </a:r>
            <a:r>
              <a:rPr lang="en-GB" altLang="de-D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all</a:t>
            </a:r>
            <a:r>
              <a:rPr lang="en-GB" altLang="de-DE" dirty="0">
                <a:latin typeface="Arial" panose="020B0604020202020204" pitchFamily="34" charset="0"/>
                <a:cs typeface="Arial" panose="020B0604020202020204" pitchFamily="34" charset="0"/>
              </a:rPr>
              <a:t> F1-hybrids </a:t>
            </a:r>
            <a:r>
              <a:rPr lang="en-GB" altLang="de-D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individually</a:t>
            </a:r>
            <a:r>
              <a:rPr lang="en-GB" altLang="de-DE" dirty="0">
                <a:latin typeface="Arial" panose="020B0604020202020204" pitchFamily="34" charset="0"/>
                <a:cs typeface="Arial" panose="020B0604020202020204" pitchFamily="34" charset="0"/>
              </a:rPr>
              <a:t> and to test them </a:t>
            </a:r>
            <a:r>
              <a:rPr lang="en-GB" altLang="de-D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individually</a:t>
            </a:r>
            <a:r>
              <a:rPr lang="en-GB" altLang="de-DE" dirty="0">
                <a:latin typeface="Arial" panose="020B0604020202020204" pitchFamily="34" charset="0"/>
                <a:cs typeface="Arial" panose="020B0604020202020204" pitchFamily="34" charset="0"/>
              </a:rPr>
              <a:t> in field trials. </a:t>
            </a:r>
            <a:endParaRPr lang="en-GB" dirty="0"/>
          </a:p>
        </p:txBody>
      </p:sp>
      <p:sp>
        <p:nvSpPr>
          <p:cNvPr id="547" name="Rechteck 1"/>
          <p:cNvSpPr/>
          <p:nvPr/>
        </p:nvSpPr>
        <p:spPr>
          <a:xfrm>
            <a:off x="77303" y="65677"/>
            <a:ext cx="11937066"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solidFill>
                  <a:srgbClr val="0000FF"/>
                </a:solidFill>
                <a:latin typeface="Arial" panose="020B0604020202020204" pitchFamily="34" charset="0"/>
                <a:cs typeface="Arial" panose="020B0604020202020204" pitchFamily="34" charset="0"/>
              </a:rPr>
              <a:t>Prediction</a:t>
            </a:r>
            <a:r>
              <a:rPr lang="en-GB" sz="2400" dirty="0">
                <a:latin typeface="Arial" panose="020B0604020202020204" pitchFamily="34" charset="0"/>
                <a:cs typeface="Arial" panose="020B0604020202020204" pitchFamily="34" charset="0"/>
              </a:rPr>
              <a:t>, anticipation, forecasting. Now employing estimates of GCA. </a:t>
            </a:r>
            <a:r>
              <a:rPr lang="en-GB" sz="2400" dirty="0">
                <a:solidFill>
                  <a:srgbClr val="FF0000"/>
                </a:solidFill>
                <a:latin typeface="Arial" panose="020B0604020202020204" pitchFamily="34" charset="0"/>
                <a:cs typeface="Arial" panose="020B0604020202020204" pitchFamily="34" charset="0"/>
              </a:rPr>
              <a:t> </a:t>
            </a:r>
          </a:p>
        </p:txBody>
      </p:sp>
      <p:pic>
        <p:nvPicPr>
          <p:cNvPr id="2" name="Picture 1"/>
          <p:cNvPicPr>
            <a:picLocks noChangeAspect="1"/>
          </p:cNvPicPr>
          <p:nvPr/>
        </p:nvPicPr>
        <p:blipFill>
          <a:blip r:embed="rId2"/>
          <a:stretch>
            <a:fillRect/>
          </a:stretch>
        </p:blipFill>
        <p:spPr>
          <a:xfrm>
            <a:off x="143906" y="823128"/>
            <a:ext cx="5376361" cy="4638287"/>
          </a:xfrm>
          <a:prstGeom prst="rect">
            <a:avLst/>
          </a:prstGeom>
          <a:solidFill>
            <a:schemeClr val="bg1"/>
          </a:solidFill>
          <a:effectLst>
            <a:outerShdw blurRad="50800" dist="38100" dir="2700000" algn="tl" rotWithShape="0">
              <a:prstClr val="black">
                <a:alpha val="40000"/>
              </a:prstClr>
            </a:outerShdw>
          </a:effectLst>
        </p:spPr>
      </p:pic>
      <p:cxnSp>
        <p:nvCxnSpPr>
          <p:cNvPr id="12254" name="Straight Connector 12253"/>
          <p:cNvCxnSpPr/>
          <p:nvPr/>
        </p:nvCxnSpPr>
        <p:spPr>
          <a:xfrm flipH="1">
            <a:off x="1005836" y="2003186"/>
            <a:ext cx="4111317" cy="1535881"/>
          </a:xfrm>
          <a:prstGeom prst="line">
            <a:avLst/>
          </a:prstGeom>
          <a:ln w="127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5619307" y="823128"/>
            <a:ext cx="4444409" cy="147732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GCA-data can be acquired much cheaper than SCA-data! </a:t>
            </a:r>
            <a:br>
              <a:rPr lang="en-GB" dirty="0">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See later in this chapter … Topcross and Topcross-Test; Polycross and Polycross-Test‘.</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67801" y="590233"/>
            <a:ext cx="1746568" cy="1746568"/>
          </a:xfrm>
          <a:prstGeom prst="rect">
            <a:avLst/>
          </a:prstGeom>
          <a:effectLst>
            <a:outerShdw blurRad="50800" dist="38100" dir="2700000" algn="tl" rotWithShape="0">
              <a:prstClr val="black">
                <a:alpha val="40000"/>
              </a:prstClr>
            </a:outerShdw>
          </a:effectLst>
        </p:spPr>
      </p:pic>
      <p:sp>
        <p:nvSpPr>
          <p:cNvPr id="10" name="Right Triangle 4">
            <a:extLst>
              <a:ext uri="{FF2B5EF4-FFF2-40B4-BE49-F238E27FC236}">
                <a16:creationId xmlns:a16="http://schemas.microsoft.com/office/drawing/2014/main" id="{652404FE-6DB2-4D2D-8A80-1DA1B0BD8065}"/>
              </a:ext>
            </a:extLst>
          </p:cNvPr>
          <p:cNvSpPr/>
          <p:nvPr/>
        </p:nvSpPr>
        <p:spPr>
          <a:xfrm>
            <a:off x="46794"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feld 5">
            <a:extLst>
              <a:ext uri="{FF2B5EF4-FFF2-40B4-BE49-F238E27FC236}">
                <a16:creationId xmlns:a16="http://schemas.microsoft.com/office/drawing/2014/main" id="{B560A713-965A-4985-BB63-9D9AD6957442}"/>
              </a:ext>
            </a:extLst>
          </p:cNvPr>
          <p:cNvSpPr txBox="1"/>
          <p:nvPr/>
        </p:nvSpPr>
        <p:spPr>
          <a:xfrm>
            <a:off x="440603" y="6330658"/>
            <a:ext cx="66086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17</a:t>
            </a:fld>
            <a:endParaRPr lang="en-GB" sz="24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C6506334-0F87-4901-83A0-26AEC40A263A}"/>
              </a:ext>
            </a:extLst>
          </p:cNvPr>
          <p:cNvSpPr txBox="1"/>
          <p:nvPr/>
        </p:nvSpPr>
        <p:spPr>
          <a:xfrm>
            <a:off x="5619307" y="829382"/>
            <a:ext cx="4444409" cy="670264"/>
          </a:xfrm>
          <a:prstGeom prst="rect">
            <a:avLst/>
          </a:prstGeom>
          <a:noFill/>
        </p:spPr>
        <p:txBody>
          <a:bodyPr wrap="square" rtlCol="0">
            <a:spAutoFit/>
          </a:bodyPr>
          <a:lstStyle/>
          <a:p>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GCA-data can be acquired much cheaper than SCA-data!</a:t>
            </a:r>
            <a:endParaRPr lang="en-GB" dirty="0">
              <a:solidFill>
                <a:srgbClr val="C00000"/>
              </a:solidFill>
              <a:effectLst>
                <a:outerShdw blurRad="38100" dist="38100" dir="2700000" algn="tl">
                  <a:srgbClr val="000000">
                    <a:alpha val="43137"/>
                  </a:srgbClr>
                </a:outerShdw>
              </a:effectLst>
            </a:endParaRPr>
          </a:p>
        </p:txBody>
      </p:sp>
      <p:cxnSp>
        <p:nvCxnSpPr>
          <p:cNvPr id="6" name="Straight Connector 5">
            <a:extLst>
              <a:ext uri="{FF2B5EF4-FFF2-40B4-BE49-F238E27FC236}">
                <a16:creationId xmlns:a16="http://schemas.microsoft.com/office/drawing/2014/main" id="{BAD85E5F-8DE1-4D7F-9C83-5465D8BDA230}"/>
              </a:ext>
            </a:extLst>
          </p:cNvPr>
          <p:cNvCxnSpPr>
            <a:cxnSpLocks/>
          </p:cNvCxnSpPr>
          <p:nvPr/>
        </p:nvCxnSpPr>
        <p:spPr>
          <a:xfrm flipH="1">
            <a:off x="3009746" y="2565503"/>
            <a:ext cx="1" cy="2126813"/>
          </a:xfrm>
          <a:prstGeom prst="line">
            <a:avLst/>
          </a:prstGeom>
          <a:ln>
            <a:solidFill>
              <a:schemeClr val="tx1">
                <a:lumMod val="50000"/>
                <a:lumOff val="5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BF4F8FB-4ADC-4027-A305-F74BBC719312}"/>
              </a:ext>
            </a:extLst>
          </p:cNvPr>
          <p:cNvCxnSpPr>
            <a:cxnSpLocks/>
          </p:cNvCxnSpPr>
          <p:nvPr/>
        </p:nvCxnSpPr>
        <p:spPr>
          <a:xfrm flipH="1">
            <a:off x="990291" y="2565503"/>
            <a:ext cx="2011217" cy="0"/>
          </a:xfrm>
          <a:prstGeom prst="line">
            <a:avLst/>
          </a:prstGeom>
          <a:ln>
            <a:solidFill>
              <a:schemeClr val="tx1">
                <a:lumMod val="50000"/>
                <a:lumOff val="5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1827505A-494B-4B47-BA06-FCBD80AFF1AA}"/>
              </a:ext>
            </a:extLst>
          </p:cNvPr>
          <p:cNvSpPr txBox="1"/>
          <p:nvPr/>
        </p:nvSpPr>
        <p:spPr>
          <a:xfrm>
            <a:off x="1005836" y="865571"/>
            <a:ext cx="4147651" cy="353943"/>
          </a:xfrm>
          <a:prstGeom prst="rect">
            <a:avLst/>
          </a:prstGeom>
          <a:solidFill>
            <a:schemeClr val="bg1"/>
          </a:solidFill>
          <a:ln>
            <a:solidFill>
              <a:schemeClr val="tx1">
                <a:lumMod val="50000"/>
                <a:lumOff val="50000"/>
              </a:schemeClr>
            </a:solidFill>
          </a:ln>
          <a:effectLst>
            <a:outerShdw blurRad="50800" dist="38100" dir="2700000" algn="tl" rotWithShape="0">
              <a:prstClr val="black">
                <a:alpha val="40000"/>
              </a:prstClr>
            </a:outerShdw>
          </a:effectLst>
        </p:spPr>
        <p:txBody>
          <a:bodyPr wrap="square" rtlCol="0">
            <a:spAutoFit/>
          </a:bodyPr>
          <a:lstStyle/>
          <a:p>
            <a:r>
              <a:rPr lang="en-GB" sz="1700" dirty="0">
                <a:solidFill>
                  <a:schemeClr val="tx1">
                    <a:lumMod val="50000"/>
                    <a:lumOff val="50000"/>
                  </a:schemeClr>
                </a:solidFill>
                <a:latin typeface="Arial" panose="020B0604020202020204" pitchFamily="34" charset="0"/>
                <a:cs typeface="Arial" panose="020B0604020202020204" pitchFamily="34" charset="0"/>
              </a:rPr>
              <a:t>See the F1 (1x2) indicated with faint lines</a:t>
            </a:r>
          </a:p>
        </p:txBody>
      </p:sp>
    </p:spTree>
    <p:extLst>
      <p:ext uri="{BB962C8B-B14F-4D97-AF65-F5344CB8AC3E}">
        <p14:creationId xmlns:p14="http://schemas.microsoft.com/office/powerpoint/2010/main" val="3781221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2" presetClass="emph" presetSubtype="0" fill="hold" grpId="1" nodeType="clickEffect">
                                  <p:stCondLst>
                                    <p:cond delay="0"/>
                                  </p:stCondLst>
                                  <p:childTnLst>
                                    <p:animRot by="120000">
                                      <p:cBhvr>
                                        <p:cTn id="11" dur="200" fill="hold">
                                          <p:stCondLst>
                                            <p:cond delay="0"/>
                                          </p:stCondLst>
                                        </p:cTn>
                                        <p:tgtEl>
                                          <p:spTgt spid="4"/>
                                        </p:tgtEl>
                                        <p:attrNameLst>
                                          <p:attrName>r</p:attrName>
                                        </p:attrNameLst>
                                      </p:cBhvr>
                                    </p:animRot>
                                    <p:animRot by="-240000">
                                      <p:cBhvr>
                                        <p:cTn id="12" dur="400" fill="hold">
                                          <p:stCondLst>
                                            <p:cond delay="400"/>
                                          </p:stCondLst>
                                        </p:cTn>
                                        <p:tgtEl>
                                          <p:spTgt spid="4"/>
                                        </p:tgtEl>
                                        <p:attrNameLst>
                                          <p:attrName>r</p:attrName>
                                        </p:attrNameLst>
                                      </p:cBhvr>
                                    </p:animRot>
                                    <p:animRot by="240000">
                                      <p:cBhvr>
                                        <p:cTn id="13" dur="400" fill="hold">
                                          <p:stCondLst>
                                            <p:cond delay="800"/>
                                          </p:stCondLst>
                                        </p:cTn>
                                        <p:tgtEl>
                                          <p:spTgt spid="4"/>
                                        </p:tgtEl>
                                        <p:attrNameLst>
                                          <p:attrName>r</p:attrName>
                                        </p:attrNameLst>
                                      </p:cBhvr>
                                    </p:animRot>
                                    <p:animRot by="-240000">
                                      <p:cBhvr>
                                        <p:cTn id="14" dur="400" fill="hold">
                                          <p:stCondLst>
                                            <p:cond delay="1200"/>
                                          </p:stCondLst>
                                        </p:cTn>
                                        <p:tgtEl>
                                          <p:spTgt spid="4"/>
                                        </p:tgtEl>
                                        <p:attrNameLst>
                                          <p:attrName>r</p:attrName>
                                        </p:attrNameLst>
                                      </p:cBhvr>
                                    </p:animRot>
                                    <p:animRot by="120000">
                                      <p:cBhvr>
                                        <p:cTn id="15" dur="400" fill="hold">
                                          <p:stCondLst>
                                            <p:cond delay="1600"/>
                                          </p:stCondLst>
                                        </p:cTn>
                                        <p:tgtEl>
                                          <p:spTgt spid="4"/>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2254"/>
                                        </p:tgtEl>
                                        <p:attrNameLst>
                                          <p:attrName>style.visibility</p:attrName>
                                        </p:attrNameLst>
                                      </p:cBhvr>
                                      <p:to>
                                        <p:strVal val="visible"/>
                                      </p:to>
                                    </p:set>
                                    <p:animEffect transition="in" filter="wipe(left)">
                                      <p:cBhvr>
                                        <p:cTn id="20" dur="2000"/>
                                        <p:tgtEl>
                                          <p:spTgt spid="12254"/>
                                        </p:tgtEl>
                                      </p:cBhvr>
                                    </p:animEffect>
                                  </p:childTnLst>
                                </p:cTn>
                              </p:par>
                              <p:par>
                                <p:cTn id="21" presetID="22" presetClass="entr" presetSubtype="8"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left)">
                                      <p:cBhvr>
                                        <p:cTn id="23" dur="2000"/>
                                        <p:tgtEl>
                                          <p:spTgt spid="6"/>
                                        </p:tgtEl>
                                      </p:cBhvr>
                                    </p:animEffect>
                                  </p:childTnLst>
                                </p:cTn>
                              </p:par>
                              <p:par>
                                <p:cTn id="24" presetID="22" presetClass="entr" presetSubtype="8"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left)">
                                      <p:cBhvr>
                                        <p:cTn id="26" dur="2000"/>
                                        <p:tgtEl>
                                          <p:spTgt spid="14"/>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left)">
                                      <p:cBhvr>
                                        <p:cTn id="29"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1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260" name="Group 12259"/>
          <p:cNvGrpSpPr/>
          <p:nvPr/>
        </p:nvGrpSpPr>
        <p:grpSpPr>
          <a:xfrm>
            <a:off x="78281" y="731483"/>
            <a:ext cx="4330887" cy="3637537"/>
            <a:chOff x="159483" y="710300"/>
            <a:chExt cx="4330887" cy="3637537"/>
          </a:xfrm>
        </p:grpSpPr>
        <p:sp>
          <p:nvSpPr>
            <p:cNvPr id="12053" name="Line 6"/>
            <p:cNvSpPr>
              <a:spLocks noChangeShapeType="1"/>
            </p:cNvSpPr>
            <p:nvPr/>
          </p:nvSpPr>
          <p:spPr bwMode="auto">
            <a:xfrm flipV="1">
              <a:off x="797396" y="811701"/>
              <a:ext cx="0" cy="30241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054" name="Line 7"/>
            <p:cNvSpPr>
              <a:spLocks noChangeShapeType="1"/>
            </p:cNvSpPr>
            <p:nvPr/>
          </p:nvSpPr>
          <p:spPr bwMode="auto">
            <a:xfrm flipV="1">
              <a:off x="4256559" y="811701"/>
              <a:ext cx="0" cy="30241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055" name="Line 8"/>
            <p:cNvSpPr>
              <a:spLocks noChangeShapeType="1"/>
            </p:cNvSpPr>
            <p:nvPr/>
          </p:nvSpPr>
          <p:spPr bwMode="auto">
            <a:xfrm flipH="1">
              <a:off x="732309" y="3835888"/>
              <a:ext cx="65087"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056" name="Rectangle 9"/>
            <p:cNvSpPr>
              <a:spLocks noChangeArrowheads="1"/>
            </p:cNvSpPr>
            <p:nvPr/>
          </p:nvSpPr>
          <p:spPr bwMode="auto">
            <a:xfrm>
              <a:off x="479896" y="3759688"/>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25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2057" name="Line 10"/>
            <p:cNvSpPr>
              <a:spLocks noChangeShapeType="1"/>
            </p:cNvSpPr>
            <p:nvPr/>
          </p:nvSpPr>
          <p:spPr bwMode="auto">
            <a:xfrm flipH="1">
              <a:off x="732309" y="3499338"/>
              <a:ext cx="65087"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058" name="Rectangle 11"/>
            <p:cNvSpPr>
              <a:spLocks noChangeArrowheads="1"/>
            </p:cNvSpPr>
            <p:nvPr/>
          </p:nvSpPr>
          <p:spPr bwMode="auto">
            <a:xfrm>
              <a:off x="479896" y="3424726"/>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30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2059" name="Line 12"/>
            <p:cNvSpPr>
              <a:spLocks noChangeShapeType="1"/>
            </p:cNvSpPr>
            <p:nvPr/>
          </p:nvSpPr>
          <p:spPr bwMode="auto">
            <a:xfrm flipH="1">
              <a:off x="732309" y="3164376"/>
              <a:ext cx="65087"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060" name="Rectangle 13"/>
            <p:cNvSpPr>
              <a:spLocks noChangeArrowheads="1"/>
            </p:cNvSpPr>
            <p:nvPr/>
          </p:nvSpPr>
          <p:spPr bwMode="auto">
            <a:xfrm>
              <a:off x="479896" y="3088176"/>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35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2061" name="Line 14"/>
            <p:cNvSpPr>
              <a:spLocks noChangeShapeType="1"/>
            </p:cNvSpPr>
            <p:nvPr/>
          </p:nvSpPr>
          <p:spPr bwMode="auto">
            <a:xfrm flipH="1">
              <a:off x="732309" y="2827826"/>
              <a:ext cx="65087"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062" name="Rectangle 15"/>
            <p:cNvSpPr>
              <a:spLocks noChangeArrowheads="1"/>
            </p:cNvSpPr>
            <p:nvPr/>
          </p:nvSpPr>
          <p:spPr bwMode="auto">
            <a:xfrm>
              <a:off x="479896" y="275321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40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2063" name="Line 16"/>
            <p:cNvSpPr>
              <a:spLocks noChangeShapeType="1"/>
            </p:cNvSpPr>
            <p:nvPr/>
          </p:nvSpPr>
          <p:spPr bwMode="auto">
            <a:xfrm flipH="1">
              <a:off x="732309" y="2491276"/>
              <a:ext cx="65087"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064" name="Rectangle 17"/>
            <p:cNvSpPr>
              <a:spLocks noChangeArrowheads="1"/>
            </p:cNvSpPr>
            <p:nvPr/>
          </p:nvSpPr>
          <p:spPr bwMode="auto">
            <a:xfrm>
              <a:off x="479896" y="24166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45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2065" name="Line 18"/>
            <p:cNvSpPr>
              <a:spLocks noChangeShapeType="1"/>
            </p:cNvSpPr>
            <p:nvPr/>
          </p:nvSpPr>
          <p:spPr bwMode="auto">
            <a:xfrm flipH="1">
              <a:off x="732309" y="2154726"/>
              <a:ext cx="65087"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066" name="Rectangle 19"/>
            <p:cNvSpPr>
              <a:spLocks noChangeArrowheads="1"/>
            </p:cNvSpPr>
            <p:nvPr/>
          </p:nvSpPr>
          <p:spPr bwMode="auto">
            <a:xfrm>
              <a:off x="479896" y="208011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50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2067" name="Line 20"/>
            <p:cNvSpPr>
              <a:spLocks noChangeShapeType="1"/>
            </p:cNvSpPr>
            <p:nvPr/>
          </p:nvSpPr>
          <p:spPr bwMode="auto">
            <a:xfrm flipH="1">
              <a:off x="732309" y="1819763"/>
              <a:ext cx="65087"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068" name="Rectangle 21"/>
            <p:cNvSpPr>
              <a:spLocks noChangeArrowheads="1"/>
            </p:cNvSpPr>
            <p:nvPr/>
          </p:nvSpPr>
          <p:spPr bwMode="auto">
            <a:xfrm>
              <a:off x="479896" y="1745151"/>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55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2069" name="Line 22"/>
            <p:cNvSpPr>
              <a:spLocks noChangeShapeType="1"/>
            </p:cNvSpPr>
            <p:nvPr/>
          </p:nvSpPr>
          <p:spPr bwMode="auto">
            <a:xfrm flipH="1">
              <a:off x="732309" y="1483213"/>
              <a:ext cx="65087"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070" name="Rectangle 23"/>
            <p:cNvSpPr>
              <a:spLocks noChangeArrowheads="1"/>
            </p:cNvSpPr>
            <p:nvPr/>
          </p:nvSpPr>
          <p:spPr bwMode="auto">
            <a:xfrm>
              <a:off x="479896" y="1408601"/>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60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2071" name="Line 24"/>
            <p:cNvSpPr>
              <a:spLocks noChangeShapeType="1"/>
            </p:cNvSpPr>
            <p:nvPr/>
          </p:nvSpPr>
          <p:spPr bwMode="auto">
            <a:xfrm flipH="1">
              <a:off x="732309" y="1148251"/>
              <a:ext cx="65087"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072" name="Rectangle 25"/>
            <p:cNvSpPr>
              <a:spLocks noChangeArrowheads="1"/>
            </p:cNvSpPr>
            <p:nvPr/>
          </p:nvSpPr>
          <p:spPr bwMode="auto">
            <a:xfrm>
              <a:off x="479896" y="1072051"/>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65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2073" name="Line 26"/>
            <p:cNvSpPr>
              <a:spLocks noChangeShapeType="1"/>
            </p:cNvSpPr>
            <p:nvPr/>
          </p:nvSpPr>
          <p:spPr bwMode="auto">
            <a:xfrm flipH="1">
              <a:off x="732309" y="811701"/>
              <a:ext cx="65087"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074" name="Rectangle 27"/>
            <p:cNvSpPr>
              <a:spLocks noChangeArrowheads="1"/>
            </p:cNvSpPr>
            <p:nvPr/>
          </p:nvSpPr>
          <p:spPr bwMode="auto">
            <a:xfrm>
              <a:off x="479896" y="735501"/>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70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2075" name="Rectangle 28"/>
            <p:cNvSpPr>
              <a:spLocks noChangeArrowheads="1"/>
            </p:cNvSpPr>
            <p:nvPr/>
          </p:nvSpPr>
          <p:spPr bwMode="auto">
            <a:xfrm rot="16200000">
              <a:off x="-1362728" y="2232511"/>
              <a:ext cx="3321422"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latin typeface="Arial" panose="020B0604020202020204" pitchFamily="34" charset="0"/>
                </a:rPr>
                <a:t>Realized performance of hybrids</a:t>
              </a:r>
              <a:endParaRPr kumimoji="0" lang="en-GB" altLang="en-US" b="0" i="0" u="none" strike="noStrike" cap="none" normalizeH="0" baseline="0" dirty="0">
                <a:ln>
                  <a:noFill/>
                </a:ln>
                <a:solidFill>
                  <a:schemeClr val="tx1"/>
                </a:solidFill>
                <a:effectLst/>
                <a:latin typeface="Arial" panose="020B0604020202020204" pitchFamily="34" charset="0"/>
              </a:endParaRPr>
            </a:p>
          </p:txBody>
        </p:sp>
        <p:sp>
          <p:nvSpPr>
            <p:cNvPr id="12076" name="Line 29"/>
            <p:cNvSpPr>
              <a:spLocks noChangeShapeType="1"/>
            </p:cNvSpPr>
            <p:nvPr/>
          </p:nvSpPr>
          <p:spPr bwMode="auto">
            <a:xfrm>
              <a:off x="797396" y="3835888"/>
              <a:ext cx="3459162"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077" name="Line 30"/>
            <p:cNvSpPr>
              <a:spLocks noChangeShapeType="1"/>
            </p:cNvSpPr>
            <p:nvPr/>
          </p:nvSpPr>
          <p:spPr bwMode="auto">
            <a:xfrm>
              <a:off x="797396" y="811701"/>
              <a:ext cx="3459162"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078" name="Line 31"/>
            <p:cNvSpPr>
              <a:spLocks noChangeShapeType="1"/>
            </p:cNvSpPr>
            <p:nvPr/>
          </p:nvSpPr>
          <p:spPr bwMode="auto">
            <a:xfrm>
              <a:off x="797396" y="3835888"/>
              <a:ext cx="0" cy="650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079" name="Rectangle 32"/>
            <p:cNvSpPr>
              <a:spLocks noChangeArrowheads="1"/>
            </p:cNvSpPr>
            <p:nvPr/>
          </p:nvSpPr>
          <p:spPr bwMode="auto">
            <a:xfrm>
              <a:off x="678334" y="39152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25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2080" name="Line 33"/>
            <p:cNvSpPr>
              <a:spLocks noChangeShapeType="1"/>
            </p:cNvSpPr>
            <p:nvPr/>
          </p:nvSpPr>
          <p:spPr bwMode="auto">
            <a:xfrm>
              <a:off x="1181571" y="3835888"/>
              <a:ext cx="0" cy="650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081" name="Rectangle 34"/>
            <p:cNvSpPr>
              <a:spLocks noChangeArrowheads="1"/>
            </p:cNvSpPr>
            <p:nvPr/>
          </p:nvSpPr>
          <p:spPr bwMode="auto">
            <a:xfrm>
              <a:off x="1062509" y="39152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30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2082" name="Line 35"/>
            <p:cNvSpPr>
              <a:spLocks noChangeShapeType="1"/>
            </p:cNvSpPr>
            <p:nvPr/>
          </p:nvSpPr>
          <p:spPr bwMode="auto">
            <a:xfrm>
              <a:off x="1565746" y="3835888"/>
              <a:ext cx="0" cy="650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083" name="Rectangle 36"/>
            <p:cNvSpPr>
              <a:spLocks noChangeArrowheads="1"/>
            </p:cNvSpPr>
            <p:nvPr/>
          </p:nvSpPr>
          <p:spPr bwMode="auto">
            <a:xfrm>
              <a:off x="1446684" y="39152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35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2084" name="Line 37"/>
            <p:cNvSpPr>
              <a:spLocks noChangeShapeType="1"/>
            </p:cNvSpPr>
            <p:nvPr/>
          </p:nvSpPr>
          <p:spPr bwMode="auto">
            <a:xfrm>
              <a:off x="1949921" y="3835888"/>
              <a:ext cx="0" cy="650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085" name="Rectangle 38"/>
            <p:cNvSpPr>
              <a:spLocks noChangeArrowheads="1"/>
            </p:cNvSpPr>
            <p:nvPr/>
          </p:nvSpPr>
          <p:spPr bwMode="auto">
            <a:xfrm>
              <a:off x="1830859" y="39152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40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2086" name="Line 39"/>
            <p:cNvSpPr>
              <a:spLocks noChangeShapeType="1"/>
            </p:cNvSpPr>
            <p:nvPr/>
          </p:nvSpPr>
          <p:spPr bwMode="auto">
            <a:xfrm>
              <a:off x="2334096" y="3835888"/>
              <a:ext cx="0" cy="650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087" name="Rectangle 40"/>
            <p:cNvSpPr>
              <a:spLocks noChangeArrowheads="1"/>
            </p:cNvSpPr>
            <p:nvPr/>
          </p:nvSpPr>
          <p:spPr bwMode="auto">
            <a:xfrm>
              <a:off x="2215034" y="39152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45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2088" name="Line 41"/>
            <p:cNvSpPr>
              <a:spLocks noChangeShapeType="1"/>
            </p:cNvSpPr>
            <p:nvPr/>
          </p:nvSpPr>
          <p:spPr bwMode="auto">
            <a:xfrm>
              <a:off x="2718271" y="3835888"/>
              <a:ext cx="0" cy="650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089" name="Rectangle 42"/>
            <p:cNvSpPr>
              <a:spLocks noChangeArrowheads="1"/>
            </p:cNvSpPr>
            <p:nvPr/>
          </p:nvSpPr>
          <p:spPr bwMode="auto">
            <a:xfrm>
              <a:off x="2599209" y="39152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50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2090" name="Line 43"/>
            <p:cNvSpPr>
              <a:spLocks noChangeShapeType="1"/>
            </p:cNvSpPr>
            <p:nvPr/>
          </p:nvSpPr>
          <p:spPr bwMode="auto">
            <a:xfrm>
              <a:off x="3102446" y="3835888"/>
              <a:ext cx="0" cy="650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091" name="Rectangle 44"/>
            <p:cNvSpPr>
              <a:spLocks noChangeArrowheads="1"/>
            </p:cNvSpPr>
            <p:nvPr/>
          </p:nvSpPr>
          <p:spPr bwMode="auto">
            <a:xfrm>
              <a:off x="2984971" y="39152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55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2092" name="Line 45"/>
            <p:cNvSpPr>
              <a:spLocks noChangeShapeType="1"/>
            </p:cNvSpPr>
            <p:nvPr/>
          </p:nvSpPr>
          <p:spPr bwMode="auto">
            <a:xfrm>
              <a:off x="3486621" y="3835888"/>
              <a:ext cx="0" cy="650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093" name="Rectangle 46"/>
            <p:cNvSpPr>
              <a:spLocks noChangeArrowheads="1"/>
            </p:cNvSpPr>
            <p:nvPr/>
          </p:nvSpPr>
          <p:spPr bwMode="auto">
            <a:xfrm>
              <a:off x="3369146" y="39152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60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2094" name="Line 47"/>
            <p:cNvSpPr>
              <a:spLocks noChangeShapeType="1"/>
            </p:cNvSpPr>
            <p:nvPr/>
          </p:nvSpPr>
          <p:spPr bwMode="auto">
            <a:xfrm>
              <a:off x="3870796" y="3835888"/>
              <a:ext cx="0" cy="650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095" name="Rectangle 48"/>
            <p:cNvSpPr>
              <a:spLocks noChangeArrowheads="1"/>
            </p:cNvSpPr>
            <p:nvPr/>
          </p:nvSpPr>
          <p:spPr bwMode="auto">
            <a:xfrm>
              <a:off x="3753321" y="39152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65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2096" name="Line 49"/>
            <p:cNvSpPr>
              <a:spLocks noChangeShapeType="1"/>
            </p:cNvSpPr>
            <p:nvPr/>
          </p:nvSpPr>
          <p:spPr bwMode="auto">
            <a:xfrm>
              <a:off x="4256559" y="3835888"/>
              <a:ext cx="0" cy="650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097" name="Rectangle 50"/>
            <p:cNvSpPr>
              <a:spLocks noChangeArrowheads="1"/>
            </p:cNvSpPr>
            <p:nvPr/>
          </p:nvSpPr>
          <p:spPr bwMode="auto">
            <a:xfrm>
              <a:off x="4137496" y="39152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70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2098" name="Rectangle 51"/>
            <p:cNvSpPr>
              <a:spLocks noChangeArrowheads="1"/>
            </p:cNvSpPr>
            <p:nvPr/>
          </p:nvSpPr>
          <p:spPr bwMode="auto">
            <a:xfrm>
              <a:off x="540571" y="4070838"/>
              <a:ext cx="3949799"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latin typeface="Arial" panose="020B0604020202020204" pitchFamily="34" charset="0"/>
                </a:rPr>
                <a:t>GCA-predicted performance of hybrids</a:t>
              </a:r>
              <a:endParaRPr kumimoji="0" lang="en-GB" altLang="en-US" b="0" i="0" u="none" strike="noStrike" cap="none" normalizeH="0" baseline="0" dirty="0">
                <a:ln>
                  <a:noFill/>
                </a:ln>
                <a:solidFill>
                  <a:schemeClr val="tx1"/>
                </a:solidFill>
                <a:effectLst/>
                <a:latin typeface="Arial" panose="020B0604020202020204" pitchFamily="34" charset="0"/>
              </a:endParaRPr>
            </a:p>
          </p:txBody>
        </p:sp>
        <p:sp>
          <p:nvSpPr>
            <p:cNvPr id="12099" name="Oval 52"/>
            <p:cNvSpPr>
              <a:spLocks noChangeArrowheads="1"/>
            </p:cNvSpPr>
            <p:nvPr/>
          </p:nvSpPr>
          <p:spPr bwMode="auto">
            <a:xfrm>
              <a:off x="2745259" y="2267438"/>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00" name="Rectangle 53"/>
            <p:cNvSpPr>
              <a:spLocks noChangeArrowheads="1"/>
            </p:cNvSpPr>
            <p:nvPr/>
          </p:nvSpPr>
          <p:spPr bwMode="auto">
            <a:xfrm>
              <a:off x="2713509" y="2103926"/>
              <a:ext cx="6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2101" name="Oval 54"/>
            <p:cNvSpPr>
              <a:spLocks noChangeArrowheads="1"/>
            </p:cNvSpPr>
            <p:nvPr/>
          </p:nvSpPr>
          <p:spPr bwMode="auto">
            <a:xfrm>
              <a:off x="2437284" y="1984863"/>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03" name="Oval 56"/>
            <p:cNvSpPr>
              <a:spLocks noChangeArrowheads="1"/>
            </p:cNvSpPr>
            <p:nvPr/>
          </p:nvSpPr>
          <p:spPr bwMode="auto">
            <a:xfrm>
              <a:off x="2053109" y="2215051"/>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05" name="Oval 58"/>
            <p:cNvSpPr>
              <a:spLocks noChangeArrowheads="1"/>
            </p:cNvSpPr>
            <p:nvPr/>
          </p:nvSpPr>
          <p:spPr bwMode="auto">
            <a:xfrm>
              <a:off x="2821459" y="2013438"/>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06" name="Rectangle 59"/>
            <p:cNvSpPr>
              <a:spLocks noChangeArrowheads="1"/>
            </p:cNvSpPr>
            <p:nvPr/>
          </p:nvSpPr>
          <p:spPr bwMode="auto">
            <a:xfrm>
              <a:off x="2791296" y="1849926"/>
              <a:ext cx="6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2107" name="Oval 60"/>
            <p:cNvSpPr>
              <a:spLocks noChangeArrowheads="1"/>
            </p:cNvSpPr>
            <p:nvPr/>
          </p:nvSpPr>
          <p:spPr bwMode="auto">
            <a:xfrm>
              <a:off x="2667471" y="2021376"/>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09" name="Oval 62"/>
            <p:cNvSpPr>
              <a:spLocks noChangeArrowheads="1"/>
            </p:cNvSpPr>
            <p:nvPr/>
          </p:nvSpPr>
          <p:spPr bwMode="auto">
            <a:xfrm>
              <a:off x="2361084" y="2110276"/>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11" name="Oval 64"/>
            <p:cNvSpPr>
              <a:spLocks noChangeArrowheads="1"/>
            </p:cNvSpPr>
            <p:nvPr/>
          </p:nvSpPr>
          <p:spPr bwMode="auto">
            <a:xfrm>
              <a:off x="2821459" y="2461113"/>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12" name="Rectangle 65"/>
            <p:cNvSpPr>
              <a:spLocks noChangeArrowheads="1"/>
            </p:cNvSpPr>
            <p:nvPr/>
          </p:nvSpPr>
          <p:spPr bwMode="auto">
            <a:xfrm>
              <a:off x="2791296" y="2297601"/>
              <a:ext cx="6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2113" name="Oval 66"/>
            <p:cNvSpPr>
              <a:spLocks noChangeArrowheads="1"/>
            </p:cNvSpPr>
            <p:nvPr/>
          </p:nvSpPr>
          <p:spPr bwMode="auto">
            <a:xfrm>
              <a:off x="2361084" y="2559538"/>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15" name="Oval 68"/>
            <p:cNvSpPr>
              <a:spLocks noChangeArrowheads="1"/>
            </p:cNvSpPr>
            <p:nvPr/>
          </p:nvSpPr>
          <p:spPr bwMode="auto">
            <a:xfrm>
              <a:off x="1822921" y="2797663"/>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17" name="Oval 70"/>
            <p:cNvSpPr>
              <a:spLocks noChangeArrowheads="1"/>
            </p:cNvSpPr>
            <p:nvPr/>
          </p:nvSpPr>
          <p:spPr bwMode="auto">
            <a:xfrm>
              <a:off x="2745259" y="2267438"/>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18" name="Oval 71"/>
            <p:cNvSpPr>
              <a:spLocks noChangeArrowheads="1"/>
            </p:cNvSpPr>
            <p:nvPr/>
          </p:nvSpPr>
          <p:spPr bwMode="auto">
            <a:xfrm>
              <a:off x="2821459" y="1767376"/>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19" name="Oval 72"/>
            <p:cNvSpPr>
              <a:spLocks noChangeArrowheads="1"/>
            </p:cNvSpPr>
            <p:nvPr/>
          </p:nvSpPr>
          <p:spPr bwMode="auto">
            <a:xfrm>
              <a:off x="3051646" y="1999151"/>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20" name="Oval 73"/>
            <p:cNvSpPr>
              <a:spLocks noChangeArrowheads="1"/>
            </p:cNvSpPr>
            <p:nvPr/>
          </p:nvSpPr>
          <p:spPr bwMode="auto">
            <a:xfrm>
              <a:off x="3435821" y="1797538"/>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21" name="Oval 74"/>
            <p:cNvSpPr>
              <a:spLocks noChangeArrowheads="1"/>
            </p:cNvSpPr>
            <p:nvPr/>
          </p:nvSpPr>
          <p:spPr bwMode="auto">
            <a:xfrm>
              <a:off x="3051646" y="1803888"/>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22" name="Oval 75"/>
            <p:cNvSpPr>
              <a:spLocks noChangeArrowheads="1"/>
            </p:cNvSpPr>
            <p:nvPr/>
          </p:nvSpPr>
          <p:spPr bwMode="auto">
            <a:xfrm>
              <a:off x="2130896" y="1894376"/>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23" name="Oval 76"/>
            <p:cNvSpPr>
              <a:spLocks noChangeArrowheads="1"/>
            </p:cNvSpPr>
            <p:nvPr/>
          </p:nvSpPr>
          <p:spPr bwMode="auto">
            <a:xfrm>
              <a:off x="2207096" y="2245213"/>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24" name="Oval 77"/>
            <p:cNvSpPr>
              <a:spLocks noChangeArrowheads="1"/>
            </p:cNvSpPr>
            <p:nvPr/>
          </p:nvSpPr>
          <p:spPr bwMode="auto">
            <a:xfrm>
              <a:off x="1976909" y="2342051"/>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25" name="Oval 78"/>
            <p:cNvSpPr>
              <a:spLocks noChangeArrowheads="1"/>
            </p:cNvSpPr>
            <p:nvPr/>
          </p:nvSpPr>
          <p:spPr bwMode="auto">
            <a:xfrm>
              <a:off x="2899246" y="2581763"/>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26" name="Oval 79"/>
            <p:cNvSpPr>
              <a:spLocks noChangeArrowheads="1"/>
            </p:cNvSpPr>
            <p:nvPr/>
          </p:nvSpPr>
          <p:spPr bwMode="auto">
            <a:xfrm>
              <a:off x="2437284" y="1984863"/>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27" name="Oval 80"/>
            <p:cNvSpPr>
              <a:spLocks noChangeArrowheads="1"/>
            </p:cNvSpPr>
            <p:nvPr/>
          </p:nvSpPr>
          <p:spPr bwMode="auto">
            <a:xfrm>
              <a:off x="2821459" y="1767376"/>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28" name="Oval 81"/>
            <p:cNvSpPr>
              <a:spLocks noChangeArrowheads="1"/>
            </p:cNvSpPr>
            <p:nvPr/>
          </p:nvSpPr>
          <p:spPr bwMode="auto">
            <a:xfrm>
              <a:off x="3743796" y="1714988"/>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29" name="Oval 82"/>
            <p:cNvSpPr>
              <a:spLocks noChangeArrowheads="1"/>
            </p:cNvSpPr>
            <p:nvPr/>
          </p:nvSpPr>
          <p:spPr bwMode="auto">
            <a:xfrm>
              <a:off x="3513609" y="1513376"/>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30" name="Oval 83"/>
            <p:cNvSpPr>
              <a:spLocks noChangeArrowheads="1"/>
            </p:cNvSpPr>
            <p:nvPr/>
          </p:nvSpPr>
          <p:spPr bwMode="auto">
            <a:xfrm>
              <a:off x="3051646" y="1521313"/>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31" name="Oval 84"/>
            <p:cNvSpPr>
              <a:spLocks noChangeArrowheads="1"/>
            </p:cNvSpPr>
            <p:nvPr/>
          </p:nvSpPr>
          <p:spPr bwMode="auto">
            <a:xfrm>
              <a:off x="3897784" y="1610213"/>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32" name="Oval 85"/>
            <p:cNvSpPr>
              <a:spLocks noChangeArrowheads="1"/>
            </p:cNvSpPr>
            <p:nvPr/>
          </p:nvSpPr>
          <p:spPr bwMode="auto">
            <a:xfrm>
              <a:off x="2899246" y="1961051"/>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33" name="Oval 86"/>
            <p:cNvSpPr>
              <a:spLocks noChangeArrowheads="1"/>
            </p:cNvSpPr>
            <p:nvPr/>
          </p:nvSpPr>
          <p:spPr bwMode="auto">
            <a:xfrm>
              <a:off x="3129434" y="2057888"/>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34" name="Oval 87"/>
            <p:cNvSpPr>
              <a:spLocks noChangeArrowheads="1"/>
            </p:cNvSpPr>
            <p:nvPr/>
          </p:nvSpPr>
          <p:spPr bwMode="auto">
            <a:xfrm>
              <a:off x="1746721" y="2297601"/>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35" name="Oval 88"/>
            <p:cNvSpPr>
              <a:spLocks noChangeArrowheads="1"/>
            </p:cNvSpPr>
            <p:nvPr/>
          </p:nvSpPr>
          <p:spPr bwMode="auto">
            <a:xfrm>
              <a:off x="2053109" y="2215051"/>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36" name="Oval 89"/>
            <p:cNvSpPr>
              <a:spLocks noChangeArrowheads="1"/>
            </p:cNvSpPr>
            <p:nvPr/>
          </p:nvSpPr>
          <p:spPr bwMode="auto">
            <a:xfrm>
              <a:off x="3051646" y="1999151"/>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37" name="Oval 90"/>
            <p:cNvSpPr>
              <a:spLocks noChangeArrowheads="1"/>
            </p:cNvSpPr>
            <p:nvPr/>
          </p:nvSpPr>
          <p:spPr bwMode="auto">
            <a:xfrm>
              <a:off x="3743796" y="1714988"/>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38" name="Oval 91"/>
            <p:cNvSpPr>
              <a:spLocks noChangeArrowheads="1"/>
            </p:cNvSpPr>
            <p:nvPr/>
          </p:nvSpPr>
          <p:spPr bwMode="auto">
            <a:xfrm>
              <a:off x="3051646" y="1745151"/>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39" name="Oval 92"/>
            <p:cNvSpPr>
              <a:spLocks noChangeArrowheads="1"/>
            </p:cNvSpPr>
            <p:nvPr/>
          </p:nvSpPr>
          <p:spPr bwMode="auto">
            <a:xfrm>
              <a:off x="2591271" y="1751501"/>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40" name="Oval 93"/>
            <p:cNvSpPr>
              <a:spLocks noChangeArrowheads="1"/>
            </p:cNvSpPr>
            <p:nvPr/>
          </p:nvSpPr>
          <p:spPr bwMode="auto">
            <a:xfrm>
              <a:off x="2975446" y="1841988"/>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41" name="Oval 94"/>
            <p:cNvSpPr>
              <a:spLocks noChangeArrowheads="1"/>
            </p:cNvSpPr>
            <p:nvPr/>
          </p:nvSpPr>
          <p:spPr bwMode="auto">
            <a:xfrm>
              <a:off x="2899246" y="2192826"/>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42" name="Oval 95"/>
            <p:cNvSpPr>
              <a:spLocks noChangeArrowheads="1"/>
            </p:cNvSpPr>
            <p:nvPr/>
          </p:nvSpPr>
          <p:spPr bwMode="auto">
            <a:xfrm>
              <a:off x="2283296" y="2289663"/>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43" name="Oval 96"/>
            <p:cNvSpPr>
              <a:spLocks noChangeArrowheads="1"/>
            </p:cNvSpPr>
            <p:nvPr/>
          </p:nvSpPr>
          <p:spPr bwMode="auto">
            <a:xfrm>
              <a:off x="2207096" y="2529376"/>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44" name="Oval 97"/>
            <p:cNvSpPr>
              <a:spLocks noChangeArrowheads="1"/>
            </p:cNvSpPr>
            <p:nvPr/>
          </p:nvSpPr>
          <p:spPr bwMode="auto">
            <a:xfrm>
              <a:off x="2821459" y="2013438"/>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45" name="Oval 98"/>
            <p:cNvSpPr>
              <a:spLocks noChangeArrowheads="1"/>
            </p:cNvSpPr>
            <p:nvPr/>
          </p:nvSpPr>
          <p:spPr bwMode="auto">
            <a:xfrm>
              <a:off x="3435821" y="1797538"/>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46" name="Oval 99"/>
            <p:cNvSpPr>
              <a:spLocks noChangeArrowheads="1"/>
            </p:cNvSpPr>
            <p:nvPr/>
          </p:nvSpPr>
          <p:spPr bwMode="auto">
            <a:xfrm>
              <a:off x="3513609" y="1513376"/>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47" name="Oval 100"/>
            <p:cNvSpPr>
              <a:spLocks noChangeArrowheads="1"/>
            </p:cNvSpPr>
            <p:nvPr/>
          </p:nvSpPr>
          <p:spPr bwMode="auto">
            <a:xfrm>
              <a:off x="3051646" y="1745151"/>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48" name="Oval 101"/>
            <p:cNvSpPr>
              <a:spLocks noChangeArrowheads="1"/>
            </p:cNvSpPr>
            <p:nvPr/>
          </p:nvSpPr>
          <p:spPr bwMode="auto">
            <a:xfrm>
              <a:off x="3359621" y="1549888"/>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49" name="Oval 102"/>
            <p:cNvSpPr>
              <a:spLocks noChangeArrowheads="1"/>
            </p:cNvSpPr>
            <p:nvPr/>
          </p:nvSpPr>
          <p:spPr bwMode="auto">
            <a:xfrm>
              <a:off x="3283421" y="1640376"/>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50" name="Oval 103"/>
            <p:cNvSpPr>
              <a:spLocks noChangeArrowheads="1"/>
            </p:cNvSpPr>
            <p:nvPr/>
          </p:nvSpPr>
          <p:spPr bwMode="auto">
            <a:xfrm>
              <a:off x="1822921" y="1991213"/>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51" name="Oval 104"/>
            <p:cNvSpPr>
              <a:spLocks noChangeArrowheads="1"/>
            </p:cNvSpPr>
            <p:nvPr/>
          </p:nvSpPr>
          <p:spPr bwMode="auto">
            <a:xfrm>
              <a:off x="3667596" y="2088051"/>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52" name="Oval 105"/>
            <p:cNvSpPr>
              <a:spLocks noChangeArrowheads="1"/>
            </p:cNvSpPr>
            <p:nvPr/>
          </p:nvSpPr>
          <p:spPr bwMode="auto">
            <a:xfrm>
              <a:off x="1976909" y="2327763"/>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53" name="Oval 106"/>
            <p:cNvSpPr>
              <a:spLocks noChangeArrowheads="1"/>
            </p:cNvSpPr>
            <p:nvPr/>
          </p:nvSpPr>
          <p:spPr bwMode="auto">
            <a:xfrm>
              <a:off x="2667471" y="2021376"/>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54" name="Oval 107"/>
            <p:cNvSpPr>
              <a:spLocks noChangeArrowheads="1"/>
            </p:cNvSpPr>
            <p:nvPr/>
          </p:nvSpPr>
          <p:spPr bwMode="auto">
            <a:xfrm>
              <a:off x="3051646" y="1803888"/>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55" name="Oval 108"/>
            <p:cNvSpPr>
              <a:spLocks noChangeArrowheads="1"/>
            </p:cNvSpPr>
            <p:nvPr/>
          </p:nvSpPr>
          <p:spPr bwMode="auto">
            <a:xfrm>
              <a:off x="3051646" y="1521313"/>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56" name="Oval 109"/>
            <p:cNvSpPr>
              <a:spLocks noChangeArrowheads="1"/>
            </p:cNvSpPr>
            <p:nvPr/>
          </p:nvSpPr>
          <p:spPr bwMode="auto">
            <a:xfrm>
              <a:off x="2591271" y="1751501"/>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57" name="Oval 110"/>
            <p:cNvSpPr>
              <a:spLocks noChangeArrowheads="1"/>
            </p:cNvSpPr>
            <p:nvPr/>
          </p:nvSpPr>
          <p:spPr bwMode="auto">
            <a:xfrm>
              <a:off x="3359621" y="1549888"/>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58" name="Oval 111"/>
            <p:cNvSpPr>
              <a:spLocks noChangeArrowheads="1"/>
            </p:cNvSpPr>
            <p:nvPr/>
          </p:nvSpPr>
          <p:spPr bwMode="auto">
            <a:xfrm>
              <a:off x="2975446" y="1646726"/>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59" name="Oval 112"/>
            <p:cNvSpPr>
              <a:spLocks noChangeArrowheads="1"/>
            </p:cNvSpPr>
            <p:nvPr/>
          </p:nvSpPr>
          <p:spPr bwMode="auto">
            <a:xfrm>
              <a:off x="3743796" y="1999151"/>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60" name="Oval 113"/>
            <p:cNvSpPr>
              <a:spLocks noChangeArrowheads="1"/>
            </p:cNvSpPr>
            <p:nvPr/>
          </p:nvSpPr>
          <p:spPr bwMode="auto">
            <a:xfrm>
              <a:off x="2745259" y="2095988"/>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61" name="Oval 114"/>
            <p:cNvSpPr>
              <a:spLocks noChangeArrowheads="1"/>
            </p:cNvSpPr>
            <p:nvPr/>
          </p:nvSpPr>
          <p:spPr bwMode="auto">
            <a:xfrm>
              <a:off x="2667471" y="2335701"/>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62" name="Oval 115"/>
            <p:cNvSpPr>
              <a:spLocks noChangeArrowheads="1"/>
            </p:cNvSpPr>
            <p:nvPr/>
          </p:nvSpPr>
          <p:spPr bwMode="auto">
            <a:xfrm>
              <a:off x="2361084" y="2110276"/>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63" name="Oval 116"/>
            <p:cNvSpPr>
              <a:spLocks noChangeArrowheads="1"/>
            </p:cNvSpPr>
            <p:nvPr/>
          </p:nvSpPr>
          <p:spPr bwMode="auto">
            <a:xfrm>
              <a:off x="2130896" y="1894376"/>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64" name="Oval 117"/>
            <p:cNvSpPr>
              <a:spLocks noChangeArrowheads="1"/>
            </p:cNvSpPr>
            <p:nvPr/>
          </p:nvSpPr>
          <p:spPr bwMode="auto">
            <a:xfrm>
              <a:off x="3897784" y="1610213"/>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65" name="Oval 118"/>
            <p:cNvSpPr>
              <a:spLocks noChangeArrowheads="1"/>
            </p:cNvSpPr>
            <p:nvPr/>
          </p:nvSpPr>
          <p:spPr bwMode="auto">
            <a:xfrm>
              <a:off x="2975446" y="1841988"/>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66" name="Oval 119"/>
            <p:cNvSpPr>
              <a:spLocks noChangeArrowheads="1"/>
            </p:cNvSpPr>
            <p:nvPr/>
          </p:nvSpPr>
          <p:spPr bwMode="auto">
            <a:xfrm>
              <a:off x="3283421" y="1640376"/>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67" name="Oval 120"/>
            <p:cNvSpPr>
              <a:spLocks noChangeArrowheads="1"/>
            </p:cNvSpPr>
            <p:nvPr/>
          </p:nvSpPr>
          <p:spPr bwMode="auto">
            <a:xfrm>
              <a:off x="2975446" y="1646726"/>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68" name="Oval 121"/>
            <p:cNvSpPr>
              <a:spLocks noChangeArrowheads="1"/>
            </p:cNvSpPr>
            <p:nvPr/>
          </p:nvSpPr>
          <p:spPr bwMode="auto">
            <a:xfrm>
              <a:off x="2667471" y="2088051"/>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69" name="Oval 122"/>
            <p:cNvSpPr>
              <a:spLocks noChangeArrowheads="1"/>
            </p:cNvSpPr>
            <p:nvPr/>
          </p:nvSpPr>
          <p:spPr bwMode="auto">
            <a:xfrm>
              <a:off x="3051646" y="2186476"/>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70" name="Oval 123"/>
            <p:cNvSpPr>
              <a:spLocks noChangeArrowheads="1"/>
            </p:cNvSpPr>
            <p:nvPr/>
          </p:nvSpPr>
          <p:spPr bwMode="auto">
            <a:xfrm>
              <a:off x="2591271" y="2424601"/>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71" name="Oval 124"/>
            <p:cNvSpPr>
              <a:spLocks noChangeArrowheads="1"/>
            </p:cNvSpPr>
            <p:nvPr/>
          </p:nvSpPr>
          <p:spPr bwMode="auto">
            <a:xfrm>
              <a:off x="2821459" y="2461113"/>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72" name="Oval 125"/>
            <p:cNvSpPr>
              <a:spLocks noChangeArrowheads="1"/>
            </p:cNvSpPr>
            <p:nvPr/>
          </p:nvSpPr>
          <p:spPr bwMode="auto">
            <a:xfrm>
              <a:off x="2207096" y="2245213"/>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73" name="Oval 126"/>
            <p:cNvSpPr>
              <a:spLocks noChangeArrowheads="1"/>
            </p:cNvSpPr>
            <p:nvPr/>
          </p:nvSpPr>
          <p:spPr bwMode="auto">
            <a:xfrm>
              <a:off x="2899246" y="1961051"/>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74" name="Oval 127"/>
            <p:cNvSpPr>
              <a:spLocks noChangeArrowheads="1"/>
            </p:cNvSpPr>
            <p:nvPr/>
          </p:nvSpPr>
          <p:spPr bwMode="auto">
            <a:xfrm>
              <a:off x="2899246" y="2192826"/>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75" name="Oval 128"/>
            <p:cNvSpPr>
              <a:spLocks noChangeArrowheads="1"/>
            </p:cNvSpPr>
            <p:nvPr/>
          </p:nvSpPr>
          <p:spPr bwMode="auto">
            <a:xfrm>
              <a:off x="1822921" y="1991213"/>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76" name="Oval 129"/>
            <p:cNvSpPr>
              <a:spLocks noChangeArrowheads="1"/>
            </p:cNvSpPr>
            <p:nvPr/>
          </p:nvSpPr>
          <p:spPr bwMode="auto">
            <a:xfrm>
              <a:off x="3743796" y="1999151"/>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77" name="Oval 130"/>
            <p:cNvSpPr>
              <a:spLocks noChangeArrowheads="1"/>
            </p:cNvSpPr>
            <p:nvPr/>
          </p:nvSpPr>
          <p:spPr bwMode="auto">
            <a:xfrm>
              <a:off x="2667471" y="2088051"/>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78" name="Oval 131"/>
            <p:cNvSpPr>
              <a:spLocks noChangeArrowheads="1"/>
            </p:cNvSpPr>
            <p:nvPr/>
          </p:nvSpPr>
          <p:spPr bwMode="auto">
            <a:xfrm>
              <a:off x="1206971" y="2535726"/>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79" name="Oval 132"/>
            <p:cNvSpPr>
              <a:spLocks noChangeArrowheads="1"/>
            </p:cNvSpPr>
            <p:nvPr/>
          </p:nvSpPr>
          <p:spPr bwMode="auto">
            <a:xfrm>
              <a:off x="2053109" y="2775438"/>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80" name="Oval 133"/>
            <p:cNvSpPr>
              <a:spLocks noChangeArrowheads="1"/>
            </p:cNvSpPr>
            <p:nvPr/>
          </p:nvSpPr>
          <p:spPr bwMode="auto">
            <a:xfrm>
              <a:off x="2361084" y="2559538"/>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81" name="Oval 134"/>
            <p:cNvSpPr>
              <a:spLocks noChangeArrowheads="1"/>
            </p:cNvSpPr>
            <p:nvPr/>
          </p:nvSpPr>
          <p:spPr bwMode="auto">
            <a:xfrm>
              <a:off x="1976909" y="2342051"/>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82" name="Oval 135"/>
            <p:cNvSpPr>
              <a:spLocks noChangeArrowheads="1"/>
            </p:cNvSpPr>
            <p:nvPr/>
          </p:nvSpPr>
          <p:spPr bwMode="auto">
            <a:xfrm>
              <a:off x="3129434" y="2057888"/>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83" name="Oval 136"/>
            <p:cNvSpPr>
              <a:spLocks noChangeArrowheads="1"/>
            </p:cNvSpPr>
            <p:nvPr/>
          </p:nvSpPr>
          <p:spPr bwMode="auto">
            <a:xfrm>
              <a:off x="2283296" y="2289663"/>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84" name="Oval 137"/>
            <p:cNvSpPr>
              <a:spLocks noChangeArrowheads="1"/>
            </p:cNvSpPr>
            <p:nvPr/>
          </p:nvSpPr>
          <p:spPr bwMode="auto">
            <a:xfrm>
              <a:off x="3667596" y="2088051"/>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85" name="Oval 138"/>
            <p:cNvSpPr>
              <a:spLocks noChangeArrowheads="1"/>
            </p:cNvSpPr>
            <p:nvPr/>
          </p:nvSpPr>
          <p:spPr bwMode="auto">
            <a:xfrm>
              <a:off x="2745259" y="2095988"/>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86" name="Oval 139"/>
            <p:cNvSpPr>
              <a:spLocks noChangeArrowheads="1"/>
            </p:cNvSpPr>
            <p:nvPr/>
          </p:nvSpPr>
          <p:spPr bwMode="auto">
            <a:xfrm>
              <a:off x="3051646" y="2186476"/>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87" name="Oval 140"/>
            <p:cNvSpPr>
              <a:spLocks noChangeArrowheads="1"/>
            </p:cNvSpPr>
            <p:nvPr/>
          </p:nvSpPr>
          <p:spPr bwMode="auto">
            <a:xfrm>
              <a:off x="1206971" y="2535726"/>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88" name="Oval 141"/>
            <p:cNvSpPr>
              <a:spLocks noChangeArrowheads="1"/>
            </p:cNvSpPr>
            <p:nvPr/>
          </p:nvSpPr>
          <p:spPr bwMode="auto">
            <a:xfrm>
              <a:off x="900584" y="2872276"/>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89" name="Oval 142"/>
            <p:cNvSpPr>
              <a:spLocks noChangeArrowheads="1"/>
            </p:cNvSpPr>
            <p:nvPr/>
          </p:nvSpPr>
          <p:spPr bwMode="auto">
            <a:xfrm>
              <a:off x="1822921" y="2797663"/>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90" name="Oval 143"/>
            <p:cNvSpPr>
              <a:spLocks noChangeArrowheads="1"/>
            </p:cNvSpPr>
            <p:nvPr/>
          </p:nvSpPr>
          <p:spPr bwMode="auto">
            <a:xfrm>
              <a:off x="2899246" y="2581763"/>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91" name="Oval 144"/>
            <p:cNvSpPr>
              <a:spLocks noChangeArrowheads="1"/>
            </p:cNvSpPr>
            <p:nvPr/>
          </p:nvSpPr>
          <p:spPr bwMode="auto">
            <a:xfrm>
              <a:off x="1746721" y="2297601"/>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92" name="Oval 145"/>
            <p:cNvSpPr>
              <a:spLocks noChangeArrowheads="1"/>
            </p:cNvSpPr>
            <p:nvPr/>
          </p:nvSpPr>
          <p:spPr bwMode="auto">
            <a:xfrm>
              <a:off x="2207096" y="2529376"/>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93" name="Oval 146"/>
            <p:cNvSpPr>
              <a:spLocks noChangeArrowheads="1"/>
            </p:cNvSpPr>
            <p:nvPr/>
          </p:nvSpPr>
          <p:spPr bwMode="auto">
            <a:xfrm>
              <a:off x="1976909" y="2327763"/>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94" name="Oval 147"/>
            <p:cNvSpPr>
              <a:spLocks noChangeArrowheads="1"/>
            </p:cNvSpPr>
            <p:nvPr/>
          </p:nvSpPr>
          <p:spPr bwMode="auto">
            <a:xfrm>
              <a:off x="2667471" y="2335701"/>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95" name="Oval 148"/>
            <p:cNvSpPr>
              <a:spLocks noChangeArrowheads="1"/>
            </p:cNvSpPr>
            <p:nvPr/>
          </p:nvSpPr>
          <p:spPr bwMode="auto">
            <a:xfrm>
              <a:off x="2591271" y="2424601"/>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96" name="Oval 149"/>
            <p:cNvSpPr>
              <a:spLocks noChangeArrowheads="1"/>
            </p:cNvSpPr>
            <p:nvPr/>
          </p:nvSpPr>
          <p:spPr bwMode="auto">
            <a:xfrm>
              <a:off x="2053109" y="2775438"/>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97" name="Oval 150"/>
            <p:cNvSpPr>
              <a:spLocks noChangeArrowheads="1"/>
            </p:cNvSpPr>
            <p:nvPr/>
          </p:nvSpPr>
          <p:spPr bwMode="auto">
            <a:xfrm>
              <a:off x="900584" y="2872276"/>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 name="Line 407"/>
            <p:cNvSpPr>
              <a:spLocks noChangeShapeType="1"/>
            </p:cNvSpPr>
            <p:nvPr/>
          </p:nvSpPr>
          <p:spPr bwMode="auto">
            <a:xfrm flipV="1">
              <a:off x="2176933" y="2353163"/>
              <a:ext cx="4762"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 name="Line 408"/>
            <p:cNvSpPr>
              <a:spLocks noChangeShapeType="1"/>
            </p:cNvSpPr>
            <p:nvPr/>
          </p:nvSpPr>
          <p:spPr bwMode="auto">
            <a:xfrm flipV="1">
              <a:off x="2194396" y="234681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8" name="Line 409"/>
            <p:cNvSpPr>
              <a:spLocks noChangeShapeType="1"/>
            </p:cNvSpPr>
            <p:nvPr/>
          </p:nvSpPr>
          <p:spPr bwMode="auto">
            <a:xfrm flipV="1">
              <a:off x="2210271" y="23404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9" name="Line 410"/>
            <p:cNvSpPr>
              <a:spLocks noChangeShapeType="1"/>
            </p:cNvSpPr>
            <p:nvPr/>
          </p:nvSpPr>
          <p:spPr bwMode="auto">
            <a:xfrm flipV="1">
              <a:off x="2226146" y="2335700"/>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0" name="Line 411"/>
            <p:cNvSpPr>
              <a:spLocks noChangeShapeType="1"/>
            </p:cNvSpPr>
            <p:nvPr/>
          </p:nvSpPr>
          <p:spPr bwMode="auto">
            <a:xfrm flipV="1">
              <a:off x="2242021" y="23277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 name="Line 412"/>
            <p:cNvSpPr>
              <a:spLocks noChangeShapeType="1"/>
            </p:cNvSpPr>
            <p:nvPr/>
          </p:nvSpPr>
          <p:spPr bwMode="auto">
            <a:xfrm flipV="1">
              <a:off x="2257896" y="23230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 name="Line 413"/>
            <p:cNvSpPr>
              <a:spLocks noChangeShapeType="1"/>
            </p:cNvSpPr>
            <p:nvPr/>
          </p:nvSpPr>
          <p:spPr bwMode="auto">
            <a:xfrm flipV="1">
              <a:off x="2273771" y="23166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3" name="Line 414"/>
            <p:cNvSpPr>
              <a:spLocks noChangeShapeType="1"/>
            </p:cNvSpPr>
            <p:nvPr/>
          </p:nvSpPr>
          <p:spPr bwMode="auto">
            <a:xfrm flipV="1">
              <a:off x="2289646" y="23103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4" name="Line 415"/>
            <p:cNvSpPr>
              <a:spLocks noChangeShapeType="1"/>
            </p:cNvSpPr>
            <p:nvPr/>
          </p:nvSpPr>
          <p:spPr bwMode="auto">
            <a:xfrm flipV="1">
              <a:off x="2305521" y="23055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 name="Line 416"/>
            <p:cNvSpPr>
              <a:spLocks noChangeShapeType="1"/>
            </p:cNvSpPr>
            <p:nvPr/>
          </p:nvSpPr>
          <p:spPr bwMode="auto">
            <a:xfrm flipV="1">
              <a:off x="2321396" y="2299188"/>
              <a:ext cx="4762"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6" name="Line 417"/>
            <p:cNvSpPr>
              <a:spLocks noChangeShapeType="1"/>
            </p:cNvSpPr>
            <p:nvPr/>
          </p:nvSpPr>
          <p:spPr bwMode="auto">
            <a:xfrm flipV="1">
              <a:off x="2338858" y="22928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7" name="Line 418"/>
            <p:cNvSpPr>
              <a:spLocks noChangeShapeType="1"/>
            </p:cNvSpPr>
            <p:nvPr/>
          </p:nvSpPr>
          <p:spPr bwMode="auto">
            <a:xfrm flipV="1">
              <a:off x="2354733" y="22864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8" name="Line 419"/>
            <p:cNvSpPr>
              <a:spLocks noChangeShapeType="1"/>
            </p:cNvSpPr>
            <p:nvPr/>
          </p:nvSpPr>
          <p:spPr bwMode="auto">
            <a:xfrm flipV="1">
              <a:off x="2370608" y="2281725"/>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 name="Line 420"/>
            <p:cNvSpPr>
              <a:spLocks noChangeShapeType="1"/>
            </p:cNvSpPr>
            <p:nvPr/>
          </p:nvSpPr>
          <p:spPr bwMode="auto">
            <a:xfrm flipV="1">
              <a:off x="2386483" y="2275375"/>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 name="Line 421"/>
            <p:cNvSpPr>
              <a:spLocks noChangeShapeType="1"/>
            </p:cNvSpPr>
            <p:nvPr/>
          </p:nvSpPr>
          <p:spPr bwMode="auto">
            <a:xfrm flipV="1">
              <a:off x="2402358" y="22690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1" name="Line 422"/>
            <p:cNvSpPr>
              <a:spLocks noChangeShapeType="1"/>
            </p:cNvSpPr>
            <p:nvPr/>
          </p:nvSpPr>
          <p:spPr bwMode="auto">
            <a:xfrm flipV="1">
              <a:off x="2418233" y="226267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2" name="Line 423"/>
            <p:cNvSpPr>
              <a:spLocks noChangeShapeType="1"/>
            </p:cNvSpPr>
            <p:nvPr/>
          </p:nvSpPr>
          <p:spPr bwMode="auto">
            <a:xfrm flipV="1">
              <a:off x="2434108" y="22563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3" name="Line 424"/>
            <p:cNvSpPr>
              <a:spLocks noChangeShapeType="1"/>
            </p:cNvSpPr>
            <p:nvPr/>
          </p:nvSpPr>
          <p:spPr bwMode="auto">
            <a:xfrm flipV="1">
              <a:off x="2449983" y="2249975"/>
              <a:ext cx="3175" cy="3175"/>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4" name="Line 425"/>
            <p:cNvSpPr>
              <a:spLocks noChangeShapeType="1"/>
            </p:cNvSpPr>
            <p:nvPr/>
          </p:nvSpPr>
          <p:spPr bwMode="auto">
            <a:xfrm flipV="1">
              <a:off x="2465858" y="224521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5" name="Line 426"/>
            <p:cNvSpPr>
              <a:spLocks noChangeShapeType="1"/>
            </p:cNvSpPr>
            <p:nvPr/>
          </p:nvSpPr>
          <p:spPr bwMode="auto">
            <a:xfrm flipV="1">
              <a:off x="2481733" y="2238863"/>
              <a:ext cx="4762"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6" name="Line 427"/>
            <p:cNvSpPr>
              <a:spLocks noChangeShapeType="1"/>
            </p:cNvSpPr>
            <p:nvPr/>
          </p:nvSpPr>
          <p:spPr bwMode="auto">
            <a:xfrm flipV="1">
              <a:off x="2499196" y="223251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7" name="Line 428"/>
            <p:cNvSpPr>
              <a:spLocks noChangeShapeType="1"/>
            </p:cNvSpPr>
            <p:nvPr/>
          </p:nvSpPr>
          <p:spPr bwMode="auto">
            <a:xfrm flipV="1">
              <a:off x="2515071" y="22277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8" name="Line 429"/>
            <p:cNvSpPr>
              <a:spLocks noChangeShapeType="1"/>
            </p:cNvSpPr>
            <p:nvPr/>
          </p:nvSpPr>
          <p:spPr bwMode="auto">
            <a:xfrm flipV="1">
              <a:off x="2530946" y="22214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9" name="Line 430"/>
            <p:cNvSpPr>
              <a:spLocks noChangeShapeType="1"/>
            </p:cNvSpPr>
            <p:nvPr/>
          </p:nvSpPr>
          <p:spPr bwMode="auto">
            <a:xfrm flipV="1">
              <a:off x="2546821" y="22150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0" name="Line 431"/>
            <p:cNvSpPr>
              <a:spLocks noChangeShapeType="1"/>
            </p:cNvSpPr>
            <p:nvPr/>
          </p:nvSpPr>
          <p:spPr bwMode="auto">
            <a:xfrm flipV="1">
              <a:off x="2562696" y="22087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1" name="Line 432"/>
            <p:cNvSpPr>
              <a:spLocks noChangeShapeType="1"/>
            </p:cNvSpPr>
            <p:nvPr/>
          </p:nvSpPr>
          <p:spPr bwMode="auto">
            <a:xfrm flipV="1">
              <a:off x="2578571" y="2203938"/>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264" name="Line 433"/>
            <p:cNvSpPr>
              <a:spLocks noChangeShapeType="1"/>
            </p:cNvSpPr>
            <p:nvPr/>
          </p:nvSpPr>
          <p:spPr bwMode="auto">
            <a:xfrm flipV="1">
              <a:off x="2594446" y="21975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265" name="Line 434"/>
            <p:cNvSpPr>
              <a:spLocks noChangeShapeType="1"/>
            </p:cNvSpPr>
            <p:nvPr/>
          </p:nvSpPr>
          <p:spPr bwMode="auto">
            <a:xfrm flipV="1">
              <a:off x="2610321" y="21912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267" name="Line 435"/>
            <p:cNvSpPr>
              <a:spLocks noChangeShapeType="1"/>
            </p:cNvSpPr>
            <p:nvPr/>
          </p:nvSpPr>
          <p:spPr bwMode="auto">
            <a:xfrm flipV="1">
              <a:off x="2626196" y="2186475"/>
              <a:ext cx="4762"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268" name="Line 436"/>
            <p:cNvSpPr>
              <a:spLocks noChangeShapeType="1"/>
            </p:cNvSpPr>
            <p:nvPr/>
          </p:nvSpPr>
          <p:spPr bwMode="auto">
            <a:xfrm flipV="1">
              <a:off x="2643658" y="21785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269" name="Line 437"/>
            <p:cNvSpPr>
              <a:spLocks noChangeShapeType="1"/>
            </p:cNvSpPr>
            <p:nvPr/>
          </p:nvSpPr>
          <p:spPr bwMode="auto">
            <a:xfrm flipV="1">
              <a:off x="2659533" y="217377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270" name="Line 438"/>
            <p:cNvSpPr>
              <a:spLocks noChangeShapeType="1"/>
            </p:cNvSpPr>
            <p:nvPr/>
          </p:nvSpPr>
          <p:spPr bwMode="auto">
            <a:xfrm flipV="1">
              <a:off x="2675408" y="21674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271" name="Line 439"/>
            <p:cNvSpPr>
              <a:spLocks noChangeShapeType="1"/>
            </p:cNvSpPr>
            <p:nvPr/>
          </p:nvSpPr>
          <p:spPr bwMode="auto">
            <a:xfrm flipV="1">
              <a:off x="2691283" y="216107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272" name="Line 440"/>
            <p:cNvSpPr>
              <a:spLocks noChangeShapeType="1"/>
            </p:cNvSpPr>
            <p:nvPr/>
          </p:nvSpPr>
          <p:spPr bwMode="auto">
            <a:xfrm flipV="1">
              <a:off x="2707158" y="21547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273" name="Line 441"/>
            <p:cNvSpPr>
              <a:spLocks noChangeShapeType="1"/>
            </p:cNvSpPr>
            <p:nvPr/>
          </p:nvSpPr>
          <p:spPr bwMode="auto">
            <a:xfrm flipV="1">
              <a:off x="2723033" y="21499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274" name="Line 442"/>
            <p:cNvSpPr>
              <a:spLocks noChangeShapeType="1"/>
            </p:cNvSpPr>
            <p:nvPr/>
          </p:nvSpPr>
          <p:spPr bwMode="auto">
            <a:xfrm flipV="1">
              <a:off x="2738908" y="214361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275" name="Line 443"/>
            <p:cNvSpPr>
              <a:spLocks noChangeShapeType="1"/>
            </p:cNvSpPr>
            <p:nvPr/>
          </p:nvSpPr>
          <p:spPr bwMode="auto">
            <a:xfrm flipV="1">
              <a:off x="2754783" y="21372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276" name="Line 444"/>
            <p:cNvSpPr>
              <a:spLocks noChangeShapeType="1"/>
            </p:cNvSpPr>
            <p:nvPr/>
          </p:nvSpPr>
          <p:spPr bwMode="auto">
            <a:xfrm flipV="1">
              <a:off x="2770658" y="2132500"/>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277" name="Line 445"/>
            <p:cNvSpPr>
              <a:spLocks noChangeShapeType="1"/>
            </p:cNvSpPr>
            <p:nvPr/>
          </p:nvSpPr>
          <p:spPr bwMode="auto">
            <a:xfrm flipV="1">
              <a:off x="2786533" y="2126150"/>
              <a:ext cx="4762"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278" name="Line 446"/>
            <p:cNvSpPr>
              <a:spLocks noChangeShapeType="1"/>
            </p:cNvSpPr>
            <p:nvPr/>
          </p:nvSpPr>
          <p:spPr bwMode="auto">
            <a:xfrm flipV="1">
              <a:off x="2803996" y="21198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279" name="Line 447"/>
            <p:cNvSpPr>
              <a:spLocks noChangeShapeType="1"/>
            </p:cNvSpPr>
            <p:nvPr/>
          </p:nvSpPr>
          <p:spPr bwMode="auto">
            <a:xfrm flipV="1">
              <a:off x="2819871" y="21134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280" name="Line 448"/>
            <p:cNvSpPr>
              <a:spLocks noChangeShapeType="1"/>
            </p:cNvSpPr>
            <p:nvPr/>
          </p:nvSpPr>
          <p:spPr bwMode="auto">
            <a:xfrm flipV="1">
              <a:off x="2835746" y="2108688"/>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281" name="Line 449"/>
            <p:cNvSpPr>
              <a:spLocks noChangeShapeType="1"/>
            </p:cNvSpPr>
            <p:nvPr/>
          </p:nvSpPr>
          <p:spPr bwMode="auto">
            <a:xfrm flipV="1">
              <a:off x="2851621" y="21007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282" name="Line 450"/>
            <p:cNvSpPr>
              <a:spLocks noChangeShapeType="1"/>
            </p:cNvSpPr>
            <p:nvPr/>
          </p:nvSpPr>
          <p:spPr bwMode="auto">
            <a:xfrm flipV="1">
              <a:off x="2867496" y="20959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283" name="Line 451"/>
            <p:cNvSpPr>
              <a:spLocks noChangeShapeType="1"/>
            </p:cNvSpPr>
            <p:nvPr/>
          </p:nvSpPr>
          <p:spPr bwMode="auto">
            <a:xfrm flipV="1">
              <a:off x="2883371" y="20896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284" name="Line 452"/>
            <p:cNvSpPr>
              <a:spLocks noChangeShapeType="1"/>
            </p:cNvSpPr>
            <p:nvPr/>
          </p:nvSpPr>
          <p:spPr bwMode="auto">
            <a:xfrm flipV="1">
              <a:off x="2899246" y="20832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285" name="Line 453"/>
            <p:cNvSpPr>
              <a:spLocks noChangeShapeType="1"/>
            </p:cNvSpPr>
            <p:nvPr/>
          </p:nvSpPr>
          <p:spPr bwMode="auto">
            <a:xfrm flipV="1">
              <a:off x="2915121" y="20785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286" name="Line 454"/>
            <p:cNvSpPr>
              <a:spLocks noChangeShapeType="1"/>
            </p:cNvSpPr>
            <p:nvPr/>
          </p:nvSpPr>
          <p:spPr bwMode="auto">
            <a:xfrm flipV="1">
              <a:off x="2930996" y="2072175"/>
              <a:ext cx="4762"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287" name="Line 455"/>
            <p:cNvSpPr>
              <a:spLocks noChangeShapeType="1"/>
            </p:cNvSpPr>
            <p:nvPr/>
          </p:nvSpPr>
          <p:spPr bwMode="auto">
            <a:xfrm flipV="1">
              <a:off x="2948458" y="20658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288" name="Line 456"/>
            <p:cNvSpPr>
              <a:spLocks noChangeShapeType="1"/>
            </p:cNvSpPr>
            <p:nvPr/>
          </p:nvSpPr>
          <p:spPr bwMode="auto">
            <a:xfrm flipV="1">
              <a:off x="2964333" y="205947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289" name="Line 457"/>
            <p:cNvSpPr>
              <a:spLocks noChangeShapeType="1"/>
            </p:cNvSpPr>
            <p:nvPr/>
          </p:nvSpPr>
          <p:spPr bwMode="auto">
            <a:xfrm flipV="1">
              <a:off x="2980208" y="2054713"/>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290" name="Line 458"/>
            <p:cNvSpPr>
              <a:spLocks noChangeShapeType="1"/>
            </p:cNvSpPr>
            <p:nvPr/>
          </p:nvSpPr>
          <p:spPr bwMode="auto">
            <a:xfrm flipV="1">
              <a:off x="2996083" y="2048363"/>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291" name="Line 459"/>
            <p:cNvSpPr>
              <a:spLocks noChangeShapeType="1"/>
            </p:cNvSpPr>
            <p:nvPr/>
          </p:nvSpPr>
          <p:spPr bwMode="auto">
            <a:xfrm flipV="1">
              <a:off x="3011958" y="204201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292" name="Line 460"/>
            <p:cNvSpPr>
              <a:spLocks noChangeShapeType="1"/>
            </p:cNvSpPr>
            <p:nvPr/>
          </p:nvSpPr>
          <p:spPr bwMode="auto">
            <a:xfrm flipV="1">
              <a:off x="3027833" y="20356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293" name="Line 461"/>
            <p:cNvSpPr>
              <a:spLocks noChangeShapeType="1"/>
            </p:cNvSpPr>
            <p:nvPr/>
          </p:nvSpPr>
          <p:spPr bwMode="auto">
            <a:xfrm flipV="1">
              <a:off x="3043708" y="2030900"/>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294" name="Line 462"/>
            <p:cNvSpPr>
              <a:spLocks noChangeShapeType="1"/>
            </p:cNvSpPr>
            <p:nvPr/>
          </p:nvSpPr>
          <p:spPr bwMode="auto">
            <a:xfrm flipV="1">
              <a:off x="3059583" y="2022963"/>
              <a:ext cx="3175" cy="3175"/>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295" name="Line 463"/>
            <p:cNvSpPr>
              <a:spLocks noChangeShapeType="1"/>
            </p:cNvSpPr>
            <p:nvPr/>
          </p:nvSpPr>
          <p:spPr bwMode="auto">
            <a:xfrm flipV="1">
              <a:off x="3075458" y="20182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776" name="Line 464"/>
            <p:cNvSpPr>
              <a:spLocks noChangeShapeType="1"/>
            </p:cNvSpPr>
            <p:nvPr/>
          </p:nvSpPr>
          <p:spPr bwMode="auto">
            <a:xfrm flipV="1">
              <a:off x="3091333" y="2011850"/>
              <a:ext cx="4762"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777" name="Line 465"/>
            <p:cNvSpPr>
              <a:spLocks noChangeShapeType="1"/>
            </p:cNvSpPr>
            <p:nvPr/>
          </p:nvSpPr>
          <p:spPr bwMode="auto">
            <a:xfrm flipV="1">
              <a:off x="3108796" y="20055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778" name="Line 466"/>
            <p:cNvSpPr>
              <a:spLocks noChangeShapeType="1"/>
            </p:cNvSpPr>
            <p:nvPr/>
          </p:nvSpPr>
          <p:spPr bwMode="auto">
            <a:xfrm flipV="1">
              <a:off x="3124671" y="20007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779" name="Line 467"/>
            <p:cNvSpPr>
              <a:spLocks noChangeShapeType="1"/>
            </p:cNvSpPr>
            <p:nvPr/>
          </p:nvSpPr>
          <p:spPr bwMode="auto">
            <a:xfrm flipV="1">
              <a:off x="3140546" y="19943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780" name="Line 468"/>
            <p:cNvSpPr>
              <a:spLocks noChangeShapeType="1"/>
            </p:cNvSpPr>
            <p:nvPr/>
          </p:nvSpPr>
          <p:spPr bwMode="auto">
            <a:xfrm flipV="1">
              <a:off x="3156421" y="19880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781" name="Line 469"/>
            <p:cNvSpPr>
              <a:spLocks noChangeShapeType="1"/>
            </p:cNvSpPr>
            <p:nvPr/>
          </p:nvSpPr>
          <p:spPr bwMode="auto">
            <a:xfrm flipV="1">
              <a:off x="3172296" y="19816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782" name="Line 470"/>
            <p:cNvSpPr>
              <a:spLocks noChangeShapeType="1"/>
            </p:cNvSpPr>
            <p:nvPr/>
          </p:nvSpPr>
          <p:spPr bwMode="auto">
            <a:xfrm flipV="1">
              <a:off x="3188171" y="1976925"/>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783" name="Line 471"/>
            <p:cNvSpPr>
              <a:spLocks noChangeShapeType="1"/>
            </p:cNvSpPr>
            <p:nvPr/>
          </p:nvSpPr>
          <p:spPr bwMode="auto">
            <a:xfrm flipV="1">
              <a:off x="3204046" y="197057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784" name="Line 472"/>
            <p:cNvSpPr>
              <a:spLocks noChangeShapeType="1"/>
            </p:cNvSpPr>
            <p:nvPr/>
          </p:nvSpPr>
          <p:spPr bwMode="auto">
            <a:xfrm flipV="1">
              <a:off x="3219921" y="19642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785" name="Line 473"/>
            <p:cNvSpPr>
              <a:spLocks noChangeShapeType="1"/>
            </p:cNvSpPr>
            <p:nvPr/>
          </p:nvSpPr>
          <p:spPr bwMode="auto">
            <a:xfrm flipV="1">
              <a:off x="3235796" y="1959463"/>
              <a:ext cx="4762"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786" name="Line 474"/>
            <p:cNvSpPr>
              <a:spLocks noChangeShapeType="1"/>
            </p:cNvSpPr>
            <p:nvPr/>
          </p:nvSpPr>
          <p:spPr bwMode="auto">
            <a:xfrm flipV="1">
              <a:off x="3251671" y="1951525"/>
              <a:ext cx="4762"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787" name="Line 475"/>
            <p:cNvSpPr>
              <a:spLocks noChangeShapeType="1"/>
            </p:cNvSpPr>
            <p:nvPr/>
          </p:nvSpPr>
          <p:spPr bwMode="auto">
            <a:xfrm flipV="1">
              <a:off x="3269133" y="19467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788" name="Line 476"/>
            <p:cNvSpPr>
              <a:spLocks noChangeShapeType="1"/>
            </p:cNvSpPr>
            <p:nvPr/>
          </p:nvSpPr>
          <p:spPr bwMode="auto">
            <a:xfrm flipV="1">
              <a:off x="3285008" y="194041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789" name="Line 477"/>
            <p:cNvSpPr>
              <a:spLocks noChangeShapeType="1"/>
            </p:cNvSpPr>
            <p:nvPr/>
          </p:nvSpPr>
          <p:spPr bwMode="auto">
            <a:xfrm flipV="1">
              <a:off x="3300883" y="19340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790" name="Line 478"/>
            <p:cNvSpPr>
              <a:spLocks noChangeShapeType="1"/>
            </p:cNvSpPr>
            <p:nvPr/>
          </p:nvSpPr>
          <p:spPr bwMode="auto">
            <a:xfrm flipV="1">
              <a:off x="3316758" y="192771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791" name="Line 479"/>
            <p:cNvSpPr>
              <a:spLocks noChangeShapeType="1"/>
            </p:cNvSpPr>
            <p:nvPr/>
          </p:nvSpPr>
          <p:spPr bwMode="auto">
            <a:xfrm flipV="1">
              <a:off x="3332633" y="19229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792" name="Line 480"/>
            <p:cNvSpPr>
              <a:spLocks noChangeShapeType="1"/>
            </p:cNvSpPr>
            <p:nvPr/>
          </p:nvSpPr>
          <p:spPr bwMode="auto">
            <a:xfrm flipV="1">
              <a:off x="3348508" y="19166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793" name="Line 481"/>
            <p:cNvSpPr>
              <a:spLocks noChangeShapeType="1"/>
            </p:cNvSpPr>
            <p:nvPr/>
          </p:nvSpPr>
          <p:spPr bwMode="auto">
            <a:xfrm flipV="1">
              <a:off x="3364383" y="19102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794" name="Line 482"/>
            <p:cNvSpPr>
              <a:spLocks noChangeShapeType="1"/>
            </p:cNvSpPr>
            <p:nvPr/>
          </p:nvSpPr>
          <p:spPr bwMode="auto">
            <a:xfrm flipV="1">
              <a:off x="3380258" y="1905488"/>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795" name="Line 483"/>
            <p:cNvSpPr>
              <a:spLocks noChangeShapeType="1"/>
            </p:cNvSpPr>
            <p:nvPr/>
          </p:nvSpPr>
          <p:spPr bwMode="auto">
            <a:xfrm flipV="1">
              <a:off x="3396133" y="1899138"/>
              <a:ext cx="4762"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796" name="Line 484"/>
            <p:cNvSpPr>
              <a:spLocks noChangeShapeType="1"/>
            </p:cNvSpPr>
            <p:nvPr/>
          </p:nvSpPr>
          <p:spPr bwMode="auto">
            <a:xfrm flipV="1">
              <a:off x="3413596" y="18927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797" name="Line 485"/>
            <p:cNvSpPr>
              <a:spLocks noChangeShapeType="1"/>
            </p:cNvSpPr>
            <p:nvPr/>
          </p:nvSpPr>
          <p:spPr bwMode="auto">
            <a:xfrm flipV="1">
              <a:off x="3429471" y="18864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798" name="Line 486"/>
            <p:cNvSpPr>
              <a:spLocks noChangeShapeType="1"/>
            </p:cNvSpPr>
            <p:nvPr/>
          </p:nvSpPr>
          <p:spPr bwMode="auto">
            <a:xfrm flipV="1">
              <a:off x="3445346" y="1881675"/>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799" name="Line 487"/>
            <p:cNvSpPr>
              <a:spLocks noChangeShapeType="1"/>
            </p:cNvSpPr>
            <p:nvPr/>
          </p:nvSpPr>
          <p:spPr bwMode="auto">
            <a:xfrm flipV="1">
              <a:off x="3461221" y="18737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00" name="Line 488"/>
            <p:cNvSpPr>
              <a:spLocks noChangeShapeType="1"/>
            </p:cNvSpPr>
            <p:nvPr/>
          </p:nvSpPr>
          <p:spPr bwMode="auto">
            <a:xfrm flipV="1">
              <a:off x="3477096" y="186897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01" name="Line 489"/>
            <p:cNvSpPr>
              <a:spLocks noChangeShapeType="1"/>
            </p:cNvSpPr>
            <p:nvPr/>
          </p:nvSpPr>
          <p:spPr bwMode="auto">
            <a:xfrm flipV="1">
              <a:off x="3492971" y="18626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02" name="Line 490"/>
            <p:cNvSpPr>
              <a:spLocks noChangeShapeType="1"/>
            </p:cNvSpPr>
            <p:nvPr/>
          </p:nvSpPr>
          <p:spPr bwMode="auto">
            <a:xfrm flipV="1">
              <a:off x="3508846" y="185627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04" name="Line 491"/>
            <p:cNvSpPr>
              <a:spLocks noChangeShapeType="1"/>
            </p:cNvSpPr>
            <p:nvPr/>
          </p:nvSpPr>
          <p:spPr bwMode="auto">
            <a:xfrm flipV="1">
              <a:off x="3524721" y="185151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05" name="Line 492"/>
            <p:cNvSpPr>
              <a:spLocks noChangeShapeType="1"/>
            </p:cNvSpPr>
            <p:nvPr/>
          </p:nvSpPr>
          <p:spPr bwMode="auto">
            <a:xfrm flipV="1">
              <a:off x="3540596" y="1845163"/>
              <a:ext cx="4762"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06" name="Line 493"/>
            <p:cNvSpPr>
              <a:spLocks noChangeShapeType="1"/>
            </p:cNvSpPr>
            <p:nvPr/>
          </p:nvSpPr>
          <p:spPr bwMode="auto">
            <a:xfrm flipV="1">
              <a:off x="3556471" y="1838813"/>
              <a:ext cx="4762"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07" name="Line 494"/>
            <p:cNvSpPr>
              <a:spLocks noChangeShapeType="1"/>
            </p:cNvSpPr>
            <p:nvPr/>
          </p:nvSpPr>
          <p:spPr bwMode="auto">
            <a:xfrm flipV="1">
              <a:off x="3573933" y="18324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08" name="Line 495"/>
            <p:cNvSpPr>
              <a:spLocks noChangeShapeType="1"/>
            </p:cNvSpPr>
            <p:nvPr/>
          </p:nvSpPr>
          <p:spPr bwMode="auto">
            <a:xfrm flipV="1">
              <a:off x="3589808" y="1827700"/>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09" name="Line 496"/>
            <p:cNvSpPr>
              <a:spLocks noChangeShapeType="1"/>
            </p:cNvSpPr>
            <p:nvPr/>
          </p:nvSpPr>
          <p:spPr bwMode="auto">
            <a:xfrm flipV="1">
              <a:off x="3605683" y="1821350"/>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10" name="Line 497"/>
            <p:cNvSpPr>
              <a:spLocks noChangeShapeType="1"/>
            </p:cNvSpPr>
            <p:nvPr/>
          </p:nvSpPr>
          <p:spPr bwMode="auto">
            <a:xfrm flipV="1">
              <a:off x="3621558" y="18150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11" name="Line 498"/>
            <p:cNvSpPr>
              <a:spLocks noChangeShapeType="1"/>
            </p:cNvSpPr>
            <p:nvPr/>
          </p:nvSpPr>
          <p:spPr bwMode="auto">
            <a:xfrm flipV="1">
              <a:off x="3637433" y="18086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12" name="Line 499"/>
            <p:cNvSpPr>
              <a:spLocks noChangeShapeType="1"/>
            </p:cNvSpPr>
            <p:nvPr/>
          </p:nvSpPr>
          <p:spPr bwMode="auto">
            <a:xfrm flipV="1">
              <a:off x="3653308" y="1803888"/>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13" name="Line 500"/>
            <p:cNvSpPr>
              <a:spLocks noChangeShapeType="1"/>
            </p:cNvSpPr>
            <p:nvPr/>
          </p:nvSpPr>
          <p:spPr bwMode="auto">
            <a:xfrm flipV="1">
              <a:off x="3669183" y="17975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14" name="Line 501"/>
            <p:cNvSpPr>
              <a:spLocks noChangeShapeType="1"/>
            </p:cNvSpPr>
            <p:nvPr/>
          </p:nvSpPr>
          <p:spPr bwMode="auto">
            <a:xfrm flipV="1">
              <a:off x="3685058" y="17911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15" name="Line 502"/>
            <p:cNvSpPr>
              <a:spLocks noChangeShapeType="1"/>
            </p:cNvSpPr>
            <p:nvPr/>
          </p:nvSpPr>
          <p:spPr bwMode="auto">
            <a:xfrm flipV="1">
              <a:off x="3700933" y="1784838"/>
              <a:ext cx="4762"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16" name="Line 503"/>
            <p:cNvSpPr>
              <a:spLocks noChangeShapeType="1"/>
            </p:cNvSpPr>
            <p:nvPr/>
          </p:nvSpPr>
          <p:spPr bwMode="auto">
            <a:xfrm flipV="1">
              <a:off x="3718396" y="17784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17" name="Line 504"/>
            <p:cNvSpPr>
              <a:spLocks noChangeShapeType="1"/>
            </p:cNvSpPr>
            <p:nvPr/>
          </p:nvSpPr>
          <p:spPr bwMode="auto">
            <a:xfrm flipV="1">
              <a:off x="3734271" y="17737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18" name="Line 505"/>
            <p:cNvSpPr>
              <a:spLocks noChangeShapeType="1"/>
            </p:cNvSpPr>
            <p:nvPr/>
          </p:nvSpPr>
          <p:spPr bwMode="auto">
            <a:xfrm flipV="1">
              <a:off x="3750146" y="176737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19" name="Line 506"/>
            <p:cNvSpPr>
              <a:spLocks noChangeShapeType="1"/>
            </p:cNvSpPr>
            <p:nvPr/>
          </p:nvSpPr>
          <p:spPr bwMode="auto">
            <a:xfrm flipV="1">
              <a:off x="3766021" y="17610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20" name="Line 507"/>
            <p:cNvSpPr>
              <a:spLocks noChangeShapeType="1"/>
            </p:cNvSpPr>
            <p:nvPr/>
          </p:nvSpPr>
          <p:spPr bwMode="auto">
            <a:xfrm flipV="1">
              <a:off x="3781896" y="175467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21" name="Line 508"/>
            <p:cNvSpPr>
              <a:spLocks noChangeShapeType="1"/>
            </p:cNvSpPr>
            <p:nvPr/>
          </p:nvSpPr>
          <p:spPr bwMode="auto">
            <a:xfrm flipV="1">
              <a:off x="3797771" y="1749913"/>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22" name="Line 509"/>
            <p:cNvSpPr>
              <a:spLocks noChangeShapeType="1"/>
            </p:cNvSpPr>
            <p:nvPr/>
          </p:nvSpPr>
          <p:spPr bwMode="auto">
            <a:xfrm flipV="1">
              <a:off x="3813646" y="17435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23" name="Line 510"/>
            <p:cNvSpPr>
              <a:spLocks noChangeShapeType="1"/>
            </p:cNvSpPr>
            <p:nvPr/>
          </p:nvSpPr>
          <p:spPr bwMode="auto">
            <a:xfrm flipV="1">
              <a:off x="3829521" y="173721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24" name="Line 511"/>
            <p:cNvSpPr>
              <a:spLocks noChangeShapeType="1"/>
            </p:cNvSpPr>
            <p:nvPr/>
          </p:nvSpPr>
          <p:spPr bwMode="auto">
            <a:xfrm flipV="1">
              <a:off x="3845396" y="1732450"/>
              <a:ext cx="4762"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25" name="Line 512"/>
            <p:cNvSpPr>
              <a:spLocks noChangeShapeType="1"/>
            </p:cNvSpPr>
            <p:nvPr/>
          </p:nvSpPr>
          <p:spPr bwMode="auto">
            <a:xfrm flipV="1">
              <a:off x="3861271" y="1724513"/>
              <a:ext cx="4762"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26" name="Line 513"/>
            <p:cNvSpPr>
              <a:spLocks noChangeShapeType="1"/>
            </p:cNvSpPr>
            <p:nvPr/>
          </p:nvSpPr>
          <p:spPr bwMode="auto">
            <a:xfrm flipV="1">
              <a:off x="3878733" y="17197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27" name="Line 514"/>
            <p:cNvSpPr>
              <a:spLocks noChangeShapeType="1"/>
            </p:cNvSpPr>
            <p:nvPr/>
          </p:nvSpPr>
          <p:spPr bwMode="auto">
            <a:xfrm flipV="1">
              <a:off x="3894608" y="17134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28" name="Line 515"/>
            <p:cNvSpPr>
              <a:spLocks noChangeShapeType="1"/>
            </p:cNvSpPr>
            <p:nvPr/>
          </p:nvSpPr>
          <p:spPr bwMode="auto">
            <a:xfrm flipV="1">
              <a:off x="3910483" y="17070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29" name="Line 516"/>
            <p:cNvSpPr>
              <a:spLocks noChangeShapeType="1"/>
            </p:cNvSpPr>
            <p:nvPr/>
          </p:nvSpPr>
          <p:spPr bwMode="auto">
            <a:xfrm flipV="1">
              <a:off x="3926358" y="1700700"/>
              <a:ext cx="3175" cy="3175"/>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30" name="Line 517"/>
            <p:cNvSpPr>
              <a:spLocks noChangeShapeType="1"/>
            </p:cNvSpPr>
            <p:nvPr/>
          </p:nvSpPr>
          <p:spPr bwMode="auto">
            <a:xfrm flipV="1">
              <a:off x="3942233" y="16959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31" name="Line 518"/>
            <p:cNvSpPr>
              <a:spLocks noChangeShapeType="1"/>
            </p:cNvSpPr>
            <p:nvPr/>
          </p:nvSpPr>
          <p:spPr bwMode="auto">
            <a:xfrm flipV="1">
              <a:off x="3958108" y="16895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32" name="Line 519"/>
            <p:cNvSpPr>
              <a:spLocks noChangeShapeType="1"/>
            </p:cNvSpPr>
            <p:nvPr/>
          </p:nvSpPr>
          <p:spPr bwMode="auto">
            <a:xfrm flipV="1">
              <a:off x="3973983" y="16832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33" name="Line 520"/>
            <p:cNvSpPr>
              <a:spLocks noChangeShapeType="1"/>
            </p:cNvSpPr>
            <p:nvPr/>
          </p:nvSpPr>
          <p:spPr bwMode="auto">
            <a:xfrm flipV="1">
              <a:off x="3989858" y="1678475"/>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34" name="Line 521"/>
            <p:cNvSpPr>
              <a:spLocks noChangeShapeType="1"/>
            </p:cNvSpPr>
            <p:nvPr/>
          </p:nvSpPr>
          <p:spPr bwMode="auto">
            <a:xfrm flipV="1">
              <a:off x="4005733" y="1672125"/>
              <a:ext cx="4762"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35" name="Line 522"/>
            <p:cNvSpPr>
              <a:spLocks noChangeShapeType="1"/>
            </p:cNvSpPr>
            <p:nvPr/>
          </p:nvSpPr>
          <p:spPr bwMode="auto">
            <a:xfrm flipV="1">
              <a:off x="4023196" y="166577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36" name="Line 523"/>
            <p:cNvSpPr>
              <a:spLocks noChangeShapeType="1"/>
            </p:cNvSpPr>
            <p:nvPr/>
          </p:nvSpPr>
          <p:spPr bwMode="auto">
            <a:xfrm flipV="1">
              <a:off x="4039071" y="16594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37" name="Line 524"/>
            <p:cNvSpPr>
              <a:spLocks noChangeShapeType="1"/>
            </p:cNvSpPr>
            <p:nvPr/>
          </p:nvSpPr>
          <p:spPr bwMode="auto">
            <a:xfrm flipV="1">
              <a:off x="4054946" y="1654663"/>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38" name="Line 525"/>
            <p:cNvSpPr>
              <a:spLocks noChangeShapeType="1"/>
            </p:cNvSpPr>
            <p:nvPr/>
          </p:nvSpPr>
          <p:spPr bwMode="auto">
            <a:xfrm flipV="1">
              <a:off x="4070821" y="16467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39" name="Line 526"/>
            <p:cNvSpPr>
              <a:spLocks noChangeShapeType="1"/>
            </p:cNvSpPr>
            <p:nvPr/>
          </p:nvSpPr>
          <p:spPr bwMode="auto">
            <a:xfrm flipV="1">
              <a:off x="4086696" y="16419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40" name="Line 527"/>
            <p:cNvSpPr>
              <a:spLocks noChangeShapeType="1"/>
            </p:cNvSpPr>
            <p:nvPr/>
          </p:nvSpPr>
          <p:spPr bwMode="auto">
            <a:xfrm flipV="1">
              <a:off x="4102571" y="163561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41" name="Line 528"/>
            <p:cNvSpPr>
              <a:spLocks noChangeShapeType="1"/>
            </p:cNvSpPr>
            <p:nvPr/>
          </p:nvSpPr>
          <p:spPr bwMode="auto">
            <a:xfrm flipV="1">
              <a:off x="4118446" y="16292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42" name="Line 529"/>
            <p:cNvSpPr>
              <a:spLocks noChangeShapeType="1"/>
            </p:cNvSpPr>
            <p:nvPr/>
          </p:nvSpPr>
          <p:spPr bwMode="auto">
            <a:xfrm flipV="1">
              <a:off x="4134321" y="16245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43" name="Line 530"/>
            <p:cNvSpPr>
              <a:spLocks noChangeShapeType="1"/>
            </p:cNvSpPr>
            <p:nvPr/>
          </p:nvSpPr>
          <p:spPr bwMode="auto">
            <a:xfrm flipV="1">
              <a:off x="4150196" y="16181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44" name="Line 531"/>
            <p:cNvSpPr>
              <a:spLocks noChangeShapeType="1"/>
            </p:cNvSpPr>
            <p:nvPr/>
          </p:nvSpPr>
          <p:spPr bwMode="auto">
            <a:xfrm flipV="1">
              <a:off x="4166071" y="1611800"/>
              <a:ext cx="4762"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45" name="Line 532"/>
            <p:cNvSpPr>
              <a:spLocks noChangeShapeType="1"/>
            </p:cNvSpPr>
            <p:nvPr/>
          </p:nvSpPr>
          <p:spPr bwMode="auto">
            <a:xfrm flipV="1">
              <a:off x="4183533" y="16054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46" name="Line 533"/>
            <p:cNvSpPr>
              <a:spLocks noChangeShapeType="1"/>
            </p:cNvSpPr>
            <p:nvPr/>
          </p:nvSpPr>
          <p:spPr bwMode="auto">
            <a:xfrm flipV="1">
              <a:off x="4199408" y="1600688"/>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47" name="Line 534"/>
            <p:cNvSpPr>
              <a:spLocks noChangeShapeType="1"/>
            </p:cNvSpPr>
            <p:nvPr/>
          </p:nvSpPr>
          <p:spPr bwMode="auto">
            <a:xfrm flipV="1">
              <a:off x="4215283" y="1594338"/>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48" name="Line 535"/>
            <p:cNvSpPr>
              <a:spLocks noChangeShapeType="1"/>
            </p:cNvSpPr>
            <p:nvPr/>
          </p:nvSpPr>
          <p:spPr bwMode="auto">
            <a:xfrm flipV="1">
              <a:off x="4231158" y="15879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49" name="Line 536"/>
            <p:cNvSpPr>
              <a:spLocks noChangeShapeType="1"/>
            </p:cNvSpPr>
            <p:nvPr/>
          </p:nvSpPr>
          <p:spPr bwMode="auto">
            <a:xfrm flipV="1">
              <a:off x="4247033" y="15816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50" name="Rectangle 537"/>
            <p:cNvSpPr>
              <a:spLocks noChangeArrowheads="1"/>
            </p:cNvSpPr>
            <p:nvPr/>
          </p:nvSpPr>
          <p:spPr bwMode="auto">
            <a:xfrm>
              <a:off x="1064096" y="1443525"/>
              <a:ext cx="748603" cy="24622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0" i="0" u="none" strike="noStrike" cap="none" normalizeH="0" baseline="0" dirty="0">
                  <a:ln>
                    <a:noFill/>
                  </a:ln>
                  <a:solidFill>
                    <a:srgbClr val="000000"/>
                  </a:solidFill>
                  <a:effectLst/>
                  <a:latin typeface="Arial" panose="020B0604020202020204" pitchFamily="34" charset="0"/>
                </a:rPr>
                <a:t>r=0.78**</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1851" name="Rectangle 538"/>
            <p:cNvSpPr>
              <a:spLocks noChangeArrowheads="1"/>
            </p:cNvSpPr>
            <p:nvPr/>
          </p:nvSpPr>
          <p:spPr bwMode="auto">
            <a:xfrm>
              <a:off x="1068858" y="1632438"/>
              <a:ext cx="633187" cy="24622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0" i="0" u="none" strike="noStrike" cap="none" normalizeH="0" baseline="0" dirty="0">
                  <a:ln>
                    <a:noFill/>
                  </a:ln>
                  <a:solidFill>
                    <a:srgbClr val="000000"/>
                  </a:solidFill>
                  <a:effectLst/>
                  <a:latin typeface="Arial" panose="020B0604020202020204" pitchFamily="34" charset="0"/>
                </a:rPr>
                <a:t>b=0.43</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grpSp>
      <p:cxnSp>
        <p:nvCxnSpPr>
          <p:cNvPr id="12254" name="Straight Connector 12253"/>
          <p:cNvCxnSpPr/>
          <p:nvPr/>
        </p:nvCxnSpPr>
        <p:spPr>
          <a:xfrm flipH="1">
            <a:off x="795783" y="1584071"/>
            <a:ext cx="3449301" cy="1281572"/>
          </a:xfrm>
          <a:prstGeom prst="line">
            <a:avLst/>
          </a:prstGeom>
          <a:ln w="127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547" name="Rechteck 1"/>
          <p:cNvSpPr/>
          <p:nvPr/>
        </p:nvSpPr>
        <p:spPr>
          <a:xfrm>
            <a:off x="77303" y="65677"/>
            <a:ext cx="11937066"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solidFill>
                  <a:srgbClr val="0000FF"/>
                </a:solidFill>
                <a:latin typeface="Arial" panose="020B0604020202020204" pitchFamily="34" charset="0"/>
                <a:cs typeface="Arial" panose="020B0604020202020204" pitchFamily="34" charset="0"/>
              </a:rPr>
              <a:t>Prediction</a:t>
            </a:r>
            <a:r>
              <a:rPr lang="en-GB" sz="2400" dirty="0">
                <a:latin typeface="Arial" panose="020B0604020202020204" pitchFamily="34" charset="0"/>
                <a:cs typeface="Arial" panose="020B0604020202020204" pitchFamily="34" charset="0"/>
              </a:rPr>
              <a:t>, anticipation, forecasting. </a:t>
            </a:r>
          </a:p>
        </p:txBody>
      </p:sp>
      <p:sp>
        <p:nvSpPr>
          <p:cNvPr id="12261" name="TextBox 12260"/>
          <p:cNvSpPr txBox="1"/>
          <p:nvPr/>
        </p:nvSpPr>
        <p:spPr>
          <a:xfrm>
            <a:off x="77303" y="4434056"/>
            <a:ext cx="11998907" cy="230832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altLang="de-DE" dirty="0">
                <a:latin typeface="Arial" panose="020B0604020202020204" pitchFamily="34" charset="0"/>
                <a:cs typeface="Arial" panose="020B0604020202020204" pitchFamily="34" charset="0"/>
              </a:rPr>
              <a:t>What we ‘only’ need is the </a:t>
            </a:r>
            <a:r>
              <a:rPr lang="en-GB" altLang="de-DE" u="sng"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mean</a:t>
            </a:r>
            <a:r>
              <a:rPr lang="en-GB" altLang="de-DE" dirty="0">
                <a:latin typeface="Arial" panose="020B0604020202020204" pitchFamily="34" charset="0"/>
                <a:cs typeface="Arial" panose="020B0604020202020204" pitchFamily="34" charset="0"/>
              </a:rPr>
              <a:t> performance (</a:t>
            </a:r>
            <a:r>
              <a:rPr lang="en-GB" altLang="de-DE" dirty="0">
                <a:solidFill>
                  <a:srgbClr val="FF0000"/>
                </a:solidFill>
                <a:latin typeface="Arial" panose="020B0604020202020204" pitchFamily="34" charset="0"/>
                <a:cs typeface="Arial" panose="020B0604020202020204" pitchFamily="34" charset="0"/>
              </a:rPr>
              <a:t>47.222</a:t>
            </a:r>
            <a:r>
              <a:rPr lang="en-GB" altLang="de-DE" dirty="0">
                <a:latin typeface="Arial" panose="020B0604020202020204" pitchFamily="34" charset="0"/>
                <a:cs typeface="Arial" panose="020B0604020202020204" pitchFamily="34" charset="0"/>
              </a:rPr>
              <a:t>) of the nine hybrids with line 1 as common parent; and the </a:t>
            </a:r>
            <a:r>
              <a:rPr lang="en-GB" altLang="de-DE" dirty="0">
                <a:solidFill>
                  <a:srgbClr val="0000FF"/>
                </a:solidFill>
                <a:latin typeface="Arial" panose="020B0604020202020204" pitchFamily="34" charset="0"/>
                <a:cs typeface="Arial" panose="020B0604020202020204" pitchFamily="34" charset="0"/>
              </a:rPr>
              <a:t>mean</a:t>
            </a:r>
            <a:r>
              <a:rPr lang="en-GB" altLang="de-DE" dirty="0">
                <a:latin typeface="Arial" panose="020B0604020202020204" pitchFamily="34" charset="0"/>
                <a:cs typeface="Arial" panose="020B0604020202020204" pitchFamily="34" charset="0"/>
              </a:rPr>
              <a:t> performance (</a:t>
            </a:r>
            <a:r>
              <a:rPr lang="en-GB" altLang="de-DE" dirty="0">
                <a:solidFill>
                  <a:srgbClr val="FF0000"/>
                </a:solidFill>
                <a:latin typeface="Arial" panose="020B0604020202020204" pitchFamily="34" charset="0"/>
                <a:cs typeface="Arial" panose="020B0604020202020204" pitchFamily="34" charset="0"/>
              </a:rPr>
              <a:t>50.444</a:t>
            </a:r>
            <a:r>
              <a:rPr lang="en-GB" altLang="de-DE" dirty="0">
                <a:latin typeface="Arial" panose="020B0604020202020204" pitchFamily="34" charset="0"/>
                <a:cs typeface="Arial" panose="020B0604020202020204" pitchFamily="34" charset="0"/>
              </a:rPr>
              <a:t>) of the nine hybrids with line 2 as common parents; </a:t>
            </a:r>
            <a:r>
              <a:rPr lang="en-GB" altLang="de-DE" i="1" dirty="0">
                <a:latin typeface="Arial" panose="020B0604020202020204" pitchFamily="34" charset="0"/>
                <a:cs typeface="Arial" panose="020B0604020202020204" pitchFamily="34" charset="0"/>
              </a:rPr>
              <a:t>et cetera</a:t>
            </a:r>
            <a:r>
              <a:rPr lang="en-GB" altLang="de-DE" dirty="0">
                <a:latin typeface="Arial" panose="020B0604020202020204" pitchFamily="34" charset="0"/>
                <a:cs typeface="Arial" panose="020B0604020202020204" pitchFamily="34" charset="0"/>
              </a:rPr>
              <a:t>. We may produce these values (</a:t>
            </a:r>
            <a:r>
              <a:rPr lang="en-GB" altLang="de-DE" dirty="0">
                <a:solidFill>
                  <a:srgbClr val="FF0000"/>
                </a:solidFill>
                <a:latin typeface="Arial" panose="020B0604020202020204" pitchFamily="34" charset="0"/>
                <a:cs typeface="Arial" panose="020B0604020202020204" pitchFamily="34" charset="0"/>
              </a:rPr>
              <a:t>47.222, 50.444</a:t>
            </a:r>
            <a:r>
              <a:rPr lang="en-GB" altLang="de-DE" dirty="0">
                <a:latin typeface="Arial" panose="020B0604020202020204" pitchFamily="34" charset="0"/>
                <a:cs typeface="Arial" panose="020B0604020202020204" pitchFamily="34" charset="0"/>
              </a:rPr>
              <a:t>, etc.) by testing such nine hybrids as one </a:t>
            </a:r>
            <a:r>
              <a:rPr lang="en-GB" altLang="de-DE" u="sng"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mixture</a:t>
            </a:r>
            <a:r>
              <a:rPr lang="en-GB" altLang="de-DE" dirty="0">
                <a:latin typeface="Arial" panose="020B0604020202020204" pitchFamily="34" charset="0"/>
                <a:cs typeface="Arial" panose="020B0604020202020204" pitchFamily="34" charset="0"/>
              </a:rPr>
              <a:t>, as </a:t>
            </a:r>
            <a:r>
              <a:rPr lang="en-GB" altLang="de-DE" u="sng" dirty="0">
                <a:latin typeface="Arial" panose="020B0604020202020204" pitchFamily="34" charset="0"/>
                <a:cs typeface="Arial" panose="020B0604020202020204" pitchFamily="34" charset="0"/>
              </a:rPr>
              <a:t>one</a:t>
            </a:r>
            <a:r>
              <a:rPr lang="en-GB" altLang="de-DE" dirty="0">
                <a:latin typeface="Arial" panose="020B0604020202020204" pitchFamily="34" charset="0"/>
                <a:cs typeface="Arial" panose="020B0604020202020204" pitchFamily="34" charset="0"/>
              </a:rPr>
              <a:t> entry of a field trial, assuming (in-deed an assumption) that the result of that mixture is nearly the same as the calculated means of such nine hybrids (after having field-tested them </a:t>
            </a:r>
            <a:r>
              <a:rPr lang="en-GB" altLang="de-DE" u="sng" dirty="0">
                <a:latin typeface="Arial" panose="020B0604020202020204" pitchFamily="34" charset="0"/>
                <a:cs typeface="Arial" panose="020B0604020202020204" pitchFamily="34" charset="0"/>
              </a:rPr>
              <a:t>individually</a:t>
            </a:r>
            <a:r>
              <a:rPr lang="en-GB" altLang="de-DE" dirty="0">
                <a:latin typeface="Arial" panose="020B0604020202020204" pitchFamily="34" charset="0"/>
                <a:cs typeface="Arial" panose="020B0604020202020204" pitchFamily="34" charset="0"/>
              </a:rPr>
              <a:t>; in their pure stands instead of as one </a:t>
            </a:r>
            <a:r>
              <a:rPr lang="en-GB" altLang="de-DE" dirty="0">
                <a:solidFill>
                  <a:srgbClr val="0000FF"/>
                </a:solidFill>
                <a:latin typeface="Arial" panose="020B0604020202020204" pitchFamily="34" charset="0"/>
                <a:cs typeface="Arial" panose="020B0604020202020204" pitchFamily="34" charset="0"/>
              </a:rPr>
              <a:t>mixture</a:t>
            </a:r>
            <a:r>
              <a:rPr lang="en-GB" altLang="de-DE" dirty="0">
                <a:latin typeface="Arial" panose="020B0604020202020204" pitchFamily="34" charset="0"/>
                <a:cs typeface="Arial" panose="020B0604020202020204" pitchFamily="34" charset="0"/>
              </a:rPr>
              <a:t>).  </a:t>
            </a:r>
          </a:p>
          <a:p>
            <a:r>
              <a:rPr lang="en-GB" altLang="de-DE" dirty="0">
                <a:latin typeface="Arial" panose="020B0604020202020204" pitchFamily="34" charset="0"/>
                <a:cs typeface="Arial" panose="020B0604020202020204" pitchFamily="34" charset="0"/>
              </a:rPr>
              <a:t>The point is: Seed of </a:t>
            </a:r>
            <a:r>
              <a:rPr lang="en-GB" altLang="de-D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mixtures of all hybrids which have one line in common as mother parent</a:t>
            </a:r>
            <a:r>
              <a:rPr lang="en-GB" altLang="de-DE" dirty="0">
                <a:latin typeface="Arial" panose="020B0604020202020204" pitchFamily="34" charset="0"/>
                <a:cs typeface="Arial" panose="020B0604020202020204" pitchFamily="34" charset="0"/>
              </a:rPr>
              <a:t> can be produced cheaply, much easier than producing the crosses individually (Diallel cross). How? “Just pollinate each line with an </a:t>
            </a:r>
            <a:r>
              <a:rPr lang="en-GB" altLang="de-DE" dirty="0" err="1">
                <a:latin typeface="Arial" panose="020B0604020202020204" pitchFamily="34" charset="0"/>
                <a:cs typeface="Arial" panose="020B0604020202020204" pitchFamily="34" charset="0"/>
              </a:rPr>
              <a:t>equi</a:t>
            </a:r>
            <a:r>
              <a:rPr lang="en-GB" altLang="de-DE" dirty="0">
                <a:latin typeface="Arial" panose="020B0604020202020204" pitchFamily="34" charset="0"/>
                <a:cs typeface="Arial" panose="020B0604020202020204" pitchFamily="34" charset="0"/>
              </a:rPr>
              <a:t>-dose mixture-of-pollen from the other lines; harvest the seed as mixture ready-to-sow”.   </a:t>
            </a:r>
            <a:r>
              <a:rPr lang="en-GB" altLang="de-DE" dirty="0">
                <a:latin typeface="Arial" panose="020B0604020202020204" pitchFamily="34" charset="0"/>
                <a:cs typeface="Arial" panose="020B0604020202020204" pitchFamily="34" charset="0"/>
                <a:sym typeface="Wingdings" panose="05000000000000000000" pitchFamily="2" charset="2"/>
              </a:rPr>
              <a:t></a:t>
            </a:r>
            <a:endParaRPr lang="en-GB" altLang="de-DE" dirty="0">
              <a:latin typeface="Arial" panose="020B0604020202020204" pitchFamily="34" charset="0"/>
              <a:cs typeface="Arial" panose="020B0604020202020204" pitchFamily="34" charset="0"/>
            </a:endParaRPr>
          </a:p>
        </p:txBody>
      </p:sp>
      <p:graphicFrame>
        <p:nvGraphicFramePr>
          <p:cNvPr id="278" name="Object 277"/>
          <p:cNvGraphicFramePr>
            <a:graphicFrameLocks noChangeAspect="1"/>
          </p:cNvGraphicFramePr>
          <p:nvPr>
            <p:extLst>
              <p:ext uri="{D42A27DB-BD31-4B8C-83A1-F6EECF244321}">
                <p14:modId xmlns:p14="http://schemas.microsoft.com/office/powerpoint/2010/main" val="78769279"/>
              </p:ext>
            </p:extLst>
          </p:nvPr>
        </p:nvGraphicFramePr>
        <p:xfrm>
          <a:off x="4354633" y="825784"/>
          <a:ext cx="7659736" cy="3240000"/>
        </p:xfrm>
        <a:graphic>
          <a:graphicData uri="http://schemas.openxmlformats.org/presentationml/2006/ole">
            <mc:AlternateContent xmlns:mc="http://schemas.openxmlformats.org/markup-compatibility/2006">
              <mc:Choice xmlns:v="urn:schemas-microsoft-com:vml" Requires="v">
                <p:oleObj spid="_x0000_s23721" name="Document" r:id="rId3" imgW="8534074" imgH="3610680" progId="Word.Document.8">
                  <p:link updateAutomatic="1"/>
                </p:oleObj>
              </mc:Choice>
              <mc:Fallback>
                <p:oleObj name="Document" r:id="rId3" imgW="8534074" imgH="3610680" progId="Word.Document.8">
                  <p:link updateAutomatic="1"/>
                  <p:pic>
                    <p:nvPicPr>
                      <p:cNvPr id="4" name="Object 3"/>
                      <p:cNvPicPr/>
                      <p:nvPr/>
                    </p:nvPicPr>
                    <p:blipFill>
                      <a:blip r:embed="rId4"/>
                      <a:stretch>
                        <a:fillRect/>
                      </a:stretch>
                    </p:blipFill>
                    <p:spPr>
                      <a:xfrm>
                        <a:off x="4354633" y="825784"/>
                        <a:ext cx="7659736" cy="3240000"/>
                      </a:xfrm>
                      <a:prstGeom prst="rect">
                        <a:avLst/>
                      </a:prstGeom>
                    </p:spPr>
                  </p:pic>
                </p:oleObj>
              </mc:Fallback>
            </mc:AlternateContent>
          </a:graphicData>
        </a:graphic>
      </p:graphicFrame>
      <p:sp>
        <p:nvSpPr>
          <p:cNvPr id="280" name="Textfeld 5">
            <a:extLst>
              <a:ext uri="{FF2B5EF4-FFF2-40B4-BE49-F238E27FC236}">
                <a16:creationId xmlns:a16="http://schemas.microsoft.com/office/drawing/2014/main" id="{DD0E9D8B-249F-4EDE-ADC6-396BAD4482DE}"/>
              </a:ext>
            </a:extLst>
          </p:cNvPr>
          <p:cNvSpPr txBox="1"/>
          <p:nvPr/>
        </p:nvSpPr>
        <p:spPr>
          <a:xfrm>
            <a:off x="11478907" y="18981"/>
            <a:ext cx="66086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18</a:t>
            </a:fld>
            <a:endParaRPr lang="en-GB" sz="24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18B522BE-6D7F-4BE6-B52E-E1788949EEC9}"/>
              </a:ext>
            </a:extLst>
          </p:cNvPr>
          <p:cNvPicPr>
            <a:picLocks noChangeAspect="1"/>
          </p:cNvPicPr>
          <p:nvPr/>
        </p:nvPicPr>
        <p:blipFill>
          <a:blip r:embed="rId5"/>
          <a:stretch>
            <a:fillRect/>
          </a:stretch>
        </p:blipFill>
        <p:spPr>
          <a:xfrm rot="16200000" flipH="1">
            <a:off x="5072413" y="3531202"/>
            <a:ext cx="427964" cy="1209876"/>
          </a:xfrm>
          <a:prstGeom prst="rect">
            <a:avLst/>
          </a:prstGeom>
          <a:effectLst>
            <a:outerShdw blurRad="50800" dist="38100" dir="2700000" algn="tl" rotWithShape="0">
              <a:prstClr val="black">
                <a:alpha val="40000"/>
              </a:prstClr>
            </a:outerShdw>
          </a:effectLst>
        </p:spPr>
      </p:pic>
      <p:pic>
        <p:nvPicPr>
          <p:cNvPr id="281" name="Picture 280">
            <a:extLst>
              <a:ext uri="{FF2B5EF4-FFF2-40B4-BE49-F238E27FC236}">
                <a16:creationId xmlns:a16="http://schemas.microsoft.com/office/drawing/2014/main" id="{240C57FA-8EF7-47B1-9C3E-C73988DF1913}"/>
              </a:ext>
            </a:extLst>
          </p:cNvPr>
          <p:cNvPicPr>
            <a:picLocks noChangeAspect="1"/>
          </p:cNvPicPr>
          <p:nvPr/>
        </p:nvPicPr>
        <p:blipFill>
          <a:blip r:embed="rId5"/>
          <a:stretch>
            <a:fillRect/>
          </a:stretch>
        </p:blipFill>
        <p:spPr>
          <a:xfrm rot="16200000" flipH="1">
            <a:off x="7907495" y="3496588"/>
            <a:ext cx="427964" cy="1209876"/>
          </a:xfrm>
          <a:prstGeom prst="rect">
            <a:avLst/>
          </a:prstGeom>
          <a:effectLst>
            <a:outerShdw blurRad="50800" dist="38100" dir="2700000" algn="tl" rotWithShape="0">
              <a:prstClr val="black">
                <a:alpha val="40000"/>
              </a:prstClr>
            </a:outerShdw>
          </a:effectLst>
        </p:spPr>
      </p:pic>
      <p:pic>
        <p:nvPicPr>
          <p:cNvPr id="282" name="Picture 281">
            <a:extLst>
              <a:ext uri="{FF2B5EF4-FFF2-40B4-BE49-F238E27FC236}">
                <a16:creationId xmlns:a16="http://schemas.microsoft.com/office/drawing/2014/main" id="{89C902FB-0D5A-4AE7-B5F7-A7937D4137A8}"/>
              </a:ext>
            </a:extLst>
          </p:cNvPr>
          <p:cNvPicPr>
            <a:picLocks noChangeAspect="1"/>
          </p:cNvPicPr>
          <p:nvPr/>
        </p:nvPicPr>
        <p:blipFill>
          <a:blip r:embed="rId5"/>
          <a:stretch>
            <a:fillRect/>
          </a:stretch>
        </p:blipFill>
        <p:spPr>
          <a:xfrm rot="16200000" flipH="1">
            <a:off x="11234264" y="3498658"/>
            <a:ext cx="427964" cy="120987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9949696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556" y="3840894"/>
            <a:ext cx="5895775" cy="2950521"/>
          </a:xfrm>
          <a:prstGeom prst="rect">
            <a:avLst/>
          </a:prstGeom>
          <a:effectLst>
            <a:outerShdw blurRad="50800" dist="38100" dir="2700000" algn="tl" rotWithShape="0">
              <a:prstClr val="black">
                <a:alpha val="40000"/>
              </a:prstClr>
            </a:outerShdw>
          </a:effectLst>
        </p:spPr>
      </p:pic>
      <p:graphicFrame>
        <p:nvGraphicFramePr>
          <p:cNvPr id="4" name="Object 3"/>
          <p:cNvGraphicFramePr>
            <a:graphicFrameLocks noChangeAspect="1"/>
          </p:cNvGraphicFramePr>
          <p:nvPr>
            <p:extLst>
              <p:ext uri="{D42A27DB-BD31-4B8C-83A1-F6EECF244321}">
                <p14:modId xmlns:p14="http://schemas.microsoft.com/office/powerpoint/2010/main" val="2253123918"/>
              </p:ext>
            </p:extLst>
          </p:nvPr>
        </p:nvGraphicFramePr>
        <p:xfrm>
          <a:off x="14651" y="648292"/>
          <a:ext cx="6836312" cy="3600000"/>
        </p:xfrm>
        <a:graphic>
          <a:graphicData uri="http://schemas.openxmlformats.org/presentationml/2006/ole">
            <mc:AlternateContent xmlns:mc="http://schemas.openxmlformats.org/markup-compatibility/2006">
              <mc:Choice xmlns:v="urn:schemas-microsoft-com:vml" Requires="v">
                <p:oleObj spid="_x0000_s10540" name="Document" r:id="rId4" imgW="8534074" imgH="4494489" progId="Word.Document.8">
                  <p:link updateAutomatic="1"/>
                </p:oleObj>
              </mc:Choice>
              <mc:Fallback>
                <p:oleObj name="Document" r:id="rId4" imgW="8534074" imgH="4494489" progId="Word.Document.8">
                  <p:link updateAutomatic="1"/>
                  <p:pic>
                    <p:nvPicPr>
                      <p:cNvPr id="0" name=""/>
                      <p:cNvPicPr/>
                      <p:nvPr/>
                    </p:nvPicPr>
                    <p:blipFill>
                      <a:blip r:embed="rId5"/>
                      <a:stretch>
                        <a:fillRect/>
                      </a:stretch>
                    </p:blipFill>
                    <p:spPr>
                      <a:xfrm>
                        <a:off x="14651" y="648292"/>
                        <a:ext cx="6836312" cy="3600000"/>
                      </a:xfrm>
                      <a:prstGeom prst="rect">
                        <a:avLst/>
                      </a:prstGeom>
                      <a:solidFill>
                        <a:schemeClr val="bg1"/>
                      </a:solidFill>
                      <a:ln>
                        <a:noFill/>
                      </a:ln>
                    </p:spPr>
                  </p:pic>
                </p:oleObj>
              </mc:Fallback>
            </mc:AlternateContent>
          </a:graphicData>
        </a:graphic>
      </p:graphicFrame>
      <p:sp>
        <p:nvSpPr>
          <p:cNvPr id="3" name="Rectangle 2"/>
          <p:cNvSpPr/>
          <p:nvPr/>
        </p:nvSpPr>
        <p:spPr>
          <a:xfrm>
            <a:off x="6501302" y="780388"/>
            <a:ext cx="5605665" cy="5539978"/>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altLang="de-DE" dirty="0">
                <a:latin typeface="Arial" panose="020B0604020202020204" pitchFamily="34" charset="0"/>
                <a:cs typeface="Arial" panose="020B0604020202020204" pitchFamily="34" charset="0"/>
              </a:rPr>
              <a:t>Pollinate each line with an </a:t>
            </a:r>
            <a:r>
              <a:rPr lang="en-GB" altLang="de-DE" dirty="0">
                <a:solidFill>
                  <a:srgbClr val="FF0000"/>
                </a:solidFill>
                <a:latin typeface="Arial" panose="020B0604020202020204" pitchFamily="34" charset="0"/>
                <a:cs typeface="Arial" panose="020B0604020202020204" pitchFamily="34" charset="0"/>
              </a:rPr>
              <a:t>equal dose mixture </a:t>
            </a:r>
            <a:r>
              <a:rPr lang="en-GB" altLang="de-DE" dirty="0">
                <a:latin typeface="Arial" panose="020B0604020202020204" pitchFamily="34" charset="0"/>
                <a:cs typeface="Arial" panose="020B0604020202020204" pitchFamily="34" charset="0"/>
              </a:rPr>
              <a:t>of pollen from the other lines, and when harvesting e.g. line 1, thus harvest the ready-mixed seed from hybrids F1(</a:t>
            </a:r>
            <a:r>
              <a:rPr lang="en-GB" altLang="de-DE" dirty="0">
                <a:solidFill>
                  <a:srgbClr val="0000FF"/>
                </a:solidFill>
                <a:latin typeface="Arial" panose="020B0604020202020204" pitchFamily="34" charset="0"/>
                <a:cs typeface="Arial" panose="020B0604020202020204" pitchFamily="34" charset="0"/>
              </a:rPr>
              <a:t>1</a:t>
            </a:r>
            <a:r>
              <a:rPr lang="en-GB" altLang="de-DE" dirty="0">
                <a:latin typeface="Arial" panose="020B0604020202020204" pitchFamily="34" charset="0"/>
                <a:cs typeface="Arial" panose="020B0604020202020204" pitchFamily="34" charset="0"/>
              </a:rPr>
              <a:t>x2) up to F1(</a:t>
            </a:r>
            <a:r>
              <a:rPr lang="en-GB" altLang="de-DE" dirty="0">
                <a:solidFill>
                  <a:srgbClr val="0000FF"/>
                </a:solidFill>
                <a:latin typeface="Arial" panose="020B0604020202020204" pitchFamily="34" charset="0"/>
                <a:cs typeface="Arial" panose="020B0604020202020204" pitchFamily="34" charset="0"/>
              </a:rPr>
              <a:t>1</a:t>
            </a:r>
            <a:r>
              <a:rPr lang="en-GB" altLang="de-DE" dirty="0">
                <a:latin typeface="Arial" panose="020B0604020202020204" pitchFamily="34" charset="0"/>
                <a:cs typeface="Arial" panose="020B0604020202020204" pitchFamily="34" charset="0"/>
              </a:rPr>
              <a:t>x9). Testing this mixed seed as </a:t>
            </a:r>
            <a:r>
              <a:rPr lang="en-GB" altLang="de-DE" dirty="0">
                <a:solidFill>
                  <a:srgbClr val="FF0000"/>
                </a:solidFill>
                <a:latin typeface="Arial" panose="020B0604020202020204" pitchFamily="34" charset="0"/>
                <a:cs typeface="Arial" panose="020B0604020202020204" pitchFamily="34" charset="0"/>
              </a:rPr>
              <a:t>one</a:t>
            </a:r>
            <a:r>
              <a:rPr lang="en-GB" altLang="de-DE" dirty="0">
                <a:latin typeface="Arial" panose="020B0604020202020204" pitchFamily="34" charset="0"/>
                <a:cs typeface="Arial" panose="020B0604020202020204" pitchFamily="34" charset="0"/>
              </a:rPr>
              <a:t> entry may give about the same result as assessing and calculating the </a:t>
            </a:r>
            <a:r>
              <a:rPr lang="en-GB" altLang="de-DE" dirty="0">
                <a:solidFill>
                  <a:srgbClr val="0000FF"/>
                </a:solidFill>
                <a:latin typeface="Arial" panose="020B0604020202020204" pitchFamily="34" charset="0"/>
                <a:cs typeface="Arial" panose="020B0604020202020204" pitchFamily="34" charset="0"/>
              </a:rPr>
              <a:t>average of these 9 hybrids from line 1</a:t>
            </a:r>
            <a:r>
              <a:rPr lang="en-GB" altLang="de-DE" dirty="0">
                <a:latin typeface="Arial" panose="020B0604020202020204" pitchFamily="34" charset="0"/>
                <a:cs typeface="Arial" panose="020B0604020202020204" pitchFamily="34" charset="0"/>
              </a:rPr>
              <a:t> as common parent. And: Testing only </a:t>
            </a:r>
            <a:r>
              <a:rPr lang="en-GB" altLang="de-DE" dirty="0">
                <a:solidFill>
                  <a:srgbClr val="FF0000"/>
                </a:solidFill>
                <a:latin typeface="Arial" panose="020B0604020202020204" pitchFamily="34" charset="0"/>
                <a:cs typeface="Arial" panose="020B0604020202020204" pitchFamily="34" charset="0"/>
              </a:rPr>
              <a:t>one</a:t>
            </a:r>
            <a:r>
              <a:rPr lang="en-GB" altLang="de-DE" dirty="0">
                <a:latin typeface="Arial" panose="020B0604020202020204" pitchFamily="34" charset="0"/>
                <a:cs typeface="Arial" panose="020B0604020202020204" pitchFamily="34" charset="0"/>
              </a:rPr>
              <a:t> mixture as </a:t>
            </a:r>
            <a:r>
              <a:rPr lang="en-GB" altLang="de-DE" dirty="0">
                <a:solidFill>
                  <a:srgbClr val="FF0000"/>
                </a:solidFill>
                <a:latin typeface="Arial" panose="020B0604020202020204" pitchFamily="34" charset="0"/>
                <a:cs typeface="Arial" panose="020B0604020202020204" pitchFamily="34" charset="0"/>
              </a:rPr>
              <a:t>one</a:t>
            </a:r>
            <a:r>
              <a:rPr lang="en-GB" altLang="de-DE" dirty="0">
                <a:latin typeface="Arial" panose="020B0604020202020204" pitchFamily="34" charset="0"/>
                <a:cs typeface="Arial" panose="020B0604020202020204" pitchFamily="34" charset="0"/>
              </a:rPr>
              <a:t> entry is much less </a:t>
            </a:r>
            <a:r>
              <a:rPr lang="en-GB" altLang="de-DE" dirty="0" err="1">
                <a:latin typeface="Arial" panose="020B0604020202020204" pitchFamily="34" charset="0"/>
                <a:cs typeface="Arial" panose="020B0604020202020204" pitchFamily="34" charset="0"/>
              </a:rPr>
              <a:t>deman</a:t>
            </a:r>
            <a:r>
              <a:rPr lang="en-GB" altLang="de-DE" dirty="0">
                <a:latin typeface="Arial" panose="020B0604020202020204" pitchFamily="34" charset="0"/>
                <a:cs typeface="Arial" panose="020B0604020202020204" pitchFamily="34" charset="0"/>
              </a:rPr>
              <a:t>-ding than testing nine entries. </a:t>
            </a:r>
          </a:p>
          <a:p>
            <a:endParaRPr lang="en-GB" altLang="de-DE" dirty="0">
              <a:latin typeface="Arial" panose="020B0604020202020204" pitchFamily="34" charset="0"/>
              <a:cs typeface="Arial" panose="020B0604020202020204" pitchFamily="34" charset="0"/>
            </a:endParaRPr>
          </a:p>
          <a:p>
            <a:r>
              <a:rPr lang="en-GB" altLang="de-DE" dirty="0">
                <a:solidFill>
                  <a:srgbClr val="FF0000"/>
                </a:solidFill>
                <a:latin typeface="Arial" panose="020B0604020202020204" pitchFamily="34" charset="0"/>
                <a:cs typeface="Arial" panose="020B0604020202020204" pitchFamily="34" charset="0"/>
              </a:rPr>
              <a:t>“Manually pollinate” ... “with an equal dose mixture of pollen” </a:t>
            </a:r>
            <a:r>
              <a:rPr lang="de-DE" altLang="de-DE" dirty="0">
                <a:solidFill>
                  <a:srgbClr val="FF0000"/>
                </a:solidFill>
                <a:latin typeface="Arial" panose="020B0604020202020204" pitchFamily="34" charset="0"/>
                <a:cs typeface="Arial" panose="020B0604020202020204" pitchFamily="34" charset="0"/>
              </a:rPr>
              <a:t>… ?! Oh </a:t>
            </a:r>
            <a:r>
              <a:rPr lang="de-DE" altLang="de-DE" dirty="0" err="1">
                <a:solidFill>
                  <a:srgbClr val="FF0000"/>
                </a:solidFill>
                <a:latin typeface="Arial" panose="020B0604020202020204" pitchFamily="34" charset="0"/>
                <a:cs typeface="Arial" panose="020B0604020202020204" pitchFamily="34" charset="0"/>
              </a:rPr>
              <a:t>no</a:t>
            </a:r>
            <a:r>
              <a:rPr lang="de-DE" altLang="de-DE" dirty="0">
                <a:solidFill>
                  <a:srgbClr val="FF0000"/>
                </a:solidFill>
                <a:latin typeface="Arial" panose="020B0604020202020204" pitchFamily="34" charset="0"/>
                <a:cs typeface="Arial" panose="020B0604020202020204" pitchFamily="34" charset="0"/>
              </a:rPr>
              <a:t>! </a:t>
            </a:r>
            <a:r>
              <a:rPr lang="en-GB" altLang="de-DE" dirty="0">
                <a:latin typeface="Arial" panose="020B0604020202020204" pitchFamily="34" charset="0"/>
                <a:cs typeface="Arial" panose="020B0604020202020204" pitchFamily="34" charset="0"/>
              </a:rPr>
              <a:t>We </a:t>
            </a:r>
            <a:r>
              <a:rPr lang="en-GB" altLang="de-D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just</a:t>
            </a:r>
            <a:r>
              <a:rPr lang="en-GB" altLang="de-DE" dirty="0">
                <a:latin typeface="Arial" panose="020B0604020202020204" pitchFamily="34" charset="0"/>
                <a:cs typeface="Arial" panose="020B0604020202020204" pitchFamily="34" charset="0"/>
              </a:rPr>
              <a:t> rely on the random mating behaviour of maize (natural wind-pollination; no manual crossing). We </a:t>
            </a:r>
            <a:r>
              <a:rPr lang="en-GB" altLang="de-D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just </a:t>
            </a:r>
            <a:r>
              <a:rPr lang="en-GB" altLang="de-DE" dirty="0">
                <a:latin typeface="Arial" panose="020B0604020202020204" pitchFamily="34" charset="0"/>
                <a:cs typeface="Arial" panose="020B0604020202020204" pitchFamily="34" charset="0"/>
              </a:rPr>
              <a:t>hope for equal male fertility of all lines, for synchronous flowering of all participants. This gives us the desired mixture without manual labour, cheap, very cheap!</a:t>
            </a:r>
            <a:endParaRPr lang="en-GB" altLang="de-DE"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altLang="de-DE" dirty="0">
                <a:latin typeface="Arial" panose="020B0604020202020204" pitchFamily="34" charset="0"/>
                <a:cs typeface="Arial" panose="020B0604020202020204" pitchFamily="34" charset="0"/>
              </a:rPr>
              <a:t>The task left is just to prevent selfing of the seed-parent lines. Well. Emasculation in maize is easy ;-)</a:t>
            </a:r>
            <a:endParaRPr lang="en-GB" altLang="de-DE" sz="1200" dirty="0">
              <a:latin typeface="Arial" panose="020B0604020202020204" pitchFamily="34" charset="0"/>
              <a:cs typeface="Arial" panose="020B0604020202020204" pitchFamily="34" charset="0"/>
            </a:endParaRPr>
          </a:p>
        </p:txBody>
      </p:sp>
      <p:sp>
        <p:nvSpPr>
          <p:cNvPr id="8" name="Rechteck 1"/>
          <p:cNvSpPr/>
          <p:nvPr/>
        </p:nvSpPr>
        <p:spPr>
          <a:xfrm>
            <a:off x="72000" y="56914"/>
            <a:ext cx="12074440"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latin typeface="Arial" panose="020B0604020202020204" pitchFamily="34" charset="0"/>
                <a:cs typeface="Arial" panose="020B0604020202020204" pitchFamily="34" charset="0"/>
              </a:rPr>
              <a:t>The </a:t>
            </a:r>
            <a:r>
              <a:rPr lang="en-GB" sz="2400" dirty="0">
                <a:solidFill>
                  <a:srgbClr val="0000FF"/>
                </a:solidFill>
                <a:latin typeface="Arial" panose="020B0604020202020204" pitchFamily="34" charset="0"/>
                <a:cs typeface="Arial" panose="020B0604020202020204" pitchFamily="34" charset="0"/>
              </a:rPr>
              <a:t>Topcross</a:t>
            </a:r>
            <a:r>
              <a:rPr lang="en-GB" sz="2400" dirty="0">
                <a:latin typeface="Arial" panose="020B0604020202020204" pitchFamily="34" charset="0"/>
                <a:cs typeface="Arial" panose="020B0604020202020204" pitchFamily="34" charset="0"/>
              </a:rPr>
              <a:t> - to acquire data for GCA-calculation much cheaper than via Diallel.</a:t>
            </a:r>
          </a:p>
        </p:txBody>
      </p:sp>
      <p:sp>
        <p:nvSpPr>
          <p:cNvPr id="2" name="Rounded Rectangle 1"/>
          <p:cNvSpPr/>
          <p:nvPr/>
        </p:nvSpPr>
        <p:spPr>
          <a:xfrm>
            <a:off x="1678242" y="1450746"/>
            <a:ext cx="3879720" cy="360384"/>
          </a:xfrm>
          <a:prstGeom prst="roundRect">
            <a:avLst/>
          </a:prstGeom>
          <a:noFill/>
          <a:ln w="3810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 name="Group 9"/>
          <p:cNvGrpSpPr/>
          <p:nvPr/>
        </p:nvGrpSpPr>
        <p:grpSpPr>
          <a:xfrm>
            <a:off x="416556" y="6320366"/>
            <a:ext cx="5984245" cy="474889"/>
            <a:chOff x="1815549" y="4724381"/>
            <a:chExt cx="4887691" cy="389466"/>
          </a:xfrm>
          <a:solidFill>
            <a:schemeClr val="bg1"/>
          </a:solidFill>
        </p:grpSpPr>
        <p:sp>
          <p:nvSpPr>
            <p:cNvPr id="9" name="Rounded Rectangle 8"/>
            <p:cNvSpPr/>
            <p:nvPr/>
          </p:nvSpPr>
          <p:spPr>
            <a:xfrm>
              <a:off x="1815549" y="4724381"/>
              <a:ext cx="4801704" cy="389466"/>
            </a:xfrm>
            <a:prstGeom prst="roundRect">
              <a:avLst/>
            </a:prstGeom>
            <a:grpFill/>
            <a:ln w="3810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a:xfrm>
              <a:off x="2413982" y="4766715"/>
              <a:ext cx="4289258" cy="302897"/>
            </a:xfrm>
            <a:prstGeom prst="rect">
              <a:avLst/>
            </a:prstGeom>
            <a:noFill/>
          </p:spPr>
          <p:txBody>
            <a:bodyPr wrap="square" rtlCol="0">
              <a:spAutoFit/>
            </a:bodyPr>
            <a:lstStyle/>
            <a:p>
              <a:r>
                <a:rPr lang="de-DE" dirty="0" err="1">
                  <a:latin typeface="Arial" panose="020B0604020202020204" pitchFamily="34" charset="0"/>
                  <a:cs typeface="Arial" panose="020B0604020202020204" pitchFamily="34" charset="0"/>
                </a:rPr>
                <a:t>Mixture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of</a:t>
              </a:r>
              <a:r>
                <a:rPr lang="de-DE" dirty="0">
                  <a:latin typeface="Arial" panose="020B0604020202020204" pitchFamily="34" charset="0"/>
                  <a:cs typeface="Arial" panose="020B0604020202020204" pitchFamily="34" charset="0"/>
                </a:rPr>
                <a:t> 9 </a:t>
              </a:r>
              <a:r>
                <a:rPr lang="de-DE" dirty="0" err="1">
                  <a:latin typeface="Arial" panose="020B0604020202020204" pitchFamily="34" charset="0"/>
                  <a:cs typeface="Arial" panose="020B0604020202020204" pitchFamily="34" charset="0"/>
                </a:rPr>
                <a:t>hybrids</a:t>
              </a:r>
              <a:r>
                <a:rPr lang="de-DE" dirty="0">
                  <a:latin typeface="Arial" panose="020B0604020202020204" pitchFamily="34" charset="0"/>
                  <a:cs typeface="Arial" panose="020B0604020202020204" pitchFamily="34" charset="0"/>
                </a:rPr>
                <a:t> in </a:t>
              </a:r>
              <a:r>
                <a:rPr lang="de-DE" dirty="0" err="1">
                  <a:latin typeface="Arial" panose="020B0604020202020204" pitchFamily="34" charset="0"/>
                  <a:cs typeface="Arial" panose="020B0604020202020204" pitchFamily="34" charset="0"/>
                </a:rPr>
                <a:t>one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plot</a:t>
              </a:r>
              <a:r>
                <a:rPr lang="de-DE" dirty="0">
                  <a:latin typeface="Arial" panose="020B0604020202020204" pitchFamily="34" charset="0"/>
                  <a:cs typeface="Arial" panose="020B0604020202020204" pitchFamily="34" charset="0"/>
                </a:rPr>
                <a:t>               </a:t>
              </a:r>
              <a:r>
                <a:rPr lang="de-DE" dirty="0">
                  <a:solidFill>
                    <a:srgbClr val="0000FF"/>
                  </a:solidFill>
                  <a:latin typeface="Arial" panose="020B0604020202020204" pitchFamily="34" charset="0"/>
                  <a:cs typeface="Arial" panose="020B0604020202020204" pitchFamily="34" charset="0"/>
                </a:rPr>
                <a:t>=-3.225</a:t>
              </a:r>
              <a:endParaRPr lang="en-GB" dirty="0">
                <a:solidFill>
                  <a:srgbClr val="0000FF"/>
                </a:solidFill>
                <a:latin typeface="Arial" panose="020B0604020202020204" pitchFamily="34" charset="0"/>
                <a:cs typeface="Arial" panose="020B0604020202020204" pitchFamily="34" charset="0"/>
              </a:endParaRPr>
            </a:p>
          </p:txBody>
        </p:sp>
      </p:grpSp>
      <p:sp>
        <p:nvSpPr>
          <p:cNvPr id="7" name="Oval 6"/>
          <p:cNvSpPr/>
          <p:nvPr/>
        </p:nvSpPr>
        <p:spPr>
          <a:xfrm>
            <a:off x="6264000" y="1584000"/>
            <a:ext cx="72000" cy="72000"/>
          </a:xfrm>
          <a:prstGeom prst="ellipse">
            <a:avLst/>
          </a:prstGeom>
          <a:solidFill>
            <a:srgbClr val="0000FF"/>
          </a:solidFill>
          <a:ln>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6192000" y="6516000"/>
            <a:ext cx="72000" cy="72000"/>
          </a:xfrm>
          <a:prstGeom prst="ellipse">
            <a:avLst/>
          </a:prstGeom>
          <a:solidFill>
            <a:srgbClr val="0000FF"/>
          </a:solidFill>
          <a:ln>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 name="Straight Arrow Connector 14"/>
          <p:cNvCxnSpPr>
            <a:stCxn id="7" idx="4"/>
            <a:endCxn id="14" idx="0"/>
          </p:cNvCxnSpPr>
          <p:nvPr/>
        </p:nvCxnSpPr>
        <p:spPr>
          <a:xfrm flipH="1">
            <a:off x="6228000" y="1656000"/>
            <a:ext cx="72000" cy="4860000"/>
          </a:xfrm>
          <a:prstGeom prst="straightConnector1">
            <a:avLst/>
          </a:prstGeom>
          <a:ln w="38100">
            <a:solidFill>
              <a:srgbClr val="0000FF"/>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6" name="Textfeld 5">
            <a:extLst>
              <a:ext uri="{FF2B5EF4-FFF2-40B4-BE49-F238E27FC236}">
                <a16:creationId xmlns:a16="http://schemas.microsoft.com/office/drawing/2014/main" id="{4D5F00B2-4462-4C5A-84E4-BA4B0B21BEFA}"/>
              </a:ext>
            </a:extLst>
          </p:cNvPr>
          <p:cNvSpPr txBox="1"/>
          <p:nvPr/>
        </p:nvSpPr>
        <p:spPr>
          <a:xfrm>
            <a:off x="11475546" y="6348072"/>
            <a:ext cx="66086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19</a:t>
            </a:fld>
            <a:endParaRPr lang="en-GB" sz="2400" dirty="0">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4042F716-B117-4D6C-8894-8439DF5D7161}"/>
              </a:ext>
            </a:extLst>
          </p:cNvPr>
          <p:cNvSpPr txBox="1"/>
          <p:nvPr/>
        </p:nvSpPr>
        <p:spPr>
          <a:xfrm>
            <a:off x="328086" y="4170067"/>
            <a:ext cx="122512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Yaman</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58167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3000"/>
                                        <p:tgtEl>
                                          <p:spTgt spid="2"/>
                                        </p:tgtEl>
                                      </p:cBhvr>
                                    </p:animEffect>
                                  </p:childTnLst>
                                </p:cTn>
                              </p:par>
                              <p:par>
                                <p:cTn id="8" presetID="22" presetClass="entr" presetSubtype="8"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5000"/>
                                        <p:tgtEl>
                                          <p:spTgt spid="10"/>
                                        </p:tgtEl>
                                      </p:cBhvr>
                                    </p:animEffect>
                                  </p:childTnLst>
                                </p:cTn>
                              </p:par>
                            </p:childTnLst>
                          </p:cTn>
                        </p:par>
                        <p:par>
                          <p:cTn id="11" fill="hold">
                            <p:stCondLst>
                              <p:cond delay="5000"/>
                            </p:stCondLst>
                            <p:childTnLst>
                              <p:par>
                                <p:cTn id="12" presetID="22" presetClass="entr" presetSubtype="1" fill="hold" nodeType="after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wipe(up)">
                                      <p:cBhvr>
                                        <p:cTn id="14"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5"/>
          <p:cNvSpPr txBox="1"/>
          <p:nvPr/>
        </p:nvSpPr>
        <p:spPr>
          <a:xfrm>
            <a:off x="11630100" y="6346567"/>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2</a:t>
            </a:fld>
            <a:endParaRPr lang="en-US" sz="2400" dirty="0">
              <a:latin typeface="Arial" panose="020B0604020202020204" pitchFamily="34" charset="0"/>
              <a:cs typeface="Arial" panose="020B0604020202020204" pitchFamily="34" charset="0"/>
            </a:endParaRPr>
          </a:p>
        </p:txBody>
      </p:sp>
      <p:sp>
        <p:nvSpPr>
          <p:cNvPr id="10" name="Text Box 3"/>
          <p:cNvSpPr txBox="1">
            <a:spLocks noChangeArrowheads="1"/>
          </p:cNvSpPr>
          <p:nvPr/>
        </p:nvSpPr>
        <p:spPr bwMode="auto">
          <a:xfrm>
            <a:off x="72000" y="36000"/>
            <a:ext cx="12026833" cy="1077218"/>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sz="3200" dirty="0">
                <a:latin typeface="Arial" panose="020B0604020202020204" pitchFamily="34" charset="0"/>
                <a:cs typeface="Arial" panose="020B0604020202020204" pitchFamily="34" charset="0"/>
              </a:rPr>
              <a:t>Sequential Number: #21 </a:t>
            </a:r>
            <a:br>
              <a:rPr lang="en-GB" altLang="de-DE" sz="3200" dirty="0">
                <a:latin typeface="Arial" panose="020B0604020202020204" pitchFamily="34" charset="0"/>
                <a:cs typeface="Arial" panose="020B0604020202020204" pitchFamily="34" charset="0"/>
              </a:rPr>
            </a:b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UNPLAB-BrMeth_Ch-3[GCA I]</a:t>
            </a:r>
            <a:endParaRPr lang="en-GB"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CF3EFCA7-0CE1-4E30-82F3-38D3FE6577D3}"/>
              </a:ext>
            </a:extLst>
          </p:cNvPr>
          <p:cNvSpPr txBox="1"/>
          <p:nvPr/>
        </p:nvSpPr>
        <p:spPr>
          <a:xfrm>
            <a:off x="86149" y="2760756"/>
            <a:ext cx="12019702" cy="181588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dirty="0">
                <a:solidFill>
                  <a:srgbClr val="3366CC"/>
                </a:solidFill>
                <a:latin typeface="Arial" panose="020B0604020202020204" pitchFamily="34" charset="0"/>
                <a:cs typeface="Arial" panose="020B0604020202020204" pitchFamily="34" charset="0"/>
              </a:rPr>
              <a:t>Unless I explicitly state otherwise, images and cartoons are created using </a:t>
            </a:r>
            <a:r>
              <a:rPr lang="en-GB" sz="1600" dirty="0" err="1">
                <a:solidFill>
                  <a:srgbClr val="3366CC"/>
                </a:solidFill>
                <a:latin typeface="Arial" panose="020B0604020202020204" pitchFamily="34" charset="0"/>
                <a:cs typeface="Arial" panose="020B0604020202020204" pitchFamily="34" charset="0"/>
              </a:rPr>
              <a:t>ChatGPT</a:t>
            </a:r>
            <a:r>
              <a:rPr lang="en-GB" sz="1600" dirty="0">
                <a:solidFill>
                  <a:srgbClr val="3366CC"/>
                </a:solidFill>
                <a:latin typeface="Arial" panose="020B0604020202020204" pitchFamily="34" charset="0"/>
                <a:cs typeface="Arial" panose="020B0604020202020204" pitchFamily="34" charset="0"/>
              </a:rPr>
              <a:t>. </a:t>
            </a:r>
          </a:p>
          <a:p>
            <a:r>
              <a:rPr lang="en-GB" sz="1600" dirty="0">
                <a:latin typeface="Arial" panose="020B0604020202020204" pitchFamily="34" charset="0"/>
                <a:cs typeface="Arial" panose="020B0604020202020204" pitchFamily="34" charset="0"/>
              </a:rPr>
              <a:t>You may use this material free of charge under the terms of the CC BY license. This requires that you provide appropriate attribution to the author: </a:t>
            </a:r>
            <a:r>
              <a:rPr lang="en-GB" sz="1600" b="1" dirty="0">
                <a:latin typeface="Arial" panose="020B0604020202020204" pitchFamily="34" charset="0"/>
                <a:cs typeface="Arial" panose="020B0604020202020204" pitchFamily="34" charset="0"/>
              </a:rPr>
              <a:t>W. Link, University of </a:t>
            </a:r>
            <a:r>
              <a:rPr lang="en-GB" sz="1600" b="1" dirty="0" err="1">
                <a:latin typeface="Arial" panose="020B0604020202020204" pitchFamily="34" charset="0"/>
                <a:cs typeface="Arial" panose="020B0604020202020204" pitchFamily="34" charset="0"/>
              </a:rPr>
              <a:t>Goettingen</a:t>
            </a:r>
            <a:r>
              <a:rPr lang="en-GB" sz="1600" b="1" dirty="0">
                <a:latin typeface="Arial" panose="020B0604020202020204" pitchFamily="34" charset="0"/>
                <a:cs typeface="Arial" panose="020B0604020202020204" pitchFamily="34" charset="0"/>
              </a:rPr>
              <a:t>, Germany</a:t>
            </a:r>
            <a:r>
              <a:rPr lang="en-GB" sz="1600" dirty="0">
                <a:latin typeface="Arial" panose="020B0604020202020204" pitchFamily="34" charset="0"/>
                <a:cs typeface="Arial" panose="020B0604020202020204" pitchFamily="34" charset="0"/>
              </a:rPr>
              <a:t>.</a:t>
            </a:r>
          </a:p>
          <a:p>
            <a:r>
              <a:rPr lang="en-GB" sz="1600" dirty="0">
                <a:latin typeface="Arial" panose="020B0604020202020204" pitchFamily="34" charset="0"/>
                <a:cs typeface="Arial" panose="020B0604020202020204" pitchFamily="34" charset="0"/>
              </a:rPr>
              <a:t>In a few cases, individual images, photographs, or similar material may be subject to a more restrictive Creative Commons license. Where this applies, it is explicitly indicated, and you must comply with the stated license terms for those items.</a:t>
            </a:r>
          </a:p>
          <a:p>
            <a:r>
              <a:rPr lang="en-GB" sz="1600" dirty="0">
                <a:latin typeface="Arial" panose="020B0604020202020204" pitchFamily="34" charset="0"/>
                <a:cs typeface="Arial" panose="020B0604020202020204" pitchFamily="34" charset="0"/>
              </a:rPr>
              <a:t>Please check the license information carefully before reuse. Responsibility for complying with the applicable license terms rests entirely with you.</a:t>
            </a:r>
            <a:endParaRPr lang="en-GB" dirty="0">
              <a:solidFill>
                <a:srgbClr val="3366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212445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32818" y="4300600"/>
            <a:ext cx="3137147" cy="1569975"/>
          </a:xfrm>
          <a:prstGeom prst="rect">
            <a:avLst/>
          </a:prstGeom>
          <a:effectLst>
            <a:outerShdw blurRad="50800" dist="38100" dir="2700000" algn="tl" rotWithShape="0">
              <a:prstClr val="black">
                <a:alpha val="40000"/>
              </a:prstClr>
            </a:outerShdw>
          </a:effectLst>
        </p:spPr>
      </p:pic>
      <p:sp>
        <p:nvSpPr>
          <p:cNvPr id="5" name="AutoShape 4"/>
          <p:cNvSpPr>
            <a:spLocks noChangeAspect="1" noChangeArrowheads="1"/>
          </p:cNvSpPr>
          <p:nvPr/>
        </p:nvSpPr>
        <p:spPr bwMode="auto">
          <a:xfrm>
            <a:off x="323850" y="1882775"/>
            <a:ext cx="8451850" cy="3987800"/>
          </a:xfrm>
          <a:prstGeom prst="rect">
            <a:avLst/>
          </a:prstGeom>
          <a:solidFill>
            <a:schemeClr val="bg1"/>
          </a:solidFill>
          <a:ln w="9525">
            <a:solidFill>
              <a:schemeClr val="bg1">
                <a:lumMod val="95000"/>
              </a:schemeClr>
            </a:solidFill>
            <a:miter lim="800000"/>
            <a:headEnd/>
            <a:tailEnd/>
          </a:ln>
          <a:effectLst>
            <a:outerShdw blurRad="50800" dist="38100" dir="2700000" algn="tl" rotWithShape="0">
              <a:prstClr val="black">
                <a:alpha val="40000"/>
              </a:prstClr>
            </a:outerShdw>
          </a:effectLst>
        </p:spPr>
        <p:txBody>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89" name="Text Box 162"/>
          <p:cNvSpPr txBox="1">
            <a:spLocks noChangeArrowheads="1"/>
          </p:cNvSpPr>
          <p:nvPr/>
        </p:nvSpPr>
        <p:spPr bwMode="auto">
          <a:xfrm>
            <a:off x="98454" y="4445491"/>
            <a:ext cx="1255612" cy="903659"/>
          </a:xfrm>
          <a:prstGeom prst="rect">
            <a:avLst/>
          </a:prstGeom>
          <a:solidFill>
            <a:schemeClr val="bg1"/>
          </a:solidFill>
          <a:ln w="9525">
            <a:noFill/>
            <a:miter lim="800000"/>
            <a:headEnd/>
            <a:tailEnd/>
          </a:ln>
        </p:spPr>
        <p:txBody>
          <a:bodyPr lIns="75895" tIns="37948" rIns="75895" bIns="37948"/>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GB" altLang="de-DE" sz="1800" dirty="0">
                <a:solidFill>
                  <a:srgbClr val="FF0000"/>
                </a:solidFill>
                <a:latin typeface="Arial Narrow" panose="020B0606020202030204" pitchFamily="34" charset="0"/>
                <a:cs typeface="Arial" panose="020B0604020202020204" pitchFamily="34" charset="0"/>
              </a:rPr>
              <a:t>Entry tested for GCA via </a:t>
            </a:r>
            <a:r>
              <a:rPr lang="en-GB" altLang="de-DE" sz="1800" dirty="0">
                <a:latin typeface="Arial Narrow" panose="020B0606020202030204" pitchFamily="34" charset="0"/>
                <a:cs typeface="Arial" panose="020B0604020202020204" pitchFamily="34" charset="0"/>
              </a:rPr>
              <a:t>offspring-test</a:t>
            </a:r>
          </a:p>
        </p:txBody>
      </p:sp>
      <p:sp>
        <p:nvSpPr>
          <p:cNvPr id="67" name="Line 66"/>
          <p:cNvSpPr>
            <a:spLocks noChangeShapeType="1"/>
          </p:cNvSpPr>
          <p:nvPr/>
        </p:nvSpPr>
        <p:spPr bwMode="auto">
          <a:xfrm>
            <a:off x="5829183" y="3836763"/>
            <a:ext cx="257820" cy="291790"/>
          </a:xfrm>
          <a:prstGeom prst="line">
            <a:avLst/>
          </a:prstGeom>
          <a:noFill/>
          <a:ln w="19050">
            <a:solidFill>
              <a:schemeClr val="tx1"/>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5" name="Text Box 104"/>
          <p:cNvSpPr txBox="1">
            <a:spLocks noChangeArrowheads="1"/>
          </p:cNvSpPr>
          <p:nvPr/>
        </p:nvSpPr>
        <p:spPr bwMode="auto">
          <a:xfrm>
            <a:off x="3191857" y="2091388"/>
            <a:ext cx="4100892" cy="315938"/>
          </a:xfrm>
          <a:prstGeom prst="rect">
            <a:avLst/>
          </a:prstGeom>
          <a:solidFill>
            <a:schemeClr val="bg1">
              <a:alpha val="38039"/>
            </a:schemeClr>
          </a:solidFill>
          <a:ln w="9525">
            <a:noFill/>
            <a:miter lim="800000"/>
            <a:headEnd/>
            <a:tailEnd/>
          </a:ln>
        </p:spPr>
        <p:txBody>
          <a:bodyPr lIns="75895" tIns="37948" rIns="75895" bIns="37948"/>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GB" altLang="de-DE" sz="1800" dirty="0">
                <a:solidFill>
                  <a:srgbClr val="0000FF"/>
                </a:solidFill>
                <a:cs typeface="Arial" panose="020B0604020202020204" pitchFamily="34" charset="0"/>
              </a:rPr>
              <a:t>                     Topcross</a:t>
            </a:r>
          </a:p>
        </p:txBody>
      </p:sp>
      <p:cxnSp>
        <p:nvCxnSpPr>
          <p:cNvPr id="106" name="AutoShape 105"/>
          <p:cNvCxnSpPr>
            <a:cxnSpLocks noChangeShapeType="1"/>
            <a:stCxn id="105" idx="0"/>
            <a:endCxn id="98" idx="1"/>
          </p:cNvCxnSpPr>
          <p:nvPr/>
        </p:nvCxnSpPr>
        <p:spPr bwMode="auto">
          <a:xfrm rot="16200000" flipH="1" flipV="1">
            <a:off x="2848098" y="692289"/>
            <a:ext cx="994770" cy="3793640"/>
          </a:xfrm>
          <a:prstGeom prst="bentConnector3">
            <a:avLst>
              <a:gd name="adj1" fmla="val -19278"/>
            </a:avLst>
          </a:prstGeom>
          <a:noFill/>
          <a:ln w="19050">
            <a:solidFill>
              <a:srgbClr val="000000"/>
            </a:solidFill>
            <a:prstDash val="dash"/>
            <a:miter lim="800000"/>
            <a:headEnd/>
            <a:tailEnd type="stealth" w="lg" len="lg"/>
          </a:ln>
          <a:extLst>
            <a:ext uri="{909E8E84-426E-40DD-AFC4-6F175D3DCCD1}">
              <a14:hiddenFill xmlns:a14="http://schemas.microsoft.com/office/drawing/2010/main">
                <a:noFill/>
              </a14:hiddenFill>
            </a:ext>
          </a:extLst>
        </p:spPr>
      </p:cxnSp>
      <p:sp>
        <p:nvSpPr>
          <p:cNvPr id="141" name="Text Box 160"/>
          <p:cNvSpPr txBox="1">
            <a:spLocks noChangeArrowheads="1"/>
          </p:cNvSpPr>
          <p:nvPr/>
        </p:nvSpPr>
        <p:spPr bwMode="auto">
          <a:xfrm>
            <a:off x="1449148" y="1893508"/>
            <a:ext cx="1742709" cy="331768"/>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lIns="75895" tIns="37948" rIns="75895" bIns="37948"/>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GB" altLang="de-DE" sz="1800" dirty="0">
                <a:solidFill>
                  <a:srgbClr val="0000FF"/>
                </a:solidFill>
                <a:cs typeface="Arial" panose="020B0604020202020204" pitchFamily="34" charset="0"/>
              </a:rPr>
              <a:t>Wind-pollinated</a:t>
            </a:r>
          </a:p>
        </p:txBody>
      </p:sp>
      <p:grpSp>
        <p:nvGrpSpPr>
          <p:cNvPr id="183" name="Group 182"/>
          <p:cNvGrpSpPr/>
          <p:nvPr/>
        </p:nvGrpSpPr>
        <p:grpSpPr>
          <a:xfrm>
            <a:off x="3682297" y="4429064"/>
            <a:ext cx="4880730" cy="1328820"/>
            <a:chOff x="3682297" y="4429064"/>
            <a:chExt cx="4880730" cy="1328820"/>
          </a:xfrm>
          <a:effectLst>
            <a:outerShdw blurRad="50800" dist="38100" dir="2700000" algn="tl" rotWithShape="0">
              <a:prstClr val="black">
                <a:alpha val="40000"/>
              </a:prstClr>
            </a:outerShdw>
          </a:effectLst>
        </p:grpSpPr>
        <p:sp>
          <p:nvSpPr>
            <p:cNvPr id="123" name="Line 122"/>
            <p:cNvSpPr>
              <a:spLocks noChangeShapeType="1"/>
            </p:cNvSpPr>
            <p:nvPr/>
          </p:nvSpPr>
          <p:spPr bwMode="auto">
            <a:xfrm flipV="1">
              <a:off x="4154321" y="4549134"/>
              <a:ext cx="608688" cy="61041"/>
            </a:xfrm>
            <a:prstGeom prst="line">
              <a:avLst/>
            </a:prstGeom>
            <a:noFill/>
            <a:ln w="381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5" name="Line 124"/>
            <p:cNvSpPr>
              <a:spLocks noChangeShapeType="1"/>
            </p:cNvSpPr>
            <p:nvPr/>
          </p:nvSpPr>
          <p:spPr bwMode="auto">
            <a:xfrm>
              <a:off x="3682297" y="5576772"/>
              <a:ext cx="108071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nvGrpSpPr>
            <p:cNvPr id="127" name="Group 126"/>
            <p:cNvGrpSpPr>
              <a:grpSpLocks/>
            </p:cNvGrpSpPr>
            <p:nvPr/>
          </p:nvGrpSpPr>
          <p:grpSpPr bwMode="auto">
            <a:xfrm>
              <a:off x="4065151" y="4429064"/>
              <a:ext cx="959556" cy="1328819"/>
              <a:chOff x="1610" y="2750"/>
              <a:chExt cx="499" cy="998"/>
            </a:xfrm>
          </p:grpSpPr>
          <p:sp>
            <p:nvSpPr>
              <p:cNvPr id="157" name="Line 127"/>
              <p:cNvSpPr>
                <a:spLocks noChangeShapeType="1"/>
              </p:cNvSpPr>
              <p:nvPr/>
            </p:nvSpPr>
            <p:spPr bwMode="auto">
              <a:xfrm>
                <a:off x="1792" y="2886"/>
                <a:ext cx="0" cy="72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8" name="Line 128"/>
              <p:cNvSpPr>
                <a:spLocks noChangeShapeType="1"/>
              </p:cNvSpPr>
              <p:nvPr/>
            </p:nvSpPr>
            <p:spPr bwMode="auto">
              <a:xfrm flipH="1">
                <a:off x="1656" y="3612"/>
                <a:ext cx="136" cy="13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9" name="Line 129"/>
              <p:cNvSpPr>
                <a:spLocks noChangeShapeType="1"/>
              </p:cNvSpPr>
              <p:nvPr/>
            </p:nvSpPr>
            <p:spPr bwMode="auto">
              <a:xfrm>
                <a:off x="1747" y="3657"/>
                <a:ext cx="90"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0" name="Line 130"/>
              <p:cNvSpPr>
                <a:spLocks noChangeShapeType="1"/>
              </p:cNvSpPr>
              <p:nvPr/>
            </p:nvSpPr>
            <p:spPr bwMode="auto">
              <a:xfrm>
                <a:off x="1792" y="3612"/>
                <a:ext cx="136"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1" name="Line 131"/>
              <p:cNvSpPr>
                <a:spLocks noChangeShapeType="1"/>
              </p:cNvSpPr>
              <p:nvPr/>
            </p:nvSpPr>
            <p:spPr bwMode="auto">
              <a:xfrm flipV="1">
                <a:off x="1792" y="3113"/>
                <a:ext cx="226" cy="27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2" name="Line 132"/>
              <p:cNvSpPr>
                <a:spLocks noChangeShapeType="1"/>
              </p:cNvSpPr>
              <p:nvPr/>
            </p:nvSpPr>
            <p:spPr bwMode="auto">
              <a:xfrm flipH="1" flipV="1">
                <a:off x="1701" y="2932"/>
                <a:ext cx="91" cy="22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3" name="Line 133"/>
              <p:cNvSpPr>
                <a:spLocks noChangeShapeType="1"/>
              </p:cNvSpPr>
              <p:nvPr/>
            </p:nvSpPr>
            <p:spPr bwMode="auto">
              <a:xfrm flipV="1">
                <a:off x="1792" y="2840"/>
                <a:ext cx="317" cy="46"/>
              </a:xfrm>
              <a:prstGeom prst="line">
                <a:avLst/>
              </a:prstGeom>
              <a:noFill/>
              <a:ln w="381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4" name="Line 134"/>
              <p:cNvSpPr>
                <a:spLocks noChangeShapeType="1"/>
              </p:cNvSpPr>
              <p:nvPr/>
            </p:nvSpPr>
            <p:spPr bwMode="auto">
              <a:xfrm flipH="1" flipV="1">
                <a:off x="1701" y="2750"/>
                <a:ext cx="91" cy="136"/>
              </a:xfrm>
              <a:prstGeom prst="line">
                <a:avLst/>
              </a:prstGeom>
              <a:noFill/>
              <a:ln w="381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5" name="Line 135"/>
              <p:cNvSpPr>
                <a:spLocks noChangeShapeType="1"/>
              </p:cNvSpPr>
              <p:nvPr/>
            </p:nvSpPr>
            <p:spPr bwMode="auto">
              <a:xfrm>
                <a:off x="1610" y="3612"/>
                <a:ext cx="49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6" name="Line 136"/>
              <p:cNvSpPr>
                <a:spLocks noChangeShapeType="1"/>
              </p:cNvSpPr>
              <p:nvPr/>
            </p:nvSpPr>
            <p:spPr bwMode="auto">
              <a:xfrm>
                <a:off x="1792" y="3612"/>
                <a:ext cx="181" cy="4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grpSp>
          <p:nvGrpSpPr>
            <p:cNvPr id="128" name="Group 137"/>
            <p:cNvGrpSpPr>
              <a:grpSpLocks/>
            </p:cNvGrpSpPr>
            <p:nvPr/>
          </p:nvGrpSpPr>
          <p:grpSpPr bwMode="auto">
            <a:xfrm>
              <a:off x="4326848" y="4429064"/>
              <a:ext cx="959556" cy="1328819"/>
              <a:chOff x="1610" y="2750"/>
              <a:chExt cx="499" cy="998"/>
            </a:xfrm>
          </p:grpSpPr>
          <p:sp>
            <p:nvSpPr>
              <p:cNvPr id="147" name="Line 138"/>
              <p:cNvSpPr>
                <a:spLocks noChangeShapeType="1"/>
              </p:cNvSpPr>
              <p:nvPr/>
            </p:nvSpPr>
            <p:spPr bwMode="auto">
              <a:xfrm>
                <a:off x="1792" y="2886"/>
                <a:ext cx="0" cy="72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8" name="Line 139"/>
              <p:cNvSpPr>
                <a:spLocks noChangeShapeType="1"/>
              </p:cNvSpPr>
              <p:nvPr/>
            </p:nvSpPr>
            <p:spPr bwMode="auto">
              <a:xfrm flipH="1">
                <a:off x="1656" y="3612"/>
                <a:ext cx="136" cy="13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9" name="Line 140"/>
              <p:cNvSpPr>
                <a:spLocks noChangeShapeType="1"/>
              </p:cNvSpPr>
              <p:nvPr/>
            </p:nvSpPr>
            <p:spPr bwMode="auto">
              <a:xfrm>
                <a:off x="1747" y="3657"/>
                <a:ext cx="90"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0" name="Line 141"/>
              <p:cNvSpPr>
                <a:spLocks noChangeShapeType="1"/>
              </p:cNvSpPr>
              <p:nvPr/>
            </p:nvSpPr>
            <p:spPr bwMode="auto">
              <a:xfrm>
                <a:off x="1792" y="3612"/>
                <a:ext cx="136"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1" name="Line 142"/>
              <p:cNvSpPr>
                <a:spLocks noChangeShapeType="1"/>
              </p:cNvSpPr>
              <p:nvPr/>
            </p:nvSpPr>
            <p:spPr bwMode="auto">
              <a:xfrm flipV="1">
                <a:off x="1792" y="3113"/>
                <a:ext cx="226" cy="27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2" name="Line 143"/>
              <p:cNvSpPr>
                <a:spLocks noChangeShapeType="1"/>
              </p:cNvSpPr>
              <p:nvPr/>
            </p:nvSpPr>
            <p:spPr bwMode="auto">
              <a:xfrm flipH="1" flipV="1">
                <a:off x="1701" y="2932"/>
                <a:ext cx="91" cy="22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3" name="Line 144"/>
              <p:cNvSpPr>
                <a:spLocks noChangeShapeType="1"/>
              </p:cNvSpPr>
              <p:nvPr/>
            </p:nvSpPr>
            <p:spPr bwMode="auto">
              <a:xfrm flipV="1">
                <a:off x="1792" y="2840"/>
                <a:ext cx="317" cy="46"/>
              </a:xfrm>
              <a:prstGeom prst="line">
                <a:avLst/>
              </a:prstGeom>
              <a:noFill/>
              <a:ln w="381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4" name="Line 145"/>
              <p:cNvSpPr>
                <a:spLocks noChangeShapeType="1"/>
              </p:cNvSpPr>
              <p:nvPr/>
            </p:nvSpPr>
            <p:spPr bwMode="auto">
              <a:xfrm flipH="1" flipV="1">
                <a:off x="1701" y="2750"/>
                <a:ext cx="91" cy="136"/>
              </a:xfrm>
              <a:prstGeom prst="line">
                <a:avLst/>
              </a:prstGeom>
              <a:noFill/>
              <a:ln w="381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5" name="Line 146"/>
              <p:cNvSpPr>
                <a:spLocks noChangeShapeType="1"/>
              </p:cNvSpPr>
              <p:nvPr/>
            </p:nvSpPr>
            <p:spPr bwMode="auto">
              <a:xfrm>
                <a:off x="1610" y="3612"/>
                <a:ext cx="49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6" name="Line 147"/>
              <p:cNvSpPr>
                <a:spLocks noChangeShapeType="1"/>
              </p:cNvSpPr>
              <p:nvPr/>
            </p:nvSpPr>
            <p:spPr bwMode="auto">
              <a:xfrm>
                <a:off x="1792" y="3612"/>
                <a:ext cx="181" cy="4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sp>
          <p:nvSpPr>
            <p:cNvPr id="129" name="Line 148"/>
            <p:cNvSpPr>
              <a:spLocks noChangeShapeType="1"/>
            </p:cNvSpPr>
            <p:nvPr/>
          </p:nvSpPr>
          <p:spPr bwMode="auto">
            <a:xfrm>
              <a:off x="4893858" y="4610175"/>
              <a:ext cx="0" cy="96659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0" name="Line 149"/>
            <p:cNvSpPr>
              <a:spLocks noChangeShapeType="1"/>
            </p:cNvSpPr>
            <p:nvPr/>
          </p:nvSpPr>
          <p:spPr bwMode="auto">
            <a:xfrm flipH="1">
              <a:off x="4632161" y="5576772"/>
              <a:ext cx="261697" cy="18111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1" name="Line 150"/>
            <p:cNvSpPr>
              <a:spLocks noChangeShapeType="1"/>
            </p:cNvSpPr>
            <p:nvPr/>
          </p:nvSpPr>
          <p:spPr bwMode="auto">
            <a:xfrm>
              <a:off x="4807595" y="5636472"/>
              <a:ext cx="173496" cy="12141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2" name="Line 151"/>
            <p:cNvSpPr>
              <a:spLocks noChangeShapeType="1"/>
            </p:cNvSpPr>
            <p:nvPr/>
          </p:nvSpPr>
          <p:spPr bwMode="auto">
            <a:xfrm>
              <a:off x="4893858" y="5576772"/>
              <a:ext cx="261697" cy="12074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3" name="Line 152"/>
            <p:cNvSpPr>
              <a:spLocks noChangeShapeType="1"/>
            </p:cNvSpPr>
            <p:nvPr/>
          </p:nvSpPr>
          <p:spPr bwMode="auto">
            <a:xfrm flipV="1">
              <a:off x="4893858" y="4912027"/>
              <a:ext cx="435193" cy="36222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4" name="Line 153"/>
            <p:cNvSpPr>
              <a:spLocks noChangeShapeType="1"/>
            </p:cNvSpPr>
            <p:nvPr/>
          </p:nvSpPr>
          <p:spPr bwMode="auto">
            <a:xfrm flipH="1" flipV="1">
              <a:off x="4719394" y="4671216"/>
              <a:ext cx="174465" cy="30118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5" name="Line 154"/>
            <p:cNvSpPr>
              <a:spLocks noChangeShapeType="1"/>
            </p:cNvSpPr>
            <p:nvPr/>
          </p:nvSpPr>
          <p:spPr bwMode="auto">
            <a:xfrm flipV="1">
              <a:off x="4893858" y="4549134"/>
              <a:ext cx="610627" cy="61041"/>
            </a:xfrm>
            <a:prstGeom prst="line">
              <a:avLst/>
            </a:prstGeom>
            <a:noFill/>
            <a:ln w="381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6" name="Line 155"/>
            <p:cNvSpPr>
              <a:spLocks noChangeShapeType="1"/>
            </p:cNvSpPr>
            <p:nvPr/>
          </p:nvSpPr>
          <p:spPr bwMode="auto">
            <a:xfrm flipH="1" flipV="1">
              <a:off x="4719394" y="4429064"/>
              <a:ext cx="174465" cy="181111"/>
            </a:xfrm>
            <a:prstGeom prst="line">
              <a:avLst/>
            </a:prstGeom>
            <a:noFill/>
            <a:ln w="381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7" name="Line 156"/>
            <p:cNvSpPr>
              <a:spLocks noChangeShapeType="1"/>
            </p:cNvSpPr>
            <p:nvPr/>
          </p:nvSpPr>
          <p:spPr bwMode="auto">
            <a:xfrm flipV="1">
              <a:off x="3868808" y="5576772"/>
              <a:ext cx="1635678" cy="19050"/>
            </a:xfrm>
            <a:prstGeom prst="line">
              <a:avLst/>
            </a:prstGeom>
            <a:noFill/>
            <a:ln w="57150">
              <a:solidFill>
                <a:srgbClr val="CC6600"/>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8" name="Line 157"/>
            <p:cNvSpPr>
              <a:spLocks noChangeShapeType="1"/>
            </p:cNvSpPr>
            <p:nvPr/>
          </p:nvSpPr>
          <p:spPr bwMode="auto">
            <a:xfrm>
              <a:off x="4893858" y="5576772"/>
              <a:ext cx="348930" cy="6104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2" name="Text Box 161"/>
            <p:cNvSpPr txBox="1">
              <a:spLocks noChangeArrowheads="1"/>
            </p:cNvSpPr>
            <p:nvPr/>
          </p:nvSpPr>
          <p:spPr bwMode="auto">
            <a:xfrm>
              <a:off x="5066746" y="5154181"/>
              <a:ext cx="3496281" cy="360879"/>
            </a:xfrm>
            <a:prstGeom prst="rect">
              <a:avLst/>
            </a:prstGeom>
            <a:solidFill>
              <a:schemeClr val="bg1"/>
            </a:solidFill>
            <a:ln w="9525">
              <a:noFill/>
              <a:miter lim="800000"/>
              <a:headEnd/>
              <a:tailEnd/>
            </a:ln>
            <a:effectLst/>
          </p:spPr>
          <p:txBody>
            <a:bodyPr lIns="75895" tIns="37948" rIns="75895" bIns="37948"/>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GB" altLang="de-DE" sz="1800" dirty="0">
                  <a:cs typeface="Arial" panose="020B0604020202020204" pitchFamily="34" charset="0"/>
                </a:rPr>
                <a:t>Test offspring: </a:t>
              </a:r>
              <a:r>
                <a:rPr lang="en-GB" altLang="de-DE" sz="1800" dirty="0" err="1">
                  <a:solidFill>
                    <a:srgbClr val="0000FF"/>
                  </a:solidFill>
                  <a:cs typeface="Arial" panose="020B0604020202020204" pitchFamily="34" charset="0"/>
                </a:rPr>
                <a:t>Topcross</a:t>
              </a:r>
              <a:r>
                <a:rPr lang="en-GB" altLang="de-DE" sz="1800" dirty="0">
                  <a:cs typeface="Arial" panose="020B0604020202020204" pitchFamily="34" charset="0"/>
                </a:rPr>
                <a:t>-Test</a:t>
              </a:r>
            </a:p>
          </p:txBody>
        </p:sp>
      </p:grpSp>
      <p:sp>
        <p:nvSpPr>
          <p:cNvPr id="143" name="Text Box 162"/>
          <p:cNvSpPr txBox="1">
            <a:spLocks noChangeArrowheads="1"/>
          </p:cNvSpPr>
          <p:nvPr/>
        </p:nvSpPr>
        <p:spPr bwMode="auto">
          <a:xfrm>
            <a:off x="77302" y="1822710"/>
            <a:ext cx="1257504" cy="903659"/>
          </a:xfrm>
          <a:prstGeom prst="rect">
            <a:avLst/>
          </a:prstGeom>
          <a:solidFill>
            <a:schemeClr val="bg1"/>
          </a:solidFill>
          <a:ln w="9525">
            <a:noFill/>
            <a:miter lim="800000"/>
            <a:headEnd/>
            <a:tailEnd/>
          </a:ln>
        </p:spPr>
        <p:txBody>
          <a:bodyPr lIns="75895" tIns="37948" rIns="75895" bIns="37948"/>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GB" altLang="de-DE" sz="1800" dirty="0">
                <a:solidFill>
                  <a:srgbClr val="FF0000"/>
                </a:solidFill>
                <a:latin typeface="Arial Narrow" panose="020B0606020202030204" pitchFamily="34" charset="0"/>
                <a:cs typeface="Arial" panose="020B0604020202020204" pitchFamily="34" charset="0"/>
              </a:rPr>
              <a:t>Entry </a:t>
            </a:r>
            <a:r>
              <a:rPr lang="en-GB" altLang="de-DE" sz="1800" dirty="0" err="1">
                <a:solidFill>
                  <a:srgbClr val="FF0000"/>
                </a:solidFill>
                <a:latin typeface="Arial Narrow" panose="020B0606020202030204" pitchFamily="34" charset="0"/>
                <a:cs typeface="Arial" panose="020B0604020202020204" pitchFamily="34" charset="0"/>
              </a:rPr>
              <a:t>emas</a:t>
            </a:r>
            <a:r>
              <a:rPr lang="en-GB" altLang="de-DE" sz="1800" dirty="0">
                <a:solidFill>
                  <a:srgbClr val="FF0000"/>
                </a:solidFill>
                <a:latin typeface="Arial Narrow" panose="020B0606020202030204" pitchFamily="34" charset="0"/>
                <a:cs typeface="Arial" panose="020B0604020202020204" pitchFamily="34" charset="0"/>
              </a:rPr>
              <a:t>-</a:t>
            </a:r>
            <a:br>
              <a:rPr lang="en-GB" altLang="de-DE" sz="1800" dirty="0">
                <a:solidFill>
                  <a:srgbClr val="FF0000"/>
                </a:solidFill>
                <a:latin typeface="Arial Narrow" panose="020B0606020202030204" pitchFamily="34" charset="0"/>
                <a:cs typeface="Arial" panose="020B0604020202020204" pitchFamily="34" charset="0"/>
              </a:rPr>
            </a:br>
            <a:r>
              <a:rPr lang="en-GB" altLang="de-DE" sz="1800" dirty="0" err="1">
                <a:solidFill>
                  <a:srgbClr val="FF0000"/>
                </a:solidFill>
                <a:latin typeface="Arial Narrow" panose="020B0606020202030204" pitchFamily="34" charset="0"/>
                <a:cs typeface="Arial" panose="020B0604020202020204" pitchFamily="34" charset="0"/>
              </a:rPr>
              <a:t>culated</a:t>
            </a:r>
            <a:r>
              <a:rPr lang="en-GB" altLang="de-DE" sz="1800" dirty="0">
                <a:solidFill>
                  <a:srgbClr val="FF0000"/>
                </a:solidFill>
                <a:latin typeface="Arial Narrow" panose="020B0606020202030204" pitchFamily="34" charset="0"/>
                <a:cs typeface="Arial" panose="020B0604020202020204" pitchFamily="34" charset="0"/>
              </a:rPr>
              <a:t> to </a:t>
            </a:r>
            <a:r>
              <a:rPr lang="en-GB" altLang="de-DE" sz="1800" dirty="0" err="1">
                <a:solidFill>
                  <a:srgbClr val="FF0000"/>
                </a:solidFill>
                <a:latin typeface="Arial Narrow" panose="020B0606020202030204" pitchFamily="34" charset="0"/>
                <a:cs typeface="Arial" panose="020B0604020202020204" pitchFamily="34" charset="0"/>
              </a:rPr>
              <a:t>procude</a:t>
            </a:r>
            <a:r>
              <a:rPr lang="en-GB" altLang="de-DE" sz="1800" dirty="0">
                <a:solidFill>
                  <a:srgbClr val="FF0000"/>
                </a:solidFill>
                <a:latin typeface="Arial Narrow" panose="020B0606020202030204" pitchFamily="34" charset="0"/>
                <a:cs typeface="Arial" panose="020B0604020202020204" pitchFamily="34" charset="0"/>
              </a:rPr>
              <a:t> hybrid seed</a:t>
            </a:r>
          </a:p>
        </p:txBody>
      </p:sp>
      <p:sp>
        <p:nvSpPr>
          <p:cNvPr id="146" name="Text Box 165"/>
          <p:cNvSpPr txBox="1">
            <a:spLocks noChangeArrowheads="1"/>
          </p:cNvSpPr>
          <p:nvPr/>
        </p:nvSpPr>
        <p:spPr bwMode="auto">
          <a:xfrm>
            <a:off x="8922057" y="1077360"/>
            <a:ext cx="3227599" cy="335170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75895" tIns="37948" rIns="75895" bIns="37948"/>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67" name="Rectangle 774"/>
          <p:cNvSpPr>
            <a:spLocks noChangeArrowheads="1"/>
          </p:cNvSpPr>
          <p:nvPr/>
        </p:nvSpPr>
        <p:spPr bwMode="auto">
          <a:xfrm>
            <a:off x="2268538" y="1503363"/>
            <a:ext cx="4824412" cy="360362"/>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68" name="Text Box 776"/>
          <p:cNvSpPr txBox="1">
            <a:spLocks noChangeArrowheads="1"/>
          </p:cNvSpPr>
          <p:nvPr/>
        </p:nvSpPr>
        <p:spPr bwMode="auto">
          <a:xfrm>
            <a:off x="165245" y="1039122"/>
            <a:ext cx="8685299" cy="646331"/>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n-GB" altLang="de-DE" sz="1800" dirty="0">
                <a:cs typeface="Arial" panose="020B0604020202020204" pitchFamily="34" charset="0"/>
              </a:rPr>
              <a:t>The Diagram indicates features of </a:t>
            </a:r>
            <a:r>
              <a:rPr lang="en-GB" altLang="de-DE" sz="1800" dirty="0">
                <a:solidFill>
                  <a:srgbClr val="0000FF"/>
                </a:solidFill>
                <a:cs typeface="Arial" panose="020B0604020202020204" pitchFamily="34" charset="0"/>
              </a:rPr>
              <a:t>Topcross</a:t>
            </a:r>
            <a:r>
              <a:rPr lang="en-GB" altLang="de-DE" sz="1800" dirty="0">
                <a:cs typeface="Arial" panose="020B0604020202020204" pitchFamily="34" charset="0"/>
              </a:rPr>
              <a:t> and </a:t>
            </a:r>
            <a:r>
              <a:rPr lang="en-GB" altLang="de-DE" sz="1800" dirty="0">
                <a:solidFill>
                  <a:srgbClr val="0000FF"/>
                </a:solidFill>
                <a:cs typeface="Arial" panose="020B0604020202020204" pitchFamily="34" charset="0"/>
              </a:rPr>
              <a:t>Topcross</a:t>
            </a:r>
            <a:r>
              <a:rPr lang="en-GB" altLang="de-DE" sz="1800" dirty="0">
                <a:cs typeface="Arial" panose="020B0604020202020204" pitchFamily="34" charset="0"/>
              </a:rPr>
              <a:t>-</a:t>
            </a:r>
            <a:r>
              <a:rPr lang="en-GB" altLang="de-DE" sz="1800" u="sng" dirty="0">
                <a:cs typeface="Arial" panose="020B0604020202020204" pitchFamily="34" charset="0"/>
              </a:rPr>
              <a:t>Test</a:t>
            </a:r>
            <a:br>
              <a:rPr lang="en-GB" altLang="de-DE" sz="1800" dirty="0">
                <a:cs typeface="Arial" panose="020B0604020202020204" pitchFamily="34" charset="0"/>
              </a:rPr>
            </a:br>
            <a:r>
              <a:rPr lang="en-GB" altLang="de-DE" sz="1800" dirty="0">
                <a:solidFill>
                  <a:schemeClr val="tx1">
                    <a:lumMod val="50000"/>
                    <a:lumOff val="50000"/>
                  </a:schemeClr>
                </a:solidFill>
                <a:cs typeface="Arial" panose="020B0604020202020204" pitchFamily="34" charset="0"/>
              </a:rPr>
              <a:t>Entry=Candidate (</a:t>
            </a:r>
            <a:r>
              <a:rPr lang="en-GB" altLang="de-DE" sz="1800" i="1" dirty="0" err="1">
                <a:solidFill>
                  <a:schemeClr val="tx1">
                    <a:lumMod val="50000"/>
                    <a:lumOff val="50000"/>
                  </a:schemeClr>
                </a:solidFill>
                <a:cs typeface="Arial" panose="020B0604020202020204" pitchFamily="34" charset="0"/>
              </a:rPr>
              <a:t>Prüfglied</a:t>
            </a:r>
            <a:r>
              <a:rPr lang="en-GB" altLang="de-DE" sz="1800" i="1" dirty="0">
                <a:solidFill>
                  <a:schemeClr val="tx1">
                    <a:lumMod val="50000"/>
                    <a:lumOff val="50000"/>
                  </a:schemeClr>
                </a:solidFill>
                <a:cs typeface="Arial" panose="020B0604020202020204" pitchFamily="34" charset="0"/>
              </a:rPr>
              <a:t>, </a:t>
            </a:r>
            <a:r>
              <a:rPr lang="en-GB" altLang="de-DE" sz="1800" i="1" dirty="0" err="1">
                <a:solidFill>
                  <a:schemeClr val="tx1">
                    <a:lumMod val="50000"/>
                    <a:lumOff val="50000"/>
                  </a:schemeClr>
                </a:solidFill>
                <a:cs typeface="Arial" panose="020B0604020202020204" pitchFamily="34" charset="0"/>
              </a:rPr>
              <a:t>Prüfling</a:t>
            </a:r>
            <a:r>
              <a:rPr lang="en-GB" altLang="de-DE" sz="1800" i="1" dirty="0">
                <a:solidFill>
                  <a:schemeClr val="tx1">
                    <a:lumMod val="50000"/>
                    <a:lumOff val="50000"/>
                  </a:schemeClr>
                </a:solidFill>
                <a:cs typeface="Arial" panose="020B0604020202020204" pitchFamily="34" charset="0"/>
              </a:rPr>
              <a:t>, </a:t>
            </a:r>
            <a:r>
              <a:rPr lang="en-GB" altLang="de-DE" sz="1800" i="1" dirty="0" err="1">
                <a:solidFill>
                  <a:schemeClr val="tx1">
                    <a:lumMod val="50000"/>
                    <a:lumOff val="50000"/>
                  </a:schemeClr>
                </a:solidFill>
                <a:cs typeface="Arial" panose="020B0604020202020204" pitchFamily="34" charset="0"/>
              </a:rPr>
              <a:t>Kandidat</a:t>
            </a:r>
            <a:r>
              <a:rPr lang="en-GB" altLang="de-DE" sz="1800" dirty="0">
                <a:solidFill>
                  <a:schemeClr val="tx1">
                    <a:lumMod val="50000"/>
                    <a:lumOff val="50000"/>
                  </a:schemeClr>
                </a:solidFill>
                <a:cs typeface="Arial" panose="020B0604020202020204" pitchFamily="34" charset="0"/>
              </a:rPr>
              <a:t>)</a:t>
            </a:r>
          </a:p>
        </p:txBody>
      </p:sp>
      <p:sp>
        <p:nvSpPr>
          <p:cNvPr id="169" name="Freeform 778"/>
          <p:cNvSpPr>
            <a:spLocks/>
          </p:cNvSpPr>
          <p:nvPr/>
        </p:nvSpPr>
        <p:spPr bwMode="auto">
          <a:xfrm>
            <a:off x="1441450" y="1884363"/>
            <a:ext cx="3795713" cy="1108075"/>
          </a:xfrm>
          <a:custGeom>
            <a:avLst/>
            <a:gdLst>
              <a:gd name="T0" fmla="*/ 2147483647 w 2391"/>
              <a:gd name="T1" fmla="*/ 2147483647 h 698"/>
              <a:gd name="T2" fmla="*/ 2147483647 w 2391"/>
              <a:gd name="T3" fmla="*/ 2147483647 h 698"/>
              <a:gd name="T4" fmla="*/ 0 w 2391"/>
              <a:gd name="T5" fmla="*/ 0 h 698"/>
              <a:gd name="T6" fmla="*/ 2147483647 w 2391"/>
              <a:gd name="T7" fmla="*/ 2147483647 h 6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91" h="698">
                <a:moveTo>
                  <a:pt x="2391" y="157"/>
                </a:moveTo>
                <a:lnTo>
                  <a:pt x="2391" y="6"/>
                </a:lnTo>
                <a:lnTo>
                  <a:pt x="0" y="0"/>
                </a:lnTo>
                <a:lnTo>
                  <a:pt x="5" y="698"/>
                </a:lnTo>
              </a:path>
            </a:pathLst>
          </a:custGeom>
          <a:noFill/>
          <a:ln w="28575" cmpd="sng">
            <a:solidFill>
              <a:srgbClr val="0000FF"/>
            </a:solidFill>
            <a:prstDash val="sysDash"/>
            <a:round/>
            <a:headEnd/>
            <a:tailEnd type="stealth"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sp>
        <p:nvSpPr>
          <p:cNvPr id="173" name="Rechteck 1"/>
          <p:cNvSpPr/>
          <p:nvPr/>
        </p:nvSpPr>
        <p:spPr>
          <a:xfrm>
            <a:off x="77302" y="65677"/>
            <a:ext cx="12006967" cy="830997"/>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latin typeface="Arial" panose="020B0604020202020204" pitchFamily="34" charset="0"/>
                <a:cs typeface="Arial" panose="020B0604020202020204" pitchFamily="34" charset="0"/>
              </a:rPr>
              <a:t>Although it may look different, but here, we are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only</a:t>
            </a:r>
            <a:r>
              <a:rPr lang="en-GB" sz="2400" dirty="0">
                <a:latin typeface="Arial" panose="020B0604020202020204" pitchFamily="34" charset="0"/>
                <a:cs typeface="Arial" panose="020B0604020202020204" pitchFamily="34" charset="0"/>
              </a:rPr>
              <a:t> talking about building blocks and puzzle pieces of breeding. </a:t>
            </a:r>
            <a:r>
              <a:rPr lang="en-GB" sz="2400" dirty="0">
                <a:solidFill>
                  <a:schemeClr val="tx1">
                    <a:lumMod val="50000"/>
                    <a:lumOff val="50000"/>
                  </a:schemeClr>
                </a:solidFill>
                <a:latin typeface="Arial" panose="020B0604020202020204" pitchFamily="34" charset="0"/>
                <a:cs typeface="Arial" panose="020B0604020202020204" pitchFamily="34" charset="0"/>
              </a:rPr>
              <a:t>This is not (yet) actual breeding</a:t>
            </a:r>
            <a:r>
              <a:rPr lang="en-GB" sz="2400" dirty="0">
                <a:latin typeface="Arial" panose="020B0604020202020204" pitchFamily="34" charset="0"/>
                <a:cs typeface="Arial" panose="020B0604020202020204" pitchFamily="34" charset="0"/>
              </a:rPr>
              <a:t>.</a:t>
            </a:r>
          </a:p>
        </p:txBody>
      </p:sp>
      <p:grpSp>
        <p:nvGrpSpPr>
          <p:cNvPr id="179" name="Group 178"/>
          <p:cNvGrpSpPr/>
          <p:nvPr/>
        </p:nvGrpSpPr>
        <p:grpSpPr>
          <a:xfrm>
            <a:off x="2429691" y="2437512"/>
            <a:ext cx="5910817" cy="1629330"/>
            <a:chOff x="2429691" y="2437512"/>
            <a:chExt cx="5910817" cy="1629330"/>
          </a:xfrm>
          <a:effectLst>
            <a:outerShdw blurRad="50800" dist="38100" dir="2700000" algn="tl" rotWithShape="0">
              <a:prstClr val="black">
                <a:alpha val="40000"/>
              </a:prstClr>
            </a:outerShdw>
          </a:effectLst>
        </p:grpSpPr>
        <p:sp>
          <p:nvSpPr>
            <p:cNvPr id="178" name="Rounded Rectangle 177"/>
            <p:cNvSpPr/>
            <p:nvPr/>
          </p:nvSpPr>
          <p:spPr>
            <a:xfrm>
              <a:off x="2429691" y="2437512"/>
              <a:ext cx="5656218" cy="603704"/>
            </a:xfrm>
            <a:prstGeom prst="roundRect">
              <a:avLst/>
            </a:prstGeom>
            <a:pattFill prst="pct10">
              <a:fgClr>
                <a:srgbClr val="0000FF"/>
              </a:fgClr>
              <a:bgClr>
                <a:schemeClr val="bg1"/>
              </a:bgClr>
            </a:pattFill>
            <a:ln w="28575">
              <a:solidFill>
                <a:srgbClr val="0000FF"/>
              </a:solidFill>
              <a:prstDash val="sys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Line 5"/>
            <p:cNvSpPr>
              <a:spLocks noChangeShapeType="1"/>
            </p:cNvSpPr>
            <p:nvPr/>
          </p:nvSpPr>
          <p:spPr bwMode="auto">
            <a:xfrm>
              <a:off x="2932099" y="2860105"/>
              <a:ext cx="0" cy="965926"/>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 name="Line 6"/>
            <p:cNvSpPr>
              <a:spLocks noChangeShapeType="1"/>
            </p:cNvSpPr>
            <p:nvPr/>
          </p:nvSpPr>
          <p:spPr bwMode="auto">
            <a:xfrm flipH="1">
              <a:off x="2670401" y="3826031"/>
              <a:ext cx="261697" cy="181111"/>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 name="Line 7"/>
            <p:cNvSpPr>
              <a:spLocks noChangeShapeType="1"/>
            </p:cNvSpPr>
            <p:nvPr/>
          </p:nvSpPr>
          <p:spPr bwMode="auto">
            <a:xfrm>
              <a:off x="2845836" y="3885731"/>
              <a:ext cx="173496" cy="12141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 name="Line 8"/>
            <p:cNvSpPr>
              <a:spLocks noChangeShapeType="1"/>
            </p:cNvSpPr>
            <p:nvPr/>
          </p:nvSpPr>
          <p:spPr bwMode="auto">
            <a:xfrm>
              <a:off x="2932099" y="3826031"/>
              <a:ext cx="261697" cy="12141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 name="Line 9"/>
            <p:cNvSpPr>
              <a:spLocks noChangeShapeType="1"/>
            </p:cNvSpPr>
            <p:nvPr/>
          </p:nvSpPr>
          <p:spPr bwMode="auto">
            <a:xfrm flipV="1">
              <a:off x="2932099" y="3041216"/>
              <a:ext cx="175434" cy="482963"/>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 name="Line 10"/>
            <p:cNvSpPr>
              <a:spLocks noChangeShapeType="1"/>
            </p:cNvSpPr>
            <p:nvPr/>
          </p:nvSpPr>
          <p:spPr bwMode="auto">
            <a:xfrm flipH="1" flipV="1">
              <a:off x="2757634" y="2921146"/>
              <a:ext cx="174465" cy="300510"/>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 name="Line 11"/>
            <p:cNvSpPr>
              <a:spLocks noChangeShapeType="1"/>
            </p:cNvSpPr>
            <p:nvPr/>
          </p:nvSpPr>
          <p:spPr bwMode="auto">
            <a:xfrm flipV="1">
              <a:off x="2932099" y="2799734"/>
              <a:ext cx="87232" cy="60370"/>
            </a:xfrm>
            <a:prstGeom prst="line">
              <a:avLst/>
            </a:prstGeom>
            <a:noFill/>
            <a:ln w="38100">
              <a:solidFill>
                <a:srgbClr val="0000FF"/>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 name="Line 12"/>
            <p:cNvSpPr>
              <a:spLocks noChangeShapeType="1"/>
            </p:cNvSpPr>
            <p:nvPr/>
          </p:nvSpPr>
          <p:spPr bwMode="auto">
            <a:xfrm flipH="1" flipV="1">
              <a:off x="2757634" y="2678993"/>
              <a:ext cx="174465" cy="181111"/>
            </a:xfrm>
            <a:prstGeom prst="line">
              <a:avLst/>
            </a:prstGeom>
            <a:noFill/>
            <a:ln w="38100">
              <a:solidFill>
                <a:srgbClr val="0000FF"/>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 name="Line 13"/>
            <p:cNvSpPr>
              <a:spLocks noChangeShapeType="1"/>
            </p:cNvSpPr>
            <p:nvPr/>
          </p:nvSpPr>
          <p:spPr bwMode="auto">
            <a:xfrm>
              <a:off x="2582200" y="3826031"/>
              <a:ext cx="960526"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 name="Line 14"/>
            <p:cNvSpPr>
              <a:spLocks noChangeShapeType="1"/>
            </p:cNvSpPr>
            <p:nvPr/>
          </p:nvSpPr>
          <p:spPr bwMode="auto">
            <a:xfrm>
              <a:off x="3455493" y="2860105"/>
              <a:ext cx="0" cy="965926"/>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 name="Line 15"/>
            <p:cNvSpPr>
              <a:spLocks noChangeShapeType="1"/>
            </p:cNvSpPr>
            <p:nvPr/>
          </p:nvSpPr>
          <p:spPr bwMode="auto">
            <a:xfrm flipH="1">
              <a:off x="3193796" y="3709986"/>
              <a:ext cx="261697" cy="181111"/>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 name="Line 16"/>
            <p:cNvSpPr>
              <a:spLocks noChangeShapeType="1"/>
            </p:cNvSpPr>
            <p:nvPr/>
          </p:nvSpPr>
          <p:spPr bwMode="auto">
            <a:xfrm>
              <a:off x="3369230" y="3885731"/>
              <a:ext cx="173496" cy="12141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 name="Line 17"/>
            <p:cNvSpPr>
              <a:spLocks noChangeShapeType="1"/>
            </p:cNvSpPr>
            <p:nvPr/>
          </p:nvSpPr>
          <p:spPr bwMode="auto">
            <a:xfrm>
              <a:off x="3455493" y="3826031"/>
              <a:ext cx="261697" cy="12141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 name="Line 18"/>
            <p:cNvSpPr>
              <a:spLocks noChangeShapeType="1"/>
            </p:cNvSpPr>
            <p:nvPr/>
          </p:nvSpPr>
          <p:spPr bwMode="auto">
            <a:xfrm>
              <a:off x="3630927" y="3885731"/>
              <a:ext cx="0" cy="181111"/>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 name="Line 19"/>
            <p:cNvSpPr>
              <a:spLocks noChangeShapeType="1"/>
            </p:cNvSpPr>
            <p:nvPr/>
          </p:nvSpPr>
          <p:spPr bwMode="auto">
            <a:xfrm flipV="1">
              <a:off x="3455493" y="3041216"/>
              <a:ext cx="175434" cy="482963"/>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 name="Line 20"/>
            <p:cNvSpPr>
              <a:spLocks noChangeShapeType="1"/>
            </p:cNvSpPr>
            <p:nvPr/>
          </p:nvSpPr>
          <p:spPr bwMode="auto">
            <a:xfrm flipH="1">
              <a:off x="3193796" y="3221656"/>
              <a:ext cx="261697" cy="12141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 name="Line 21"/>
            <p:cNvSpPr>
              <a:spLocks noChangeShapeType="1"/>
            </p:cNvSpPr>
            <p:nvPr/>
          </p:nvSpPr>
          <p:spPr bwMode="auto">
            <a:xfrm flipV="1">
              <a:off x="3455493" y="2799734"/>
              <a:ext cx="87232" cy="60370"/>
            </a:xfrm>
            <a:prstGeom prst="line">
              <a:avLst/>
            </a:prstGeom>
            <a:noFill/>
            <a:ln w="38100">
              <a:solidFill>
                <a:srgbClr val="0000FF"/>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 name="Line 22"/>
            <p:cNvSpPr>
              <a:spLocks noChangeShapeType="1"/>
            </p:cNvSpPr>
            <p:nvPr/>
          </p:nvSpPr>
          <p:spPr bwMode="auto">
            <a:xfrm>
              <a:off x="3105594" y="3826031"/>
              <a:ext cx="959556"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 name="Line 23"/>
            <p:cNvSpPr>
              <a:spLocks noChangeShapeType="1"/>
            </p:cNvSpPr>
            <p:nvPr/>
          </p:nvSpPr>
          <p:spPr bwMode="auto">
            <a:xfrm>
              <a:off x="3978887" y="2860105"/>
              <a:ext cx="0" cy="965926"/>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 name="Line 24"/>
            <p:cNvSpPr>
              <a:spLocks noChangeShapeType="1"/>
            </p:cNvSpPr>
            <p:nvPr/>
          </p:nvSpPr>
          <p:spPr bwMode="auto">
            <a:xfrm flipH="1">
              <a:off x="3717190" y="3826031"/>
              <a:ext cx="261697" cy="181111"/>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 name="Line 25"/>
            <p:cNvSpPr>
              <a:spLocks noChangeShapeType="1"/>
            </p:cNvSpPr>
            <p:nvPr/>
          </p:nvSpPr>
          <p:spPr bwMode="auto">
            <a:xfrm>
              <a:off x="3892624" y="3885731"/>
              <a:ext cx="172526" cy="12141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 name="Line 26"/>
            <p:cNvSpPr>
              <a:spLocks noChangeShapeType="1"/>
            </p:cNvSpPr>
            <p:nvPr/>
          </p:nvSpPr>
          <p:spPr bwMode="auto">
            <a:xfrm>
              <a:off x="3978887" y="3826031"/>
              <a:ext cx="260728" cy="12141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8" name="Line 27"/>
            <p:cNvSpPr>
              <a:spLocks noChangeShapeType="1"/>
            </p:cNvSpPr>
            <p:nvPr/>
          </p:nvSpPr>
          <p:spPr bwMode="auto">
            <a:xfrm>
              <a:off x="4154321" y="3885731"/>
              <a:ext cx="0" cy="181111"/>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9" name="Line 28"/>
            <p:cNvSpPr>
              <a:spLocks noChangeShapeType="1"/>
            </p:cNvSpPr>
            <p:nvPr/>
          </p:nvSpPr>
          <p:spPr bwMode="auto">
            <a:xfrm flipV="1">
              <a:off x="3978887" y="3221656"/>
              <a:ext cx="175434" cy="302523"/>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0" name="Line 29"/>
            <p:cNvSpPr>
              <a:spLocks noChangeShapeType="1"/>
            </p:cNvSpPr>
            <p:nvPr/>
          </p:nvSpPr>
          <p:spPr bwMode="auto">
            <a:xfrm flipH="1" flipV="1">
              <a:off x="3803453" y="2921146"/>
              <a:ext cx="175434" cy="300510"/>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1" name="Line 30"/>
            <p:cNvSpPr>
              <a:spLocks noChangeShapeType="1"/>
            </p:cNvSpPr>
            <p:nvPr/>
          </p:nvSpPr>
          <p:spPr bwMode="auto">
            <a:xfrm flipV="1">
              <a:off x="3978887" y="2799734"/>
              <a:ext cx="86263" cy="60370"/>
            </a:xfrm>
            <a:prstGeom prst="line">
              <a:avLst/>
            </a:prstGeom>
            <a:noFill/>
            <a:ln w="38100">
              <a:solidFill>
                <a:srgbClr val="0000FF"/>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2" name="Line 31"/>
            <p:cNvSpPr>
              <a:spLocks noChangeShapeType="1"/>
            </p:cNvSpPr>
            <p:nvPr/>
          </p:nvSpPr>
          <p:spPr bwMode="auto">
            <a:xfrm flipV="1">
              <a:off x="3978887" y="2618623"/>
              <a:ext cx="175434" cy="241482"/>
            </a:xfrm>
            <a:prstGeom prst="line">
              <a:avLst/>
            </a:prstGeom>
            <a:noFill/>
            <a:ln w="38100">
              <a:solidFill>
                <a:srgbClr val="0000FF"/>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3" name="Line 32"/>
            <p:cNvSpPr>
              <a:spLocks noChangeShapeType="1"/>
            </p:cNvSpPr>
            <p:nvPr/>
          </p:nvSpPr>
          <p:spPr bwMode="auto">
            <a:xfrm>
              <a:off x="3628019" y="3826031"/>
              <a:ext cx="960526"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4" name="Line 33"/>
            <p:cNvSpPr>
              <a:spLocks noChangeShapeType="1"/>
            </p:cNvSpPr>
            <p:nvPr/>
          </p:nvSpPr>
          <p:spPr bwMode="auto">
            <a:xfrm>
              <a:off x="4590483" y="2860105"/>
              <a:ext cx="0" cy="965926"/>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5" name="Line 34"/>
            <p:cNvSpPr>
              <a:spLocks noChangeShapeType="1"/>
            </p:cNvSpPr>
            <p:nvPr/>
          </p:nvSpPr>
          <p:spPr bwMode="auto">
            <a:xfrm flipH="1">
              <a:off x="4328786" y="3826031"/>
              <a:ext cx="261697" cy="181111"/>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6" name="Line 35"/>
            <p:cNvSpPr>
              <a:spLocks noChangeShapeType="1"/>
            </p:cNvSpPr>
            <p:nvPr/>
          </p:nvSpPr>
          <p:spPr bwMode="auto">
            <a:xfrm>
              <a:off x="4590483" y="3826031"/>
              <a:ext cx="261697" cy="12141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7" name="Line 36"/>
            <p:cNvSpPr>
              <a:spLocks noChangeShapeType="1"/>
            </p:cNvSpPr>
            <p:nvPr/>
          </p:nvSpPr>
          <p:spPr bwMode="auto">
            <a:xfrm>
              <a:off x="4765917" y="3885731"/>
              <a:ext cx="0" cy="181111"/>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8" name="Line 37"/>
            <p:cNvSpPr>
              <a:spLocks noChangeShapeType="1"/>
            </p:cNvSpPr>
            <p:nvPr/>
          </p:nvSpPr>
          <p:spPr bwMode="auto">
            <a:xfrm flipV="1">
              <a:off x="4590483" y="3041216"/>
              <a:ext cx="175434" cy="482963"/>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9" name="Line 38"/>
            <p:cNvSpPr>
              <a:spLocks noChangeShapeType="1"/>
            </p:cNvSpPr>
            <p:nvPr/>
          </p:nvSpPr>
          <p:spPr bwMode="auto">
            <a:xfrm flipH="1" flipV="1">
              <a:off x="4415049" y="2921146"/>
              <a:ext cx="175434" cy="300510"/>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0" name="Line 39"/>
            <p:cNvSpPr>
              <a:spLocks noChangeShapeType="1"/>
            </p:cNvSpPr>
            <p:nvPr/>
          </p:nvSpPr>
          <p:spPr bwMode="auto">
            <a:xfrm flipV="1">
              <a:off x="4590483" y="2799734"/>
              <a:ext cx="86263" cy="60370"/>
            </a:xfrm>
            <a:prstGeom prst="line">
              <a:avLst/>
            </a:prstGeom>
            <a:noFill/>
            <a:ln w="38100">
              <a:solidFill>
                <a:srgbClr val="0000FF"/>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1" name="Line 40"/>
            <p:cNvSpPr>
              <a:spLocks noChangeShapeType="1"/>
            </p:cNvSpPr>
            <p:nvPr/>
          </p:nvSpPr>
          <p:spPr bwMode="auto">
            <a:xfrm flipV="1">
              <a:off x="4590483" y="2497882"/>
              <a:ext cx="86263" cy="362222"/>
            </a:xfrm>
            <a:prstGeom prst="line">
              <a:avLst/>
            </a:prstGeom>
            <a:noFill/>
            <a:ln w="38100">
              <a:solidFill>
                <a:srgbClr val="0000FF"/>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2" name="Line 41"/>
            <p:cNvSpPr>
              <a:spLocks noChangeShapeType="1"/>
            </p:cNvSpPr>
            <p:nvPr/>
          </p:nvSpPr>
          <p:spPr bwMode="auto">
            <a:xfrm>
              <a:off x="4239615" y="3826031"/>
              <a:ext cx="960526"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3" name="Line 42"/>
            <p:cNvSpPr>
              <a:spLocks noChangeShapeType="1"/>
            </p:cNvSpPr>
            <p:nvPr/>
          </p:nvSpPr>
          <p:spPr bwMode="auto">
            <a:xfrm>
              <a:off x="6423333" y="2860105"/>
              <a:ext cx="0" cy="965926"/>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4" name="Line 43"/>
            <p:cNvSpPr>
              <a:spLocks noChangeShapeType="1"/>
            </p:cNvSpPr>
            <p:nvPr/>
          </p:nvSpPr>
          <p:spPr bwMode="auto">
            <a:xfrm flipH="1">
              <a:off x="6161636" y="3826031"/>
              <a:ext cx="261697" cy="181111"/>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5" name="Line 44"/>
            <p:cNvSpPr>
              <a:spLocks noChangeShapeType="1"/>
            </p:cNvSpPr>
            <p:nvPr/>
          </p:nvSpPr>
          <p:spPr bwMode="auto">
            <a:xfrm>
              <a:off x="6337070" y="3885731"/>
              <a:ext cx="172526" cy="12141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6" name="Line 45"/>
            <p:cNvSpPr>
              <a:spLocks noChangeShapeType="1"/>
            </p:cNvSpPr>
            <p:nvPr/>
          </p:nvSpPr>
          <p:spPr bwMode="auto">
            <a:xfrm>
              <a:off x="6423333" y="3826031"/>
              <a:ext cx="261697" cy="12141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7" name="Line 46"/>
            <p:cNvSpPr>
              <a:spLocks noChangeShapeType="1"/>
            </p:cNvSpPr>
            <p:nvPr/>
          </p:nvSpPr>
          <p:spPr bwMode="auto">
            <a:xfrm>
              <a:off x="6598767" y="3885731"/>
              <a:ext cx="0" cy="181111"/>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8" name="Line 47"/>
            <p:cNvSpPr>
              <a:spLocks noChangeShapeType="1"/>
            </p:cNvSpPr>
            <p:nvPr/>
          </p:nvSpPr>
          <p:spPr bwMode="auto">
            <a:xfrm>
              <a:off x="6423333" y="3524179"/>
              <a:ext cx="259759" cy="121412"/>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9" name="Line 48"/>
            <p:cNvSpPr>
              <a:spLocks noChangeShapeType="1"/>
            </p:cNvSpPr>
            <p:nvPr/>
          </p:nvSpPr>
          <p:spPr bwMode="auto">
            <a:xfrm flipH="1" flipV="1">
              <a:off x="6335131" y="2860105"/>
              <a:ext cx="88202" cy="36155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0" name="Line 49"/>
            <p:cNvSpPr>
              <a:spLocks noChangeShapeType="1"/>
            </p:cNvSpPr>
            <p:nvPr/>
          </p:nvSpPr>
          <p:spPr bwMode="auto">
            <a:xfrm flipV="1">
              <a:off x="6423333" y="2678993"/>
              <a:ext cx="173496" cy="181111"/>
            </a:xfrm>
            <a:prstGeom prst="line">
              <a:avLst/>
            </a:prstGeom>
            <a:noFill/>
            <a:ln w="38100">
              <a:solidFill>
                <a:srgbClr val="0000FF"/>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1" name="Line 50"/>
            <p:cNvSpPr>
              <a:spLocks noChangeShapeType="1"/>
            </p:cNvSpPr>
            <p:nvPr/>
          </p:nvSpPr>
          <p:spPr bwMode="auto">
            <a:xfrm flipH="1" flipV="1">
              <a:off x="6247899" y="2678993"/>
              <a:ext cx="175434" cy="181111"/>
            </a:xfrm>
            <a:prstGeom prst="line">
              <a:avLst/>
            </a:prstGeom>
            <a:noFill/>
            <a:ln w="38100">
              <a:solidFill>
                <a:srgbClr val="0000FF"/>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2" name="Line 51"/>
            <p:cNvSpPr>
              <a:spLocks noChangeShapeType="1"/>
            </p:cNvSpPr>
            <p:nvPr/>
          </p:nvSpPr>
          <p:spPr bwMode="auto">
            <a:xfrm>
              <a:off x="6073434" y="3826031"/>
              <a:ext cx="959556"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3" name="Line 52"/>
            <p:cNvSpPr>
              <a:spLocks noChangeShapeType="1"/>
            </p:cNvSpPr>
            <p:nvPr/>
          </p:nvSpPr>
          <p:spPr bwMode="auto">
            <a:xfrm>
              <a:off x="5200141" y="2860105"/>
              <a:ext cx="0" cy="965926"/>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4" name="Line 53"/>
            <p:cNvSpPr>
              <a:spLocks noChangeShapeType="1"/>
            </p:cNvSpPr>
            <p:nvPr/>
          </p:nvSpPr>
          <p:spPr bwMode="auto">
            <a:xfrm flipH="1">
              <a:off x="4938444" y="3826031"/>
              <a:ext cx="261697" cy="181111"/>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5" name="Line 54"/>
            <p:cNvSpPr>
              <a:spLocks noChangeShapeType="1"/>
            </p:cNvSpPr>
            <p:nvPr/>
          </p:nvSpPr>
          <p:spPr bwMode="auto">
            <a:xfrm>
              <a:off x="5112909" y="3885731"/>
              <a:ext cx="173496" cy="12141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6" name="Line 55"/>
            <p:cNvSpPr>
              <a:spLocks noChangeShapeType="1"/>
            </p:cNvSpPr>
            <p:nvPr/>
          </p:nvSpPr>
          <p:spPr bwMode="auto">
            <a:xfrm>
              <a:off x="5200141" y="3826031"/>
              <a:ext cx="261697" cy="12141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7" name="Line 56"/>
            <p:cNvSpPr>
              <a:spLocks noChangeShapeType="1"/>
            </p:cNvSpPr>
            <p:nvPr/>
          </p:nvSpPr>
          <p:spPr bwMode="auto">
            <a:xfrm>
              <a:off x="5374606" y="3885731"/>
              <a:ext cx="0" cy="181111"/>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8" name="Line 57"/>
            <p:cNvSpPr>
              <a:spLocks noChangeShapeType="1"/>
            </p:cNvSpPr>
            <p:nvPr/>
          </p:nvSpPr>
          <p:spPr bwMode="auto">
            <a:xfrm flipV="1">
              <a:off x="5200141" y="3041216"/>
              <a:ext cx="174465" cy="482963"/>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9" name="Line 58"/>
            <p:cNvSpPr>
              <a:spLocks noChangeShapeType="1"/>
            </p:cNvSpPr>
            <p:nvPr/>
          </p:nvSpPr>
          <p:spPr bwMode="auto">
            <a:xfrm flipH="1" flipV="1">
              <a:off x="5024707" y="2921146"/>
              <a:ext cx="175434" cy="300510"/>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0" name="Line 59"/>
            <p:cNvSpPr>
              <a:spLocks noChangeShapeType="1"/>
            </p:cNvSpPr>
            <p:nvPr/>
          </p:nvSpPr>
          <p:spPr bwMode="auto">
            <a:xfrm flipV="1">
              <a:off x="5200141" y="2799734"/>
              <a:ext cx="86263" cy="60370"/>
            </a:xfrm>
            <a:prstGeom prst="line">
              <a:avLst/>
            </a:prstGeom>
            <a:noFill/>
            <a:ln w="38100">
              <a:solidFill>
                <a:srgbClr val="0000FF"/>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1" name="Line 60"/>
            <p:cNvSpPr>
              <a:spLocks noChangeShapeType="1"/>
            </p:cNvSpPr>
            <p:nvPr/>
          </p:nvSpPr>
          <p:spPr bwMode="auto">
            <a:xfrm flipH="1" flipV="1">
              <a:off x="5024707" y="2678993"/>
              <a:ext cx="175434" cy="181111"/>
            </a:xfrm>
            <a:prstGeom prst="line">
              <a:avLst/>
            </a:prstGeom>
            <a:noFill/>
            <a:ln w="38100">
              <a:solidFill>
                <a:srgbClr val="0000FF"/>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2" name="Line 61"/>
            <p:cNvSpPr>
              <a:spLocks noChangeShapeType="1"/>
            </p:cNvSpPr>
            <p:nvPr/>
          </p:nvSpPr>
          <p:spPr bwMode="auto">
            <a:xfrm>
              <a:off x="4850242" y="3826031"/>
              <a:ext cx="959556"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3" name="Line 62"/>
            <p:cNvSpPr>
              <a:spLocks noChangeShapeType="1"/>
            </p:cNvSpPr>
            <p:nvPr/>
          </p:nvSpPr>
          <p:spPr bwMode="auto">
            <a:xfrm>
              <a:off x="5811737" y="2860105"/>
              <a:ext cx="0" cy="965926"/>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4" name="Line 63"/>
            <p:cNvSpPr>
              <a:spLocks noChangeShapeType="1"/>
            </p:cNvSpPr>
            <p:nvPr/>
          </p:nvSpPr>
          <p:spPr bwMode="auto">
            <a:xfrm flipH="1">
              <a:off x="5550040" y="3826031"/>
              <a:ext cx="261697" cy="181111"/>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5" name="Line 64"/>
            <p:cNvSpPr>
              <a:spLocks noChangeShapeType="1"/>
            </p:cNvSpPr>
            <p:nvPr/>
          </p:nvSpPr>
          <p:spPr bwMode="auto">
            <a:xfrm>
              <a:off x="5725474" y="3885731"/>
              <a:ext cx="172526" cy="12141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6" name="Line 65"/>
            <p:cNvSpPr>
              <a:spLocks noChangeShapeType="1"/>
            </p:cNvSpPr>
            <p:nvPr/>
          </p:nvSpPr>
          <p:spPr bwMode="auto">
            <a:xfrm>
              <a:off x="5811737" y="3826031"/>
              <a:ext cx="261697" cy="12141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8" name="Line 67"/>
            <p:cNvSpPr>
              <a:spLocks noChangeShapeType="1"/>
            </p:cNvSpPr>
            <p:nvPr/>
          </p:nvSpPr>
          <p:spPr bwMode="auto">
            <a:xfrm flipV="1">
              <a:off x="5811737" y="3402767"/>
              <a:ext cx="259759" cy="121412"/>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9" name="Line 68"/>
            <p:cNvSpPr>
              <a:spLocks noChangeShapeType="1"/>
            </p:cNvSpPr>
            <p:nvPr/>
          </p:nvSpPr>
          <p:spPr bwMode="auto">
            <a:xfrm flipH="1" flipV="1">
              <a:off x="5636303" y="2921146"/>
              <a:ext cx="175434" cy="300510"/>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0" name="Line 69"/>
            <p:cNvSpPr>
              <a:spLocks noChangeShapeType="1"/>
            </p:cNvSpPr>
            <p:nvPr/>
          </p:nvSpPr>
          <p:spPr bwMode="auto">
            <a:xfrm flipV="1">
              <a:off x="5811737" y="2557582"/>
              <a:ext cx="86263" cy="302523"/>
            </a:xfrm>
            <a:prstGeom prst="line">
              <a:avLst/>
            </a:prstGeom>
            <a:noFill/>
            <a:ln w="38100">
              <a:solidFill>
                <a:srgbClr val="0000FF"/>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1" name="Line 70"/>
            <p:cNvSpPr>
              <a:spLocks noChangeShapeType="1"/>
            </p:cNvSpPr>
            <p:nvPr/>
          </p:nvSpPr>
          <p:spPr bwMode="auto">
            <a:xfrm flipH="1" flipV="1">
              <a:off x="5636303" y="2678993"/>
              <a:ext cx="175434" cy="181111"/>
            </a:xfrm>
            <a:prstGeom prst="line">
              <a:avLst/>
            </a:prstGeom>
            <a:noFill/>
            <a:ln w="38100">
              <a:solidFill>
                <a:srgbClr val="0000FF"/>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2" name="Line 71"/>
            <p:cNvSpPr>
              <a:spLocks noChangeShapeType="1"/>
            </p:cNvSpPr>
            <p:nvPr/>
          </p:nvSpPr>
          <p:spPr bwMode="auto">
            <a:xfrm>
              <a:off x="5461838" y="3826031"/>
              <a:ext cx="959556"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3" name="Line 72"/>
            <p:cNvSpPr>
              <a:spLocks noChangeShapeType="1"/>
            </p:cNvSpPr>
            <p:nvPr/>
          </p:nvSpPr>
          <p:spPr bwMode="auto">
            <a:xfrm>
              <a:off x="7120223" y="2860105"/>
              <a:ext cx="0" cy="965926"/>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4" name="Line 73"/>
            <p:cNvSpPr>
              <a:spLocks noChangeShapeType="1"/>
            </p:cNvSpPr>
            <p:nvPr/>
          </p:nvSpPr>
          <p:spPr bwMode="auto">
            <a:xfrm flipH="1">
              <a:off x="6858526" y="3826031"/>
              <a:ext cx="261697" cy="181111"/>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5" name="Line 74"/>
            <p:cNvSpPr>
              <a:spLocks noChangeShapeType="1"/>
            </p:cNvSpPr>
            <p:nvPr/>
          </p:nvSpPr>
          <p:spPr bwMode="auto">
            <a:xfrm>
              <a:off x="7032991" y="3885731"/>
              <a:ext cx="173496" cy="12141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6" name="Line 75"/>
            <p:cNvSpPr>
              <a:spLocks noChangeShapeType="1"/>
            </p:cNvSpPr>
            <p:nvPr/>
          </p:nvSpPr>
          <p:spPr bwMode="auto">
            <a:xfrm>
              <a:off x="7120223" y="3826031"/>
              <a:ext cx="261697" cy="12141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7" name="Line 76"/>
            <p:cNvSpPr>
              <a:spLocks noChangeShapeType="1"/>
            </p:cNvSpPr>
            <p:nvPr/>
          </p:nvSpPr>
          <p:spPr bwMode="auto">
            <a:xfrm>
              <a:off x="7294688" y="3885731"/>
              <a:ext cx="0" cy="181111"/>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8" name="Line 77"/>
            <p:cNvSpPr>
              <a:spLocks noChangeShapeType="1"/>
            </p:cNvSpPr>
            <p:nvPr/>
          </p:nvSpPr>
          <p:spPr bwMode="auto">
            <a:xfrm flipV="1">
              <a:off x="7120223" y="3343068"/>
              <a:ext cx="172526" cy="181111"/>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9" name="Line 78"/>
            <p:cNvSpPr>
              <a:spLocks noChangeShapeType="1"/>
            </p:cNvSpPr>
            <p:nvPr/>
          </p:nvSpPr>
          <p:spPr bwMode="auto">
            <a:xfrm flipH="1" flipV="1">
              <a:off x="6944789" y="2921146"/>
              <a:ext cx="175434" cy="300510"/>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0" name="Line 79"/>
            <p:cNvSpPr>
              <a:spLocks noChangeShapeType="1"/>
            </p:cNvSpPr>
            <p:nvPr/>
          </p:nvSpPr>
          <p:spPr bwMode="auto">
            <a:xfrm flipV="1">
              <a:off x="7120223" y="2437512"/>
              <a:ext cx="86263" cy="422593"/>
            </a:xfrm>
            <a:prstGeom prst="line">
              <a:avLst/>
            </a:prstGeom>
            <a:noFill/>
            <a:ln w="38100">
              <a:solidFill>
                <a:srgbClr val="0000FF"/>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1" name="Line 80"/>
            <p:cNvSpPr>
              <a:spLocks noChangeShapeType="1"/>
            </p:cNvSpPr>
            <p:nvPr/>
          </p:nvSpPr>
          <p:spPr bwMode="auto">
            <a:xfrm flipH="1" flipV="1">
              <a:off x="6944789" y="2678993"/>
              <a:ext cx="175434" cy="181111"/>
            </a:xfrm>
            <a:prstGeom prst="line">
              <a:avLst/>
            </a:prstGeom>
            <a:noFill/>
            <a:ln w="38100">
              <a:solidFill>
                <a:srgbClr val="0000FF"/>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2" name="Line 81"/>
            <p:cNvSpPr>
              <a:spLocks noChangeShapeType="1"/>
            </p:cNvSpPr>
            <p:nvPr/>
          </p:nvSpPr>
          <p:spPr bwMode="auto">
            <a:xfrm>
              <a:off x="6770324" y="3826031"/>
              <a:ext cx="958587"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3" name="Line 82"/>
            <p:cNvSpPr>
              <a:spLocks noChangeShapeType="1"/>
            </p:cNvSpPr>
            <p:nvPr/>
          </p:nvSpPr>
          <p:spPr bwMode="auto">
            <a:xfrm>
              <a:off x="7731819" y="2860105"/>
              <a:ext cx="0" cy="965926"/>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4" name="Line 83"/>
            <p:cNvSpPr>
              <a:spLocks noChangeShapeType="1"/>
            </p:cNvSpPr>
            <p:nvPr/>
          </p:nvSpPr>
          <p:spPr bwMode="auto">
            <a:xfrm flipH="1">
              <a:off x="7470122" y="3826031"/>
              <a:ext cx="261697" cy="181111"/>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5" name="Line 84"/>
            <p:cNvSpPr>
              <a:spLocks noChangeShapeType="1"/>
            </p:cNvSpPr>
            <p:nvPr/>
          </p:nvSpPr>
          <p:spPr bwMode="auto">
            <a:xfrm>
              <a:off x="7644587" y="3885731"/>
              <a:ext cx="173496" cy="12141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6" name="Line 85"/>
            <p:cNvSpPr>
              <a:spLocks noChangeShapeType="1"/>
            </p:cNvSpPr>
            <p:nvPr/>
          </p:nvSpPr>
          <p:spPr bwMode="auto">
            <a:xfrm>
              <a:off x="7731819" y="3826031"/>
              <a:ext cx="261697" cy="12141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7" name="Line 86"/>
            <p:cNvSpPr>
              <a:spLocks noChangeShapeType="1"/>
            </p:cNvSpPr>
            <p:nvPr/>
          </p:nvSpPr>
          <p:spPr bwMode="auto">
            <a:xfrm>
              <a:off x="7906284" y="3885731"/>
              <a:ext cx="0" cy="181111"/>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8" name="Line 87"/>
            <p:cNvSpPr>
              <a:spLocks noChangeShapeType="1"/>
            </p:cNvSpPr>
            <p:nvPr/>
          </p:nvSpPr>
          <p:spPr bwMode="auto">
            <a:xfrm flipV="1">
              <a:off x="7731819" y="3041216"/>
              <a:ext cx="174465" cy="482963"/>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9" name="Line 88"/>
            <p:cNvSpPr>
              <a:spLocks noChangeShapeType="1"/>
            </p:cNvSpPr>
            <p:nvPr/>
          </p:nvSpPr>
          <p:spPr bwMode="auto">
            <a:xfrm flipH="1" flipV="1">
              <a:off x="7556385" y="2921146"/>
              <a:ext cx="175434" cy="300510"/>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0" name="Line 89"/>
            <p:cNvSpPr>
              <a:spLocks noChangeShapeType="1"/>
            </p:cNvSpPr>
            <p:nvPr/>
          </p:nvSpPr>
          <p:spPr bwMode="auto">
            <a:xfrm flipV="1">
              <a:off x="7731819" y="2799734"/>
              <a:ext cx="86263" cy="60370"/>
            </a:xfrm>
            <a:prstGeom prst="line">
              <a:avLst/>
            </a:prstGeom>
            <a:noFill/>
            <a:ln w="38100">
              <a:solidFill>
                <a:srgbClr val="0000FF"/>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1" name="Line 90"/>
            <p:cNvSpPr>
              <a:spLocks noChangeShapeType="1"/>
            </p:cNvSpPr>
            <p:nvPr/>
          </p:nvSpPr>
          <p:spPr bwMode="auto">
            <a:xfrm flipH="1" flipV="1">
              <a:off x="7556385" y="2678993"/>
              <a:ext cx="175434" cy="181111"/>
            </a:xfrm>
            <a:prstGeom prst="line">
              <a:avLst/>
            </a:prstGeom>
            <a:noFill/>
            <a:ln w="38100">
              <a:solidFill>
                <a:srgbClr val="0000FF"/>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2" name="Line 91"/>
            <p:cNvSpPr>
              <a:spLocks noChangeShapeType="1"/>
            </p:cNvSpPr>
            <p:nvPr/>
          </p:nvSpPr>
          <p:spPr bwMode="auto">
            <a:xfrm flipV="1">
              <a:off x="2536072" y="3826030"/>
              <a:ext cx="5804436" cy="1949"/>
            </a:xfrm>
            <a:prstGeom prst="line">
              <a:avLst/>
            </a:prstGeom>
            <a:noFill/>
            <a:ln w="57150">
              <a:solidFill>
                <a:srgbClr val="CC6600"/>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3" name="Line 92"/>
            <p:cNvSpPr>
              <a:spLocks noChangeShapeType="1"/>
            </p:cNvSpPr>
            <p:nvPr/>
          </p:nvSpPr>
          <p:spPr bwMode="auto">
            <a:xfrm flipH="1" flipV="1">
              <a:off x="7556385" y="3221656"/>
              <a:ext cx="172526" cy="482963"/>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3" name="Line 102"/>
            <p:cNvSpPr>
              <a:spLocks noChangeShapeType="1"/>
            </p:cNvSpPr>
            <p:nvPr/>
          </p:nvSpPr>
          <p:spPr bwMode="auto">
            <a:xfrm flipH="1" flipV="1">
              <a:off x="3803453" y="2437512"/>
              <a:ext cx="175434" cy="422593"/>
            </a:xfrm>
            <a:prstGeom prst="line">
              <a:avLst/>
            </a:prstGeom>
            <a:noFill/>
            <a:ln w="38100">
              <a:solidFill>
                <a:srgbClr val="0000FF"/>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2" name="Text Box 781"/>
            <p:cNvSpPr txBox="1">
              <a:spLocks noChangeArrowheads="1"/>
            </p:cNvSpPr>
            <p:nvPr/>
          </p:nvSpPr>
          <p:spPr bwMode="auto">
            <a:xfrm>
              <a:off x="3276600" y="2565400"/>
              <a:ext cx="2519363" cy="366713"/>
            </a:xfrm>
            <a:prstGeom prst="rect">
              <a:avLst/>
            </a:prstGeom>
            <a:solidFill>
              <a:schemeClr val="bg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n-GB" altLang="de-DE" sz="1800" dirty="0">
                  <a:solidFill>
                    <a:srgbClr val="0000FF"/>
                  </a:solidFill>
                  <a:cs typeface="Arial" panose="020B0604020202020204" pitchFamily="34" charset="0"/>
                </a:rPr>
                <a:t>Pollen ‘cloud‘ of tester</a:t>
              </a:r>
            </a:p>
          </p:txBody>
        </p:sp>
      </p:grpSp>
      <p:sp>
        <p:nvSpPr>
          <p:cNvPr id="107" name="Line 106"/>
          <p:cNvSpPr>
            <a:spLocks noChangeShapeType="1"/>
          </p:cNvSpPr>
          <p:nvPr/>
        </p:nvSpPr>
        <p:spPr bwMode="auto">
          <a:xfrm>
            <a:off x="3892624" y="4610175"/>
            <a:ext cx="0" cy="96659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8" name="Line 107"/>
          <p:cNvSpPr>
            <a:spLocks noChangeShapeType="1"/>
          </p:cNvSpPr>
          <p:nvPr/>
        </p:nvSpPr>
        <p:spPr bwMode="auto">
          <a:xfrm flipH="1">
            <a:off x="3630927" y="5576772"/>
            <a:ext cx="261697" cy="18111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9" name="Line 108"/>
          <p:cNvSpPr>
            <a:spLocks noChangeShapeType="1"/>
          </p:cNvSpPr>
          <p:nvPr/>
        </p:nvSpPr>
        <p:spPr bwMode="auto">
          <a:xfrm>
            <a:off x="3805392" y="5636472"/>
            <a:ext cx="173496" cy="12141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0" name="Line 109"/>
          <p:cNvSpPr>
            <a:spLocks noChangeShapeType="1"/>
          </p:cNvSpPr>
          <p:nvPr/>
        </p:nvSpPr>
        <p:spPr bwMode="auto">
          <a:xfrm>
            <a:off x="3892624" y="5576772"/>
            <a:ext cx="261697" cy="12074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1" name="Line 110"/>
          <p:cNvSpPr>
            <a:spLocks noChangeShapeType="1"/>
          </p:cNvSpPr>
          <p:nvPr/>
        </p:nvSpPr>
        <p:spPr bwMode="auto">
          <a:xfrm flipV="1">
            <a:off x="3892624" y="4912027"/>
            <a:ext cx="434223" cy="36222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2" name="Line 111"/>
          <p:cNvSpPr>
            <a:spLocks noChangeShapeType="1"/>
          </p:cNvSpPr>
          <p:nvPr/>
        </p:nvSpPr>
        <p:spPr bwMode="auto">
          <a:xfrm flipH="1" flipV="1">
            <a:off x="3717190" y="4671216"/>
            <a:ext cx="175434" cy="30118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3" name="Line 112"/>
          <p:cNvSpPr>
            <a:spLocks noChangeShapeType="1"/>
          </p:cNvSpPr>
          <p:nvPr/>
        </p:nvSpPr>
        <p:spPr bwMode="auto">
          <a:xfrm flipV="1">
            <a:off x="3892624" y="4549134"/>
            <a:ext cx="608688" cy="61041"/>
          </a:xfrm>
          <a:prstGeom prst="line">
            <a:avLst/>
          </a:prstGeom>
          <a:noFill/>
          <a:ln w="381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4" name="Line 113"/>
          <p:cNvSpPr>
            <a:spLocks noChangeShapeType="1"/>
          </p:cNvSpPr>
          <p:nvPr/>
        </p:nvSpPr>
        <p:spPr bwMode="auto">
          <a:xfrm flipH="1" flipV="1">
            <a:off x="3717190" y="4429064"/>
            <a:ext cx="175434" cy="181111"/>
          </a:xfrm>
          <a:prstGeom prst="line">
            <a:avLst/>
          </a:prstGeom>
          <a:noFill/>
          <a:ln w="381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5" name="Line 114"/>
          <p:cNvSpPr>
            <a:spLocks noChangeShapeType="1"/>
          </p:cNvSpPr>
          <p:nvPr/>
        </p:nvSpPr>
        <p:spPr bwMode="auto">
          <a:xfrm>
            <a:off x="3803453" y="5576772"/>
            <a:ext cx="69785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6" name="Line 115"/>
          <p:cNvSpPr>
            <a:spLocks noChangeShapeType="1"/>
          </p:cNvSpPr>
          <p:nvPr/>
        </p:nvSpPr>
        <p:spPr bwMode="auto">
          <a:xfrm>
            <a:off x="3892624" y="5576772"/>
            <a:ext cx="346991" cy="6104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7" name="Line 116"/>
          <p:cNvSpPr>
            <a:spLocks noChangeShapeType="1"/>
          </p:cNvSpPr>
          <p:nvPr/>
        </p:nvSpPr>
        <p:spPr bwMode="auto">
          <a:xfrm>
            <a:off x="4154321" y="4610175"/>
            <a:ext cx="0" cy="96659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8" name="Line 117"/>
          <p:cNvSpPr>
            <a:spLocks noChangeShapeType="1"/>
          </p:cNvSpPr>
          <p:nvPr/>
        </p:nvSpPr>
        <p:spPr bwMode="auto">
          <a:xfrm flipH="1">
            <a:off x="3892624" y="5576772"/>
            <a:ext cx="261697" cy="18111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9" name="Line 118"/>
          <p:cNvSpPr>
            <a:spLocks noChangeShapeType="1"/>
          </p:cNvSpPr>
          <p:nvPr/>
        </p:nvSpPr>
        <p:spPr bwMode="auto">
          <a:xfrm>
            <a:off x="4067089" y="5636472"/>
            <a:ext cx="172526" cy="12141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0" name="Line 119"/>
          <p:cNvSpPr>
            <a:spLocks noChangeShapeType="1"/>
          </p:cNvSpPr>
          <p:nvPr/>
        </p:nvSpPr>
        <p:spPr bwMode="auto">
          <a:xfrm>
            <a:off x="4154321" y="5576772"/>
            <a:ext cx="260728" cy="12074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1" name="Line 120"/>
          <p:cNvSpPr>
            <a:spLocks noChangeShapeType="1"/>
          </p:cNvSpPr>
          <p:nvPr/>
        </p:nvSpPr>
        <p:spPr bwMode="auto">
          <a:xfrm flipV="1">
            <a:off x="4154321" y="4912027"/>
            <a:ext cx="434223" cy="36222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2" name="Line 121"/>
          <p:cNvSpPr>
            <a:spLocks noChangeShapeType="1"/>
          </p:cNvSpPr>
          <p:nvPr/>
        </p:nvSpPr>
        <p:spPr bwMode="auto">
          <a:xfrm flipH="1" flipV="1">
            <a:off x="3978887" y="4671216"/>
            <a:ext cx="175434" cy="30118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4" name="Line 123"/>
          <p:cNvSpPr>
            <a:spLocks noChangeShapeType="1"/>
          </p:cNvSpPr>
          <p:nvPr/>
        </p:nvSpPr>
        <p:spPr bwMode="auto">
          <a:xfrm flipH="1" flipV="1">
            <a:off x="3978887" y="4429064"/>
            <a:ext cx="175434" cy="181111"/>
          </a:xfrm>
          <a:prstGeom prst="line">
            <a:avLst/>
          </a:prstGeom>
          <a:noFill/>
          <a:ln w="381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6" name="Line 125"/>
          <p:cNvSpPr>
            <a:spLocks noChangeShapeType="1"/>
          </p:cNvSpPr>
          <p:nvPr/>
        </p:nvSpPr>
        <p:spPr bwMode="auto">
          <a:xfrm>
            <a:off x="4154321" y="5576772"/>
            <a:ext cx="346991" cy="6104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cxnSp>
        <p:nvCxnSpPr>
          <p:cNvPr id="139" name="AutoShape 158"/>
          <p:cNvCxnSpPr>
            <a:cxnSpLocks noChangeShapeType="1"/>
          </p:cNvCxnSpPr>
          <p:nvPr/>
        </p:nvCxnSpPr>
        <p:spPr bwMode="auto">
          <a:xfrm rot="16200000" flipH="1">
            <a:off x="1416213" y="3310689"/>
            <a:ext cx="2226326" cy="2297120"/>
          </a:xfrm>
          <a:prstGeom prst="bentConnector3">
            <a:avLst>
              <a:gd name="adj1" fmla="val 78898"/>
            </a:avLst>
          </a:prstGeom>
          <a:noFill/>
          <a:ln w="19050">
            <a:solidFill>
              <a:srgbClr val="FF0000"/>
            </a:solidFill>
            <a:prstDash val="dash"/>
            <a:miter lim="800000"/>
            <a:headEnd/>
            <a:tailEnd type="stealth" w="lg" len="lg"/>
          </a:ln>
          <a:extLst>
            <a:ext uri="{909E8E84-426E-40DD-AFC4-6F175D3DCCD1}">
              <a14:hiddenFill xmlns:a14="http://schemas.microsoft.com/office/drawing/2010/main">
                <a:noFill/>
              </a14:hiddenFill>
            </a:ext>
          </a:extLst>
        </p:spPr>
      </p:cxnSp>
      <p:grpSp>
        <p:nvGrpSpPr>
          <p:cNvPr id="175" name="Group 174"/>
          <p:cNvGrpSpPr/>
          <p:nvPr/>
        </p:nvGrpSpPr>
        <p:grpSpPr>
          <a:xfrm>
            <a:off x="923815" y="2919804"/>
            <a:ext cx="960526" cy="1356277"/>
            <a:chOff x="923815" y="2919804"/>
            <a:chExt cx="960526" cy="1356277"/>
          </a:xfrm>
        </p:grpSpPr>
        <p:sp>
          <p:nvSpPr>
            <p:cNvPr id="94" name="Line 93"/>
            <p:cNvSpPr>
              <a:spLocks noChangeShapeType="1"/>
            </p:cNvSpPr>
            <p:nvPr/>
          </p:nvSpPr>
          <p:spPr bwMode="auto">
            <a:xfrm>
              <a:off x="1273714" y="2919804"/>
              <a:ext cx="0" cy="965926"/>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5" name="Line 94"/>
            <p:cNvSpPr>
              <a:spLocks noChangeShapeType="1"/>
            </p:cNvSpPr>
            <p:nvPr/>
          </p:nvSpPr>
          <p:spPr bwMode="auto">
            <a:xfrm flipH="1">
              <a:off x="1012017" y="3885731"/>
              <a:ext cx="261697" cy="181111"/>
            </a:xfrm>
            <a:prstGeom prst="line">
              <a:avLst/>
            </a:prstGeom>
            <a:noFill/>
            <a:ln w="57150">
              <a:solidFill>
                <a:srgbClr val="CC99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6" name="Line 95"/>
            <p:cNvSpPr>
              <a:spLocks noChangeShapeType="1"/>
            </p:cNvSpPr>
            <p:nvPr/>
          </p:nvSpPr>
          <p:spPr bwMode="auto">
            <a:xfrm>
              <a:off x="1187451" y="3945430"/>
              <a:ext cx="173496" cy="121412"/>
            </a:xfrm>
            <a:prstGeom prst="line">
              <a:avLst/>
            </a:prstGeom>
            <a:noFill/>
            <a:ln w="57150">
              <a:solidFill>
                <a:srgbClr val="CC99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7" name="Line 96"/>
            <p:cNvSpPr>
              <a:spLocks noChangeShapeType="1"/>
            </p:cNvSpPr>
            <p:nvPr/>
          </p:nvSpPr>
          <p:spPr bwMode="auto">
            <a:xfrm>
              <a:off x="1273714" y="3885731"/>
              <a:ext cx="261697" cy="121412"/>
            </a:xfrm>
            <a:prstGeom prst="line">
              <a:avLst/>
            </a:prstGeom>
            <a:noFill/>
            <a:ln w="57150">
              <a:solidFill>
                <a:srgbClr val="CC99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8" name="Line 97"/>
            <p:cNvSpPr>
              <a:spLocks noChangeShapeType="1"/>
            </p:cNvSpPr>
            <p:nvPr/>
          </p:nvSpPr>
          <p:spPr bwMode="auto">
            <a:xfrm flipV="1">
              <a:off x="1273714" y="3100245"/>
              <a:ext cx="175434" cy="483634"/>
            </a:xfrm>
            <a:prstGeom prst="line">
              <a:avLst/>
            </a:prstGeom>
            <a:noFill/>
            <a:ln w="57150">
              <a:solidFill>
                <a:srgbClr val="00B05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9" name="Line 98"/>
            <p:cNvSpPr>
              <a:spLocks noChangeShapeType="1"/>
            </p:cNvSpPr>
            <p:nvPr/>
          </p:nvSpPr>
          <p:spPr bwMode="auto">
            <a:xfrm flipH="1" flipV="1">
              <a:off x="1099249" y="2980845"/>
              <a:ext cx="174465" cy="300510"/>
            </a:xfrm>
            <a:prstGeom prst="line">
              <a:avLst/>
            </a:prstGeom>
            <a:noFill/>
            <a:ln w="57150">
              <a:solidFill>
                <a:srgbClr val="92D05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0" name="Line 99"/>
            <p:cNvSpPr>
              <a:spLocks noChangeShapeType="1"/>
            </p:cNvSpPr>
            <p:nvPr/>
          </p:nvSpPr>
          <p:spPr bwMode="auto">
            <a:xfrm>
              <a:off x="923815" y="3885731"/>
              <a:ext cx="960526" cy="0"/>
            </a:xfrm>
            <a:prstGeom prst="line">
              <a:avLst/>
            </a:prstGeom>
            <a:noFill/>
            <a:ln w="57150">
              <a:solidFill>
                <a:srgbClr val="CC6600"/>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1" name="Line 100"/>
            <p:cNvSpPr>
              <a:spLocks noChangeShapeType="1"/>
            </p:cNvSpPr>
            <p:nvPr/>
          </p:nvSpPr>
          <p:spPr bwMode="auto">
            <a:xfrm flipH="1">
              <a:off x="923815" y="3913859"/>
              <a:ext cx="349899" cy="362222"/>
            </a:xfrm>
            <a:prstGeom prst="line">
              <a:avLst/>
            </a:prstGeom>
            <a:noFill/>
            <a:ln w="57150">
              <a:solidFill>
                <a:srgbClr val="CC99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2" name="Line 101"/>
            <p:cNvSpPr>
              <a:spLocks noChangeShapeType="1"/>
            </p:cNvSpPr>
            <p:nvPr/>
          </p:nvSpPr>
          <p:spPr bwMode="auto">
            <a:xfrm>
              <a:off x="1280240" y="3913542"/>
              <a:ext cx="348930" cy="61712"/>
            </a:xfrm>
            <a:prstGeom prst="line">
              <a:avLst/>
            </a:prstGeom>
            <a:noFill/>
            <a:ln w="57150">
              <a:solidFill>
                <a:srgbClr val="CC99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5" name="Line 164"/>
            <p:cNvSpPr>
              <a:spLocks noChangeShapeType="1"/>
            </p:cNvSpPr>
            <p:nvPr/>
          </p:nvSpPr>
          <p:spPr bwMode="auto">
            <a:xfrm>
              <a:off x="1360946" y="3283368"/>
              <a:ext cx="17446" cy="67749"/>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sp>
        <p:nvSpPr>
          <p:cNvPr id="170" name="Freeform 779"/>
          <p:cNvSpPr>
            <a:spLocks/>
          </p:cNvSpPr>
          <p:nvPr/>
        </p:nvSpPr>
        <p:spPr bwMode="auto">
          <a:xfrm>
            <a:off x="1376363" y="3371850"/>
            <a:ext cx="2982912" cy="2252663"/>
          </a:xfrm>
          <a:custGeom>
            <a:avLst/>
            <a:gdLst>
              <a:gd name="T0" fmla="*/ 0 w 1879"/>
              <a:gd name="T1" fmla="*/ 0 h 1419"/>
              <a:gd name="T2" fmla="*/ 0 w 1879"/>
              <a:gd name="T3" fmla="*/ 2147483647 h 1419"/>
              <a:gd name="T4" fmla="*/ 2147483647 w 1879"/>
              <a:gd name="T5" fmla="*/ 2147483647 h 1419"/>
              <a:gd name="T6" fmla="*/ 2147483647 w 1879"/>
              <a:gd name="T7" fmla="*/ 2147483647 h 1419"/>
              <a:gd name="T8" fmla="*/ 2147483647 w 1879"/>
              <a:gd name="T9" fmla="*/ 2147483647 h 1419"/>
              <a:gd name="T10" fmla="*/ 2147483647 w 1879"/>
              <a:gd name="T11" fmla="*/ 2147483647 h 14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79" h="1419">
                <a:moveTo>
                  <a:pt x="0" y="0"/>
                </a:moveTo>
                <a:lnTo>
                  <a:pt x="0" y="1088"/>
                </a:lnTo>
                <a:lnTo>
                  <a:pt x="1437" y="1093"/>
                </a:lnTo>
                <a:lnTo>
                  <a:pt x="1443" y="1373"/>
                </a:lnTo>
                <a:lnTo>
                  <a:pt x="1588" y="1413"/>
                </a:lnTo>
                <a:lnTo>
                  <a:pt x="1879" y="1419"/>
                </a:lnTo>
              </a:path>
            </a:pathLst>
          </a:custGeom>
          <a:noFill/>
          <a:ln w="57150" cap="rnd" cmpd="sng">
            <a:solidFill>
              <a:srgbClr val="FF0000"/>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sp>
        <p:nvSpPr>
          <p:cNvPr id="180" name="Freeform 779"/>
          <p:cNvSpPr>
            <a:spLocks/>
          </p:cNvSpPr>
          <p:nvPr/>
        </p:nvSpPr>
        <p:spPr bwMode="auto">
          <a:xfrm>
            <a:off x="1358927" y="3387099"/>
            <a:ext cx="2982912" cy="2252663"/>
          </a:xfrm>
          <a:custGeom>
            <a:avLst/>
            <a:gdLst>
              <a:gd name="T0" fmla="*/ 0 w 1879"/>
              <a:gd name="T1" fmla="*/ 0 h 1419"/>
              <a:gd name="T2" fmla="*/ 0 w 1879"/>
              <a:gd name="T3" fmla="*/ 2147483647 h 1419"/>
              <a:gd name="T4" fmla="*/ 2147483647 w 1879"/>
              <a:gd name="T5" fmla="*/ 2147483647 h 1419"/>
              <a:gd name="T6" fmla="*/ 2147483647 w 1879"/>
              <a:gd name="T7" fmla="*/ 2147483647 h 1419"/>
              <a:gd name="T8" fmla="*/ 2147483647 w 1879"/>
              <a:gd name="T9" fmla="*/ 2147483647 h 1419"/>
              <a:gd name="T10" fmla="*/ 2147483647 w 1879"/>
              <a:gd name="T11" fmla="*/ 2147483647 h 14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79" h="1419">
                <a:moveTo>
                  <a:pt x="0" y="0"/>
                </a:moveTo>
                <a:lnTo>
                  <a:pt x="0" y="1088"/>
                </a:lnTo>
                <a:lnTo>
                  <a:pt x="1437" y="1093"/>
                </a:lnTo>
                <a:lnTo>
                  <a:pt x="1443" y="1373"/>
                </a:lnTo>
                <a:lnTo>
                  <a:pt x="1588" y="1413"/>
                </a:lnTo>
                <a:lnTo>
                  <a:pt x="1879" y="1419"/>
                </a:lnTo>
              </a:path>
            </a:pathLst>
          </a:custGeom>
          <a:noFill/>
          <a:ln w="57150" cap="rnd" cmpd="sng">
            <a:solidFill>
              <a:schemeClr val="tx1"/>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sp>
        <p:nvSpPr>
          <p:cNvPr id="181" name="Text Box 160"/>
          <p:cNvSpPr txBox="1">
            <a:spLocks noChangeArrowheads="1"/>
          </p:cNvSpPr>
          <p:nvPr/>
        </p:nvSpPr>
        <p:spPr bwMode="auto">
          <a:xfrm>
            <a:off x="1428834" y="4743635"/>
            <a:ext cx="1570183" cy="263617"/>
          </a:xfrm>
          <a:prstGeom prst="rect">
            <a:avLst/>
          </a:prstGeom>
          <a:noFill/>
          <a:ln w="9525">
            <a:noFill/>
            <a:miter lim="800000"/>
            <a:headEnd/>
            <a:tailEnd/>
          </a:ln>
        </p:spPr>
        <p:txBody>
          <a:bodyPr lIns="75895" tIns="37948" rIns="75895" bIns="37948"/>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GB" altLang="de-DE" sz="1800" dirty="0">
                <a:solidFill>
                  <a:srgbClr val="000000"/>
                </a:solidFill>
                <a:cs typeface="Arial" panose="020B0604020202020204" pitchFamily="34" charset="0"/>
              </a:rPr>
              <a:t>Seed</a:t>
            </a:r>
            <a:endParaRPr lang="en-GB" altLang="de-DE" sz="1800" dirty="0">
              <a:cs typeface="Arial" panose="020B0604020202020204" pitchFamily="34" charset="0"/>
            </a:endParaRPr>
          </a:p>
        </p:txBody>
      </p:sp>
      <p:sp>
        <p:nvSpPr>
          <p:cNvPr id="192" name="Line 159"/>
          <p:cNvSpPr>
            <a:spLocks noChangeShapeType="1"/>
          </p:cNvSpPr>
          <p:nvPr/>
        </p:nvSpPr>
        <p:spPr bwMode="auto">
          <a:xfrm>
            <a:off x="319638" y="1783461"/>
            <a:ext cx="8451850" cy="15153"/>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3" name="TextBox 192"/>
          <p:cNvSpPr txBox="1"/>
          <p:nvPr/>
        </p:nvSpPr>
        <p:spPr>
          <a:xfrm>
            <a:off x="7553477" y="1822710"/>
            <a:ext cx="1218011"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Season 1</a:t>
            </a:r>
          </a:p>
        </p:txBody>
      </p:sp>
      <p:sp>
        <p:nvSpPr>
          <p:cNvPr id="194" name="TextBox 193"/>
          <p:cNvSpPr txBox="1"/>
          <p:nvPr/>
        </p:nvSpPr>
        <p:spPr>
          <a:xfrm>
            <a:off x="7553476" y="4264164"/>
            <a:ext cx="1218011"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Season 2</a:t>
            </a:r>
          </a:p>
        </p:txBody>
      </p:sp>
      <p:sp>
        <p:nvSpPr>
          <p:cNvPr id="195" name="TextBox 194"/>
          <p:cNvSpPr txBox="1"/>
          <p:nvPr/>
        </p:nvSpPr>
        <p:spPr>
          <a:xfrm>
            <a:off x="165246" y="6112840"/>
            <a:ext cx="8653716"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Mind: Diagrams shows </a:t>
            </a:r>
            <a:r>
              <a:rPr lang="en-GB" dirty="0">
                <a:solidFill>
                  <a:srgbClr val="FF0000"/>
                </a:solidFill>
                <a:latin typeface="Arial" panose="020B0604020202020204" pitchFamily="34" charset="0"/>
                <a:cs typeface="Arial" panose="020B0604020202020204" pitchFamily="34" charset="0"/>
              </a:rPr>
              <a:t>one plant </a:t>
            </a:r>
            <a:r>
              <a:rPr lang="en-GB" dirty="0">
                <a:latin typeface="Arial" panose="020B0604020202020204" pitchFamily="34" charset="0"/>
                <a:cs typeface="Arial" panose="020B0604020202020204" pitchFamily="34" charset="0"/>
              </a:rPr>
              <a:t>of one candidate (</a:t>
            </a:r>
            <a:r>
              <a:rPr lang="en-GB" dirty="0">
                <a:solidFill>
                  <a:srgbClr val="FF0000"/>
                </a:solidFill>
                <a:latin typeface="Arial" panose="020B0604020202020204" pitchFamily="34" charset="0"/>
                <a:cs typeface="Arial" panose="020B0604020202020204" pitchFamily="34" charset="0"/>
              </a:rPr>
              <a:t>entry</a:t>
            </a:r>
            <a:r>
              <a:rPr lang="en-GB" dirty="0">
                <a:latin typeface="Arial" panose="020B0604020202020204" pitchFamily="34" charset="0"/>
                <a:cs typeface="Arial" panose="020B0604020202020204" pitchFamily="34" charset="0"/>
              </a:rPr>
              <a:t>). In reality, there are several plants per candidate and many candidates (and their very many offspring) </a:t>
            </a:r>
          </a:p>
        </p:txBody>
      </p:sp>
      <p:sp>
        <p:nvSpPr>
          <p:cNvPr id="140" name="Line 159"/>
          <p:cNvSpPr>
            <a:spLocks noChangeShapeType="1"/>
          </p:cNvSpPr>
          <p:nvPr/>
        </p:nvSpPr>
        <p:spPr bwMode="auto">
          <a:xfrm flipV="1">
            <a:off x="319638" y="4247951"/>
            <a:ext cx="11761965" cy="17011"/>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4" name="Right Triangle 4">
            <a:extLst>
              <a:ext uri="{FF2B5EF4-FFF2-40B4-BE49-F238E27FC236}">
                <a16:creationId xmlns:a16="http://schemas.microsoft.com/office/drawing/2014/main" id="{0083065A-C747-47EA-BDBE-0EE78481F606}"/>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31090EE9-D840-4F1A-B898-86C2980D2645}"/>
              </a:ext>
            </a:extLst>
          </p:cNvPr>
          <p:cNvSpPr txBox="1"/>
          <p:nvPr/>
        </p:nvSpPr>
        <p:spPr>
          <a:xfrm>
            <a:off x="8922057" y="5697513"/>
            <a:ext cx="122512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Yaman</a:t>
            </a:r>
            <a:endParaRPr lang="en-GB" dirty="0">
              <a:latin typeface="Arial" panose="020B0604020202020204" pitchFamily="34" charset="0"/>
              <a:cs typeface="Arial" panose="020B0604020202020204" pitchFamily="34" charset="0"/>
            </a:endParaRPr>
          </a:p>
        </p:txBody>
      </p:sp>
      <p:sp>
        <p:nvSpPr>
          <p:cNvPr id="185" name="Textfeld 5">
            <a:extLst>
              <a:ext uri="{FF2B5EF4-FFF2-40B4-BE49-F238E27FC236}">
                <a16:creationId xmlns:a16="http://schemas.microsoft.com/office/drawing/2014/main" id="{0D7A715E-08E2-44AC-9357-110C96F42463}"/>
              </a:ext>
            </a:extLst>
          </p:cNvPr>
          <p:cNvSpPr txBox="1"/>
          <p:nvPr/>
        </p:nvSpPr>
        <p:spPr>
          <a:xfrm>
            <a:off x="11475546" y="6348072"/>
            <a:ext cx="66086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20</a:t>
            </a:fld>
            <a:endParaRPr lang="en-GB" sz="2400" dirty="0">
              <a:latin typeface="Arial" panose="020B0604020202020204" pitchFamily="34" charset="0"/>
              <a:cs typeface="Arial" panose="020B0604020202020204" pitchFamily="34" charset="0"/>
            </a:endParaRPr>
          </a:p>
        </p:txBody>
      </p:sp>
      <p:pic>
        <p:nvPicPr>
          <p:cNvPr id="186" name="Picture 185">
            <a:extLst>
              <a:ext uri="{FF2B5EF4-FFF2-40B4-BE49-F238E27FC236}">
                <a16:creationId xmlns:a16="http://schemas.microsoft.com/office/drawing/2014/main" id="{58FC8710-8E78-45C4-BBB1-DF8414538128}"/>
              </a:ext>
            </a:extLst>
          </p:cNvPr>
          <p:cNvPicPr>
            <a:picLocks noChangeAspect="1"/>
          </p:cNvPicPr>
          <p:nvPr/>
        </p:nvPicPr>
        <p:blipFill>
          <a:blip r:embed="rId3"/>
          <a:stretch>
            <a:fillRect/>
          </a:stretch>
        </p:blipFill>
        <p:spPr>
          <a:xfrm>
            <a:off x="8917845" y="1059837"/>
            <a:ext cx="3159646" cy="3135463"/>
          </a:xfrm>
          <a:prstGeom prst="rect">
            <a:avLst/>
          </a:prstGeom>
          <a:effectLst>
            <a:outerShdw blurRad="63500" sx="102000" sy="102000" algn="ctr" rotWithShape="0">
              <a:prstClr val="black">
                <a:alpha val="40000"/>
              </a:prstClr>
            </a:outerShdw>
          </a:effectLst>
        </p:spPr>
      </p:pic>
      <p:sp>
        <p:nvSpPr>
          <p:cNvPr id="2" name="TextBox 1">
            <a:extLst>
              <a:ext uri="{FF2B5EF4-FFF2-40B4-BE49-F238E27FC236}">
                <a16:creationId xmlns:a16="http://schemas.microsoft.com/office/drawing/2014/main" id="{BFFFFF60-330D-4B4C-B40E-05984346E69B}"/>
              </a:ext>
            </a:extLst>
          </p:cNvPr>
          <p:cNvSpPr txBox="1"/>
          <p:nvPr/>
        </p:nvSpPr>
        <p:spPr>
          <a:xfrm>
            <a:off x="3526445" y="6390742"/>
            <a:ext cx="1966404" cy="369332"/>
          </a:xfrm>
          <a:prstGeom prst="rect">
            <a:avLst/>
          </a:prstGeom>
          <a:noFill/>
        </p:spPr>
        <p:txBody>
          <a:bodyPr wrap="square" rtlCol="0">
            <a:spAutoFit/>
          </a:bodyPr>
          <a:lstStyle/>
          <a:p>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many candidates</a:t>
            </a:r>
            <a:endParaRPr lang="en-GB"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9548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69"/>
                                        </p:tgtEl>
                                        <p:attrNameLst>
                                          <p:attrName>style.visibility</p:attrName>
                                        </p:attrNameLst>
                                      </p:cBhvr>
                                      <p:to>
                                        <p:strVal val="visible"/>
                                      </p:to>
                                    </p:set>
                                    <p:animEffect transition="in" filter="wipe(right)">
                                      <p:cBhvr>
                                        <p:cTn id="7" dur="4000"/>
                                        <p:tgtEl>
                                          <p:spTgt spid="16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80"/>
                                        </p:tgtEl>
                                        <p:attrNameLst>
                                          <p:attrName>style.visibility</p:attrName>
                                        </p:attrNameLst>
                                      </p:cBhvr>
                                      <p:to>
                                        <p:strVal val="visible"/>
                                      </p:to>
                                    </p:set>
                                    <p:animEffect transition="in" filter="wipe(left)">
                                      <p:cBhvr>
                                        <p:cTn id="12" dur="5000"/>
                                        <p:tgtEl>
                                          <p:spTgt spid="180"/>
                                        </p:tgtEl>
                                      </p:cBhvr>
                                    </p:animEffect>
                                  </p:childTnLst>
                                </p:cTn>
                              </p:par>
                              <p:par>
                                <p:cTn id="13" presetID="22" presetClass="entr" presetSubtype="8" fill="hold" nodeType="withEffect">
                                  <p:stCondLst>
                                    <p:cond delay="0"/>
                                  </p:stCondLst>
                                  <p:childTnLst>
                                    <p:set>
                                      <p:cBhvr>
                                        <p:cTn id="14" dur="1" fill="hold">
                                          <p:stCondLst>
                                            <p:cond delay="0"/>
                                          </p:stCondLst>
                                        </p:cTn>
                                        <p:tgtEl>
                                          <p:spTgt spid="182"/>
                                        </p:tgtEl>
                                        <p:attrNameLst>
                                          <p:attrName>style.visibility</p:attrName>
                                        </p:attrNameLst>
                                      </p:cBhvr>
                                      <p:to>
                                        <p:strVal val="visible"/>
                                      </p:to>
                                    </p:set>
                                    <p:animEffect transition="in" filter="wipe(left)">
                                      <p:cBhvr>
                                        <p:cTn id="15" dur="5000"/>
                                        <p:tgtEl>
                                          <p:spTgt spid="182"/>
                                        </p:tgtEl>
                                      </p:cBhvr>
                                    </p:animEffect>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down)">
                                      <p:cBhvr>
                                        <p:cTn id="20" dur="580">
                                          <p:stCondLst>
                                            <p:cond delay="0"/>
                                          </p:stCondLst>
                                        </p:cTn>
                                        <p:tgtEl>
                                          <p:spTgt spid="2"/>
                                        </p:tgtEl>
                                      </p:cBhvr>
                                    </p:animEffect>
                                    <p:anim calcmode="lin" valueType="num">
                                      <p:cBhvr>
                                        <p:cTn id="21"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26" dur="26">
                                          <p:stCondLst>
                                            <p:cond delay="650"/>
                                          </p:stCondLst>
                                        </p:cTn>
                                        <p:tgtEl>
                                          <p:spTgt spid="2"/>
                                        </p:tgtEl>
                                      </p:cBhvr>
                                      <p:to x="100000" y="60000"/>
                                    </p:animScale>
                                    <p:animScale>
                                      <p:cBhvr>
                                        <p:cTn id="27" dur="166" decel="50000">
                                          <p:stCondLst>
                                            <p:cond delay="676"/>
                                          </p:stCondLst>
                                        </p:cTn>
                                        <p:tgtEl>
                                          <p:spTgt spid="2"/>
                                        </p:tgtEl>
                                      </p:cBhvr>
                                      <p:to x="100000" y="100000"/>
                                    </p:animScale>
                                    <p:animScale>
                                      <p:cBhvr>
                                        <p:cTn id="28" dur="26">
                                          <p:stCondLst>
                                            <p:cond delay="1312"/>
                                          </p:stCondLst>
                                        </p:cTn>
                                        <p:tgtEl>
                                          <p:spTgt spid="2"/>
                                        </p:tgtEl>
                                      </p:cBhvr>
                                      <p:to x="100000" y="80000"/>
                                    </p:animScale>
                                    <p:animScale>
                                      <p:cBhvr>
                                        <p:cTn id="29" dur="166" decel="50000">
                                          <p:stCondLst>
                                            <p:cond delay="1338"/>
                                          </p:stCondLst>
                                        </p:cTn>
                                        <p:tgtEl>
                                          <p:spTgt spid="2"/>
                                        </p:tgtEl>
                                      </p:cBhvr>
                                      <p:to x="100000" y="100000"/>
                                    </p:animScale>
                                    <p:animScale>
                                      <p:cBhvr>
                                        <p:cTn id="30" dur="26">
                                          <p:stCondLst>
                                            <p:cond delay="1642"/>
                                          </p:stCondLst>
                                        </p:cTn>
                                        <p:tgtEl>
                                          <p:spTgt spid="2"/>
                                        </p:tgtEl>
                                      </p:cBhvr>
                                      <p:to x="100000" y="90000"/>
                                    </p:animScale>
                                    <p:animScale>
                                      <p:cBhvr>
                                        <p:cTn id="31" dur="166" decel="50000">
                                          <p:stCondLst>
                                            <p:cond delay="1668"/>
                                          </p:stCondLst>
                                        </p:cTn>
                                        <p:tgtEl>
                                          <p:spTgt spid="2"/>
                                        </p:tgtEl>
                                      </p:cBhvr>
                                      <p:to x="100000" y="100000"/>
                                    </p:animScale>
                                    <p:animScale>
                                      <p:cBhvr>
                                        <p:cTn id="32" dur="26">
                                          <p:stCondLst>
                                            <p:cond delay="1808"/>
                                          </p:stCondLst>
                                        </p:cTn>
                                        <p:tgtEl>
                                          <p:spTgt spid="2"/>
                                        </p:tgtEl>
                                      </p:cBhvr>
                                      <p:to x="100000" y="95000"/>
                                    </p:animScale>
                                    <p:animScale>
                                      <p:cBhvr>
                                        <p:cTn id="33"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 grpId="0" animBg="1"/>
      <p:bldP spid="180" grpId="0" animBg="1"/>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TextBox 184"/>
          <p:cNvSpPr txBox="1"/>
          <p:nvPr/>
        </p:nvSpPr>
        <p:spPr>
          <a:xfrm>
            <a:off x="8932818" y="962159"/>
            <a:ext cx="3145326" cy="544764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spcBef>
                <a:spcPct val="0"/>
              </a:spcBef>
            </a:pPr>
            <a:r>
              <a:rPr lang="en-GB" altLang="de-DE" dirty="0">
                <a:solidFill>
                  <a:srgbClr val="000000"/>
                </a:solidFill>
                <a:latin typeface="Arial" panose="020B0604020202020204" pitchFamily="34" charset="0"/>
                <a:cs typeface="Arial" panose="020B0604020202020204" pitchFamily="34" charset="0"/>
              </a:rPr>
              <a:t>Here, the </a:t>
            </a:r>
            <a:r>
              <a:rPr lang="en-GB" altLang="de-DE" dirty="0">
                <a:solidFill>
                  <a:srgbClr val="0000FF"/>
                </a:solidFill>
                <a:latin typeface="Arial" panose="020B0604020202020204" pitchFamily="34" charset="0"/>
                <a:cs typeface="Arial" panose="020B0604020202020204" pitchFamily="34" charset="0"/>
              </a:rPr>
              <a:t>pollinator is the ‘tester’</a:t>
            </a:r>
            <a:r>
              <a:rPr lang="en-GB" altLang="de-DE" dirty="0">
                <a:solidFill>
                  <a:srgbClr val="000000"/>
                </a:solidFill>
                <a:latin typeface="Arial" panose="020B0604020202020204" pitchFamily="34" charset="0"/>
                <a:cs typeface="Arial" panose="020B0604020202020204" pitchFamily="34" charset="0"/>
              </a:rPr>
              <a:t>. In different settings, the tester might be female and the candidates might be employed as males.  </a:t>
            </a:r>
            <a:endParaRPr lang="en-GB" altLang="de-DE" sz="1200" dirty="0">
              <a:solidFill>
                <a:srgbClr val="000000"/>
              </a:solidFill>
              <a:latin typeface="Arial" panose="020B0604020202020204" pitchFamily="34" charset="0"/>
              <a:cs typeface="Arial" panose="020B0604020202020204" pitchFamily="34" charset="0"/>
            </a:endParaRPr>
          </a:p>
          <a:p>
            <a:pPr>
              <a:spcBef>
                <a:spcPct val="0"/>
              </a:spcBef>
            </a:pPr>
            <a:endParaRPr lang="en-GB" altLang="de-DE" sz="1200" dirty="0">
              <a:solidFill>
                <a:srgbClr val="000000"/>
              </a:solidFill>
              <a:latin typeface="Arial" panose="020B0604020202020204" pitchFamily="34" charset="0"/>
              <a:cs typeface="Arial" panose="020B0604020202020204" pitchFamily="34" charset="0"/>
            </a:endParaRPr>
          </a:p>
          <a:p>
            <a:pPr>
              <a:spcBef>
                <a:spcPct val="0"/>
              </a:spcBef>
            </a:pPr>
            <a:r>
              <a:rPr lang="en-GB" altLang="de-DE" dirty="0">
                <a:solidFill>
                  <a:srgbClr val="000000"/>
                </a:solidFill>
                <a:latin typeface="Arial" panose="020B0604020202020204" pitchFamily="34" charset="0"/>
                <a:cs typeface="Arial" panose="020B0604020202020204" pitchFamily="34" charset="0"/>
              </a:rPr>
              <a:t>If the pollinator (tester) is an </a:t>
            </a:r>
            <a:r>
              <a:rPr lang="en-GB" altLang="de-DE" dirty="0" err="1">
                <a:solidFill>
                  <a:srgbClr val="000000"/>
                </a:solidFill>
                <a:latin typeface="Arial" panose="020B0604020202020204" pitchFamily="34" charset="0"/>
                <a:cs typeface="Arial" panose="020B0604020202020204" pitchFamily="34" charset="0"/>
              </a:rPr>
              <a:t>equi</a:t>
            </a:r>
            <a:r>
              <a:rPr lang="en-GB" altLang="de-DE" dirty="0">
                <a:solidFill>
                  <a:srgbClr val="000000"/>
                </a:solidFill>
                <a:latin typeface="Arial" panose="020B0604020202020204" pitchFamily="34" charset="0"/>
                <a:cs typeface="Arial" panose="020B0604020202020204" pitchFamily="34" charset="0"/>
              </a:rPr>
              <a:t>-dose mixture of the candidates (entries), then such </a:t>
            </a:r>
            <a:r>
              <a:rPr lang="en-GB" altLang="de-DE" dirty="0">
                <a:solidFill>
                  <a:srgbClr val="0000FF"/>
                </a:solidFill>
                <a:latin typeface="Arial" panose="020B0604020202020204" pitchFamily="34" charset="0"/>
                <a:cs typeface="Arial" panose="020B0604020202020204" pitchFamily="34" charset="0"/>
              </a:rPr>
              <a:t>Topcross</a:t>
            </a:r>
            <a:r>
              <a:rPr lang="en-GB" altLang="de-DE" dirty="0">
                <a:solidFill>
                  <a:srgbClr val="000000"/>
                </a:solidFill>
                <a:latin typeface="Arial" panose="020B0604020202020204" pitchFamily="34" charset="0"/>
                <a:cs typeface="Arial" panose="020B0604020202020204" pitchFamily="34" charset="0"/>
              </a:rPr>
              <a:t> is genetically very alike to the correspond-ding ‚</a:t>
            </a:r>
            <a:r>
              <a:rPr lang="en-GB" altLang="de-DE" dirty="0">
                <a:solidFill>
                  <a:srgbClr val="0000FF"/>
                </a:solidFill>
                <a:latin typeface="Arial" panose="020B0604020202020204" pitchFamily="34" charset="0"/>
                <a:cs typeface="Arial" panose="020B0604020202020204" pitchFamily="34" charset="0"/>
              </a:rPr>
              <a:t>Polycross</a:t>
            </a:r>
            <a:r>
              <a:rPr lang="en-GB" altLang="de-DE" dirty="0">
                <a:solidFill>
                  <a:srgbClr val="000000"/>
                </a:solidFill>
                <a:latin typeface="Arial" panose="020B0604020202020204" pitchFamily="34" charset="0"/>
                <a:cs typeface="Arial" panose="020B0604020202020204" pitchFamily="34" charset="0"/>
              </a:rPr>
              <a:t>‘. </a:t>
            </a:r>
            <a:endParaRPr lang="en-GB" altLang="de-DE" sz="1200" dirty="0">
              <a:solidFill>
                <a:srgbClr val="000000"/>
              </a:solidFill>
              <a:latin typeface="Arial" panose="020B0604020202020204" pitchFamily="34" charset="0"/>
              <a:cs typeface="Arial" panose="020B0604020202020204" pitchFamily="34" charset="0"/>
            </a:endParaRPr>
          </a:p>
          <a:p>
            <a:pPr>
              <a:spcBef>
                <a:spcPct val="0"/>
              </a:spcBef>
            </a:pPr>
            <a:endParaRPr lang="en-GB" altLang="de-DE" sz="1200" dirty="0">
              <a:solidFill>
                <a:srgbClr val="000000"/>
              </a:solidFill>
              <a:latin typeface="Arial" panose="020B0604020202020204" pitchFamily="34" charset="0"/>
              <a:cs typeface="Arial" panose="020B0604020202020204" pitchFamily="34" charset="0"/>
            </a:endParaRPr>
          </a:p>
          <a:p>
            <a:pPr>
              <a:spcBef>
                <a:spcPct val="0"/>
              </a:spcBef>
            </a:pPr>
            <a:r>
              <a:rPr lang="en-GB" altLang="de-DE" dirty="0">
                <a:solidFill>
                  <a:srgbClr val="000000"/>
                </a:solidFill>
                <a:latin typeface="Arial" panose="020B0604020202020204" pitchFamily="34" charset="0"/>
                <a:cs typeface="Arial" panose="020B0604020202020204" pitchFamily="34" charset="0"/>
              </a:rPr>
              <a:t>Yet, in a </a:t>
            </a:r>
            <a:r>
              <a:rPr lang="en-GB" altLang="de-DE" dirty="0">
                <a:solidFill>
                  <a:srgbClr val="0000FF"/>
                </a:solidFill>
                <a:latin typeface="Arial" panose="020B0604020202020204" pitchFamily="34" charset="0"/>
                <a:cs typeface="Arial" panose="020B0604020202020204" pitchFamily="34" charset="0"/>
              </a:rPr>
              <a:t>Polycross</a:t>
            </a:r>
            <a:r>
              <a:rPr lang="en-GB" altLang="de-DE" dirty="0">
                <a:solidFill>
                  <a:srgbClr val="000000"/>
                </a:solidFill>
                <a:latin typeface="Arial" panose="020B0604020202020204" pitchFamily="34" charset="0"/>
                <a:cs typeface="Arial" panose="020B0604020202020204" pitchFamily="34" charset="0"/>
              </a:rPr>
              <a:t>, the entries need not (are not) emasculated; fertilization management then relies on the reproductive peculiarities of the germplasm; such as self-(in)compatibility.</a:t>
            </a:r>
            <a:endParaRPr lang="en-GB" dirty="0">
              <a:latin typeface="Arial" panose="020B0604020202020204" pitchFamily="34" charset="0"/>
              <a:cs typeface="Arial" panose="020B0604020202020204" pitchFamily="34" charset="0"/>
            </a:endParaRPr>
          </a:p>
        </p:txBody>
      </p:sp>
      <p:sp>
        <p:nvSpPr>
          <p:cNvPr id="5" name="AutoShape 4"/>
          <p:cNvSpPr>
            <a:spLocks noChangeAspect="1" noChangeArrowheads="1"/>
          </p:cNvSpPr>
          <p:nvPr/>
        </p:nvSpPr>
        <p:spPr bwMode="auto">
          <a:xfrm>
            <a:off x="323850" y="1882775"/>
            <a:ext cx="8451850" cy="3987800"/>
          </a:xfrm>
          <a:prstGeom prst="rect">
            <a:avLst/>
          </a:prstGeom>
          <a:solidFill>
            <a:schemeClr val="bg1"/>
          </a:solidFill>
          <a:ln w="9525">
            <a:solidFill>
              <a:schemeClr val="bg1">
                <a:lumMod val="95000"/>
              </a:schemeClr>
            </a:solidFill>
            <a:miter lim="800000"/>
            <a:headEnd/>
            <a:tailEnd/>
          </a:ln>
          <a:effectLst>
            <a:outerShdw blurRad="50800" dist="38100" dir="2700000" algn="tl" rotWithShape="0">
              <a:prstClr val="black">
                <a:alpha val="40000"/>
              </a:prstClr>
            </a:outerShdw>
          </a:effectLst>
        </p:spPr>
        <p:txBody>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89" name="Text Box 162"/>
          <p:cNvSpPr txBox="1">
            <a:spLocks noChangeArrowheads="1"/>
          </p:cNvSpPr>
          <p:nvPr/>
        </p:nvSpPr>
        <p:spPr bwMode="auto">
          <a:xfrm>
            <a:off x="98454" y="4445491"/>
            <a:ext cx="1255612" cy="903659"/>
          </a:xfrm>
          <a:prstGeom prst="rect">
            <a:avLst/>
          </a:prstGeom>
          <a:solidFill>
            <a:schemeClr val="bg1"/>
          </a:solidFill>
          <a:ln w="9525">
            <a:noFill/>
            <a:miter lim="800000"/>
            <a:headEnd/>
            <a:tailEnd/>
          </a:ln>
        </p:spPr>
        <p:txBody>
          <a:bodyPr lIns="75895" tIns="37948" rIns="75895" bIns="37948"/>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GB" altLang="de-DE" sz="1800" dirty="0">
                <a:solidFill>
                  <a:srgbClr val="FF0000"/>
                </a:solidFill>
                <a:latin typeface="Arial Narrow" panose="020B0606020202030204" pitchFamily="34" charset="0"/>
                <a:cs typeface="Arial" panose="020B0604020202020204" pitchFamily="34" charset="0"/>
              </a:rPr>
              <a:t>Entry tested for GCA via </a:t>
            </a:r>
            <a:r>
              <a:rPr lang="en-GB" altLang="de-DE" sz="1800" dirty="0">
                <a:latin typeface="Arial Narrow" panose="020B0606020202030204" pitchFamily="34" charset="0"/>
                <a:cs typeface="Arial" panose="020B0604020202020204" pitchFamily="34" charset="0"/>
              </a:rPr>
              <a:t>offspring-test</a:t>
            </a:r>
          </a:p>
        </p:txBody>
      </p:sp>
      <p:sp>
        <p:nvSpPr>
          <p:cNvPr id="67" name="Line 66"/>
          <p:cNvSpPr>
            <a:spLocks noChangeShapeType="1"/>
          </p:cNvSpPr>
          <p:nvPr/>
        </p:nvSpPr>
        <p:spPr bwMode="auto">
          <a:xfrm>
            <a:off x="5829183" y="3836763"/>
            <a:ext cx="257820" cy="291790"/>
          </a:xfrm>
          <a:prstGeom prst="line">
            <a:avLst/>
          </a:prstGeom>
          <a:noFill/>
          <a:ln w="19050">
            <a:solidFill>
              <a:schemeClr val="tx1"/>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5" name="Text Box 104"/>
          <p:cNvSpPr txBox="1">
            <a:spLocks noChangeArrowheads="1"/>
          </p:cNvSpPr>
          <p:nvPr/>
        </p:nvSpPr>
        <p:spPr bwMode="auto">
          <a:xfrm>
            <a:off x="3191857" y="2091388"/>
            <a:ext cx="4100892" cy="315938"/>
          </a:xfrm>
          <a:prstGeom prst="rect">
            <a:avLst/>
          </a:prstGeom>
          <a:solidFill>
            <a:schemeClr val="bg1">
              <a:alpha val="38039"/>
            </a:schemeClr>
          </a:solidFill>
          <a:ln w="9525">
            <a:noFill/>
            <a:miter lim="800000"/>
            <a:headEnd/>
            <a:tailEnd/>
          </a:ln>
        </p:spPr>
        <p:txBody>
          <a:bodyPr lIns="75895" tIns="37948" rIns="75895" bIns="37948"/>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GB" altLang="de-DE" sz="1800" dirty="0">
                <a:solidFill>
                  <a:srgbClr val="0000FF"/>
                </a:solidFill>
                <a:cs typeface="Arial" panose="020B0604020202020204" pitchFamily="34" charset="0"/>
              </a:rPr>
              <a:t>                     Topcross</a:t>
            </a:r>
          </a:p>
        </p:txBody>
      </p:sp>
      <p:cxnSp>
        <p:nvCxnSpPr>
          <p:cNvPr id="106" name="AutoShape 105"/>
          <p:cNvCxnSpPr>
            <a:cxnSpLocks noChangeShapeType="1"/>
            <a:stCxn id="105" idx="0"/>
            <a:endCxn id="98" idx="1"/>
          </p:cNvCxnSpPr>
          <p:nvPr/>
        </p:nvCxnSpPr>
        <p:spPr bwMode="auto">
          <a:xfrm rot="16200000" flipH="1" flipV="1">
            <a:off x="2848098" y="692289"/>
            <a:ext cx="994770" cy="3793640"/>
          </a:xfrm>
          <a:prstGeom prst="bentConnector3">
            <a:avLst>
              <a:gd name="adj1" fmla="val -19278"/>
            </a:avLst>
          </a:prstGeom>
          <a:noFill/>
          <a:ln w="19050">
            <a:solidFill>
              <a:srgbClr val="000000"/>
            </a:solidFill>
            <a:prstDash val="dash"/>
            <a:miter lim="800000"/>
            <a:headEnd/>
            <a:tailEnd type="stealth" w="lg" len="lg"/>
          </a:ln>
          <a:extLst>
            <a:ext uri="{909E8E84-426E-40DD-AFC4-6F175D3DCCD1}">
              <a14:hiddenFill xmlns:a14="http://schemas.microsoft.com/office/drawing/2010/main">
                <a:noFill/>
              </a14:hiddenFill>
            </a:ext>
          </a:extLst>
        </p:spPr>
      </p:cxnSp>
      <p:sp>
        <p:nvSpPr>
          <p:cNvPr id="141" name="Text Box 160"/>
          <p:cNvSpPr txBox="1">
            <a:spLocks noChangeArrowheads="1"/>
          </p:cNvSpPr>
          <p:nvPr/>
        </p:nvSpPr>
        <p:spPr bwMode="auto">
          <a:xfrm>
            <a:off x="1449148" y="1893508"/>
            <a:ext cx="1742709" cy="331768"/>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lIns="75895" tIns="37948" rIns="75895" bIns="37948"/>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GB" altLang="de-DE" sz="1800" dirty="0">
                <a:solidFill>
                  <a:srgbClr val="0000FF"/>
                </a:solidFill>
                <a:cs typeface="Arial" panose="020B0604020202020204" pitchFamily="34" charset="0"/>
              </a:rPr>
              <a:t>Wind-pollinated</a:t>
            </a:r>
          </a:p>
        </p:txBody>
      </p:sp>
      <p:grpSp>
        <p:nvGrpSpPr>
          <p:cNvPr id="183" name="Group 182"/>
          <p:cNvGrpSpPr/>
          <p:nvPr/>
        </p:nvGrpSpPr>
        <p:grpSpPr>
          <a:xfrm>
            <a:off x="3682297" y="4429064"/>
            <a:ext cx="4880730" cy="1328820"/>
            <a:chOff x="3682297" y="4429064"/>
            <a:chExt cx="4880730" cy="1328820"/>
          </a:xfrm>
          <a:effectLst>
            <a:outerShdw blurRad="50800" dist="38100" dir="2700000" algn="tl" rotWithShape="0">
              <a:prstClr val="black">
                <a:alpha val="40000"/>
              </a:prstClr>
            </a:outerShdw>
          </a:effectLst>
        </p:grpSpPr>
        <p:sp>
          <p:nvSpPr>
            <p:cNvPr id="123" name="Line 122"/>
            <p:cNvSpPr>
              <a:spLocks noChangeShapeType="1"/>
            </p:cNvSpPr>
            <p:nvPr/>
          </p:nvSpPr>
          <p:spPr bwMode="auto">
            <a:xfrm flipV="1">
              <a:off x="4154321" y="4549134"/>
              <a:ext cx="608688" cy="61041"/>
            </a:xfrm>
            <a:prstGeom prst="line">
              <a:avLst/>
            </a:prstGeom>
            <a:noFill/>
            <a:ln w="381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5" name="Line 124"/>
            <p:cNvSpPr>
              <a:spLocks noChangeShapeType="1"/>
            </p:cNvSpPr>
            <p:nvPr/>
          </p:nvSpPr>
          <p:spPr bwMode="auto">
            <a:xfrm>
              <a:off x="3682297" y="5576772"/>
              <a:ext cx="108071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nvGrpSpPr>
            <p:cNvPr id="127" name="Group 126"/>
            <p:cNvGrpSpPr>
              <a:grpSpLocks/>
            </p:cNvGrpSpPr>
            <p:nvPr/>
          </p:nvGrpSpPr>
          <p:grpSpPr bwMode="auto">
            <a:xfrm>
              <a:off x="4065151" y="4429064"/>
              <a:ext cx="959556" cy="1328819"/>
              <a:chOff x="1610" y="2750"/>
              <a:chExt cx="499" cy="998"/>
            </a:xfrm>
          </p:grpSpPr>
          <p:sp>
            <p:nvSpPr>
              <p:cNvPr id="157" name="Line 127"/>
              <p:cNvSpPr>
                <a:spLocks noChangeShapeType="1"/>
              </p:cNvSpPr>
              <p:nvPr/>
            </p:nvSpPr>
            <p:spPr bwMode="auto">
              <a:xfrm>
                <a:off x="1792" y="2886"/>
                <a:ext cx="0" cy="72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8" name="Line 128"/>
              <p:cNvSpPr>
                <a:spLocks noChangeShapeType="1"/>
              </p:cNvSpPr>
              <p:nvPr/>
            </p:nvSpPr>
            <p:spPr bwMode="auto">
              <a:xfrm flipH="1">
                <a:off x="1656" y="3612"/>
                <a:ext cx="136" cy="13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9" name="Line 129"/>
              <p:cNvSpPr>
                <a:spLocks noChangeShapeType="1"/>
              </p:cNvSpPr>
              <p:nvPr/>
            </p:nvSpPr>
            <p:spPr bwMode="auto">
              <a:xfrm>
                <a:off x="1747" y="3657"/>
                <a:ext cx="90"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0" name="Line 130"/>
              <p:cNvSpPr>
                <a:spLocks noChangeShapeType="1"/>
              </p:cNvSpPr>
              <p:nvPr/>
            </p:nvSpPr>
            <p:spPr bwMode="auto">
              <a:xfrm>
                <a:off x="1792" y="3612"/>
                <a:ext cx="136"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1" name="Line 131"/>
              <p:cNvSpPr>
                <a:spLocks noChangeShapeType="1"/>
              </p:cNvSpPr>
              <p:nvPr/>
            </p:nvSpPr>
            <p:spPr bwMode="auto">
              <a:xfrm flipV="1">
                <a:off x="1792" y="3113"/>
                <a:ext cx="226" cy="27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2" name="Line 132"/>
              <p:cNvSpPr>
                <a:spLocks noChangeShapeType="1"/>
              </p:cNvSpPr>
              <p:nvPr/>
            </p:nvSpPr>
            <p:spPr bwMode="auto">
              <a:xfrm flipH="1" flipV="1">
                <a:off x="1701" y="2932"/>
                <a:ext cx="91" cy="22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3" name="Line 133"/>
              <p:cNvSpPr>
                <a:spLocks noChangeShapeType="1"/>
              </p:cNvSpPr>
              <p:nvPr/>
            </p:nvSpPr>
            <p:spPr bwMode="auto">
              <a:xfrm flipV="1">
                <a:off x="1792" y="2840"/>
                <a:ext cx="317" cy="46"/>
              </a:xfrm>
              <a:prstGeom prst="line">
                <a:avLst/>
              </a:prstGeom>
              <a:noFill/>
              <a:ln w="381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4" name="Line 134"/>
              <p:cNvSpPr>
                <a:spLocks noChangeShapeType="1"/>
              </p:cNvSpPr>
              <p:nvPr/>
            </p:nvSpPr>
            <p:spPr bwMode="auto">
              <a:xfrm flipH="1" flipV="1">
                <a:off x="1701" y="2750"/>
                <a:ext cx="91" cy="136"/>
              </a:xfrm>
              <a:prstGeom prst="line">
                <a:avLst/>
              </a:prstGeom>
              <a:noFill/>
              <a:ln w="381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5" name="Line 135"/>
              <p:cNvSpPr>
                <a:spLocks noChangeShapeType="1"/>
              </p:cNvSpPr>
              <p:nvPr/>
            </p:nvSpPr>
            <p:spPr bwMode="auto">
              <a:xfrm>
                <a:off x="1610" y="3612"/>
                <a:ext cx="49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6" name="Line 136"/>
              <p:cNvSpPr>
                <a:spLocks noChangeShapeType="1"/>
              </p:cNvSpPr>
              <p:nvPr/>
            </p:nvSpPr>
            <p:spPr bwMode="auto">
              <a:xfrm>
                <a:off x="1792" y="3612"/>
                <a:ext cx="181" cy="4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grpSp>
          <p:nvGrpSpPr>
            <p:cNvPr id="128" name="Group 137"/>
            <p:cNvGrpSpPr>
              <a:grpSpLocks/>
            </p:cNvGrpSpPr>
            <p:nvPr/>
          </p:nvGrpSpPr>
          <p:grpSpPr bwMode="auto">
            <a:xfrm>
              <a:off x="4326848" y="4429064"/>
              <a:ext cx="959556" cy="1328819"/>
              <a:chOff x="1610" y="2750"/>
              <a:chExt cx="499" cy="998"/>
            </a:xfrm>
          </p:grpSpPr>
          <p:sp>
            <p:nvSpPr>
              <p:cNvPr id="147" name="Line 138"/>
              <p:cNvSpPr>
                <a:spLocks noChangeShapeType="1"/>
              </p:cNvSpPr>
              <p:nvPr/>
            </p:nvSpPr>
            <p:spPr bwMode="auto">
              <a:xfrm>
                <a:off x="1792" y="2886"/>
                <a:ext cx="0" cy="72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8" name="Line 139"/>
              <p:cNvSpPr>
                <a:spLocks noChangeShapeType="1"/>
              </p:cNvSpPr>
              <p:nvPr/>
            </p:nvSpPr>
            <p:spPr bwMode="auto">
              <a:xfrm flipH="1">
                <a:off x="1656" y="3612"/>
                <a:ext cx="136" cy="13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9" name="Line 140"/>
              <p:cNvSpPr>
                <a:spLocks noChangeShapeType="1"/>
              </p:cNvSpPr>
              <p:nvPr/>
            </p:nvSpPr>
            <p:spPr bwMode="auto">
              <a:xfrm>
                <a:off x="1747" y="3657"/>
                <a:ext cx="90"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0" name="Line 141"/>
              <p:cNvSpPr>
                <a:spLocks noChangeShapeType="1"/>
              </p:cNvSpPr>
              <p:nvPr/>
            </p:nvSpPr>
            <p:spPr bwMode="auto">
              <a:xfrm>
                <a:off x="1792" y="3612"/>
                <a:ext cx="136"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1" name="Line 142"/>
              <p:cNvSpPr>
                <a:spLocks noChangeShapeType="1"/>
              </p:cNvSpPr>
              <p:nvPr/>
            </p:nvSpPr>
            <p:spPr bwMode="auto">
              <a:xfrm flipV="1">
                <a:off x="1792" y="3113"/>
                <a:ext cx="226" cy="27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2" name="Line 143"/>
              <p:cNvSpPr>
                <a:spLocks noChangeShapeType="1"/>
              </p:cNvSpPr>
              <p:nvPr/>
            </p:nvSpPr>
            <p:spPr bwMode="auto">
              <a:xfrm flipH="1" flipV="1">
                <a:off x="1701" y="2932"/>
                <a:ext cx="91" cy="22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3" name="Line 144"/>
              <p:cNvSpPr>
                <a:spLocks noChangeShapeType="1"/>
              </p:cNvSpPr>
              <p:nvPr/>
            </p:nvSpPr>
            <p:spPr bwMode="auto">
              <a:xfrm flipV="1">
                <a:off x="1792" y="2840"/>
                <a:ext cx="317" cy="46"/>
              </a:xfrm>
              <a:prstGeom prst="line">
                <a:avLst/>
              </a:prstGeom>
              <a:noFill/>
              <a:ln w="381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4" name="Line 145"/>
              <p:cNvSpPr>
                <a:spLocks noChangeShapeType="1"/>
              </p:cNvSpPr>
              <p:nvPr/>
            </p:nvSpPr>
            <p:spPr bwMode="auto">
              <a:xfrm flipH="1" flipV="1">
                <a:off x="1701" y="2750"/>
                <a:ext cx="91" cy="136"/>
              </a:xfrm>
              <a:prstGeom prst="line">
                <a:avLst/>
              </a:prstGeom>
              <a:noFill/>
              <a:ln w="381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5" name="Line 146"/>
              <p:cNvSpPr>
                <a:spLocks noChangeShapeType="1"/>
              </p:cNvSpPr>
              <p:nvPr/>
            </p:nvSpPr>
            <p:spPr bwMode="auto">
              <a:xfrm>
                <a:off x="1610" y="3612"/>
                <a:ext cx="49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6" name="Line 147"/>
              <p:cNvSpPr>
                <a:spLocks noChangeShapeType="1"/>
              </p:cNvSpPr>
              <p:nvPr/>
            </p:nvSpPr>
            <p:spPr bwMode="auto">
              <a:xfrm>
                <a:off x="1792" y="3612"/>
                <a:ext cx="181" cy="4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sp>
          <p:nvSpPr>
            <p:cNvPr id="129" name="Line 148"/>
            <p:cNvSpPr>
              <a:spLocks noChangeShapeType="1"/>
            </p:cNvSpPr>
            <p:nvPr/>
          </p:nvSpPr>
          <p:spPr bwMode="auto">
            <a:xfrm>
              <a:off x="4893858" y="4610175"/>
              <a:ext cx="0" cy="96659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0" name="Line 149"/>
            <p:cNvSpPr>
              <a:spLocks noChangeShapeType="1"/>
            </p:cNvSpPr>
            <p:nvPr/>
          </p:nvSpPr>
          <p:spPr bwMode="auto">
            <a:xfrm flipH="1">
              <a:off x="4632161" y="5576772"/>
              <a:ext cx="261697" cy="18111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1" name="Line 150"/>
            <p:cNvSpPr>
              <a:spLocks noChangeShapeType="1"/>
            </p:cNvSpPr>
            <p:nvPr/>
          </p:nvSpPr>
          <p:spPr bwMode="auto">
            <a:xfrm>
              <a:off x="4807595" y="5636472"/>
              <a:ext cx="173496" cy="12141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2" name="Line 151"/>
            <p:cNvSpPr>
              <a:spLocks noChangeShapeType="1"/>
            </p:cNvSpPr>
            <p:nvPr/>
          </p:nvSpPr>
          <p:spPr bwMode="auto">
            <a:xfrm>
              <a:off x="4893858" y="5576772"/>
              <a:ext cx="261697" cy="12074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3" name="Line 152"/>
            <p:cNvSpPr>
              <a:spLocks noChangeShapeType="1"/>
            </p:cNvSpPr>
            <p:nvPr/>
          </p:nvSpPr>
          <p:spPr bwMode="auto">
            <a:xfrm flipV="1">
              <a:off x="4893858" y="4912027"/>
              <a:ext cx="435193" cy="36222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4" name="Line 153"/>
            <p:cNvSpPr>
              <a:spLocks noChangeShapeType="1"/>
            </p:cNvSpPr>
            <p:nvPr/>
          </p:nvSpPr>
          <p:spPr bwMode="auto">
            <a:xfrm flipH="1" flipV="1">
              <a:off x="4719394" y="4671216"/>
              <a:ext cx="174465" cy="30118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5" name="Line 154"/>
            <p:cNvSpPr>
              <a:spLocks noChangeShapeType="1"/>
            </p:cNvSpPr>
            <p:nvPr/>
          </p:nvSpPr>
          <p:spPr bwMode="auto">
            <a:xfrm flipV="1">
              <a:off x="4893858" y="4549134"/>
              <a:ext cx="610627" cy="61041"/>
            </a:xfrm>
            <a:prstGeom prst="line">
              <a:avLst/>
            </a:prstGeom>
            <a:noFill/>
            <a:ln w="381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6" name="Line 155"/>
            <p:cNvSpPr>
              <a:spLocks noChangeShapeType="1"/>
            </p:cNvSpPr>
            <p:nvPr/>
          </p:nvSpPr>
          <p:spPr bwMode="auto">
            <a:xfrm flipH="1" flipV="1">
              <a:off x="4719394" y="4429064"/>
              <a:ext cx="174465" cy="181111"/>
            </a:xfrm>
            <a:prstGeom prst="line">
              <a:avLst/>
            </a:prstGeom>
            <a:noFill/>
            <a:ln w="381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7" name="Line 156"/>
            <p:cNvSpPr>
              <a:spLocks noChangeShapeType="1"/>
            </p:cNvSpPr>
            <p:nvPr/>
          </p:nvSpPr>
          <p:spPr bwMode="auto">
            <a:xfrm flipV="1">
              <a:off x="3868808" y="5576772"/>
              <a:ext cx="1635678" cy="19050"/>
            </a:xfrm>
            <a:prstGeom prst="line">
              <a:avLst/>
            </a:prstGeom>
            <a:noFill/>
            <a:ln w="57150">
              <a:solidFill>
                <a:srgbClr val="CC6600"/>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8" name="Line 157"/>
            <p:cNvSpPr>
              <a:spLocks noChangeShapeType="1"/>
            </p:cNvSpPr>
            <p:nvPr/>
          </p:nvSpPr>
          <p:spPr bwMode="auto">
            <a:xfrm>
              <a:off x="4893858" y="5576772"/>
              <a:ext cx="348930" cy="6104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2" name="Text Box 161"/>
            <p:cNvSpPr txBox="1">
              <a:spLocks noChangeArrowheads="1"/>
            </p:cNvSpPr>
            <p:nvPr/>
          </p:nvSpPr>
          <p:spPr bwMode="auto">
            <a:xfrm>
              <a:off x="5066746" y="5154181"/>
              <a:ext cx="3496281" cy="360879"/>
            </a:xfrm>
            <a:prstGeom prst="rect">
              <a:avLst/>
            </a:prstGeom>
            <a:solidFill>
              <a:schemeClr val="bg1"/>
            </a:solidFill>
            <a:ln w="9525">
              <a:noFill/>
              <a:miter lim="800000"/>
              <a:headEnd/>
              <a:tailEnd/>
            </a:ln>
            <a:effectLst/>
          </p:spPr>
          <p:txBody>
            <a:bodyPr lIns="75895" tIns="37948" rIns="75895" bIns="37948"/>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GB" altLang="de-DE" sz="1800" dirty="0">
                  <a:cs typeface="Arial" panose="020B0604020202020204" pitchFamily="34" charset="0"/>
                </a:rPr>
                <a:t>Test offspring: </a:t>
              </a:r>
              <a:r>
                <a:rPr lang="en-GB" altLang="de-DE" sz="1800" dirty="0" err="1">
                  <a:solidFill>
                    <a:srgbClr val="0000FF"/>
                  </a:solidFill>
                  <a:cs typeface="Arial" panose="020B0604020202020204" pitchFamily="34" charset="0"/>
                </a:rPr>
                <a:t>Topcross</a:t>
              </a:r>
              <a:r>
                <a:rPr lang="en-GB" altLang="de-DE" sz="1800" dirty="0">
                  <a:cs typeface="Arial" panose="020B0604020202020204" pitchFamily="34" charset="0"/>
                </a:rPr>
                <a:t>-Test</a:t>
              </a:r>
            </a:p>
          </p:txBody>
        </p:sp>
      </p:grpSp>
      <p:sp>
        <p:nvSpPr>
          <p:cNvPr id="143" name="Text Box 162"/>
          <p:cNvSpPr txBox="1">
            <a:spLocks noChangeArrowheads="1"/>
          </p:cNvSpPr>
          <p:nvPr/>
        </p:nvSpPr>
        <p:spPr bwMode="auto">
          <a:xfrm>
            <a:off x="77302" y="1822710"/>
            <a:ext cx="1257504" cy="903659"/>
          </a:xfrm>
          <a:prstGeom prst="rect">
            <a:avLst/>
          </a:prstGeom>
          <a:solidFill>
            <a:schemeClr val="bg1"/>
          </a:solidFill>
          <a:ln w="9525">
            <a:noFill/>
            <a:miter lim="800000"/>
            <a:headEnd/>
            <a:tailEnd/>
          </a:ln>
        </p:spPr>
        <p:txBody>
          <a:bodyPr lIns="75895" tIns="37948" rIns="75895" bIns="37948"/>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GB" altLang="de-DE" sz="1800" dirty="0">
                <a:solidFill>
                  <a:srgbClr val="FF0000"/>
                </a:solidFill>
                <a:latin typeface="Arial Narrow" panose="020B0606020202030204" pitchFamily="34" charset="0"/>
                <a:cs typeface="Arial" panose="020B0604020202020204" pitchFamily="34" charset="0"/>
              </a:rPr>
              <a:t>Entry </a:t>
            </a:r>
            <a:r>
              <a:rPr lang="en-GB" altLang="de-DE" sz="1800" dirty="0" err="1">
                <a:solidFill>
                  <a:srgbClr val="FF0000"/>
                </a:solidFill>
                <a:latin typeface="Arial Narrow" panose="020B0606020202030204" pitchFamily="34" charset="0"/>
                <a:cs typeface="Arial" panose="020B0604020202020204" pitchFamily="34" charset="0"/>
              </a:rPr>
              <a:t>emas</a:t>
            </a:r>
            <a:r>
              <a:rPr lang="en-GB" altLang="de-DE" sz="1800" dirty="0">
                <a:solidFill>
                  <a:srgbClr val="FF0000"/>
                </a:solidFill>
                <a:latin typeface="Arial Narrow" panose="020B0606020202030204" pitchFamily="34" charset="0"/>
                <a:cs typeface="Arial" panose="020B0604020202020204" pitchFamily="34" charset="0"/>
              </a:rPr>
              <a:t>-</a:t>
            </a:r>
            <a:br>
              <a:rPr lang="en-GB" altLang="de-DE" sz="1800" dirty="0">
                <a:solidFill>
                  <a:srgbClr val="FF0000"/>
                </a:solidFill>
                <a:latin typeface="Arial Narrow" panose="020B0606020202030204" pitchFamily="34" charset="0"/>
                <a:cs typeface="Arial" panose="020B0604020202020204" pitchFamily="34" charset="0"/>
              </a:rPr>
            </a:br>
            <a:r>
              <a:rPr lang="en-GB" altLang="de-DE" sz="1800" dirty="0" err="1">
                <a:solidFill>
                  <a:srgbClr val="FF0000"/>
                </a:solidFill>
                <a:latin typeface="Arial Narrow" panose="020B0606020202030204" pitchFamily="34" charset="0"/>
                <a:cs typeface="Arial" panose="020B0604020202020204" pitchFamily="34" charset="0"/>
              </a:rPr>
              <a:t>culated</a:t>
            </a:r>
            <a:r>
              <a:rPr lang="en-GB" altLang="de-DE" sz="1800" dirty="0">
                <a:solidFill>
                  <a:srgbClr val="FF0000"/>
                </a:solidFill>
                <a:latin typeface="Arial Narrow" panose="020B0606020202030204" pitchFamily="34" charset="0"/>
                <a:cs typeface="Arial" panose="020B0604020202020204" pitchFamily="34" charset="0"/>
              </a:rPr>
              <a:t> to </a:t>
            </a:r>
            <a:r>
              <a:rPr lang="en-GB" altLang="de-DE" sz="1800" dirty="0" err="1">
                <a:solidFill>
                  <a:srgbClr val="FF0000"/>
                </a:solidFill>
                <a:latin typeface="Arial Narrow" panose="020B0606020202030204" pitchFamily="34" charset="0"/>
                <a:cs typeface="Arial" panose="020B0604020202020204" pitchFamily="34" charset="0"/>
              </a:rPr>
              <a:t>procude</a:t>
            </a:r>
            <a:r>
              <a:rPr lang="en-GB" altLang="de-DE" sz="1800" dirty="0">
                <a:solidFill>
                  <a:srgbClr val="FF0000"/>
                </a:solidFill>
                <a:latin typeface="Arial Narrow" panose="020B0606020202030204" pitchFamily="34" charset="0"/>
                <a:cs typeface="Arial" panose="020B0604020202020204" pitchFamily="34" charset="0"/>
              </a:rPr>
              <a:t> hybrid seed</a:t>
            </a:r>
          </a:p>
        </p:txBody>
      </p:sp>
      <p:sp>
        <p:nvSpPr>
          <p:cNvPr id="167" name="Rectangle 774"/>
          <p:cNvSpPr>
            <a:spLocks noChangeArrowheads="1"/>
          </p:cNvSpPr>
          <p:nvPr/>
        </p:nvSpPr>
        <p:spPr bwMode="auto">
          <a:xfrm>
            <a:off x="2268538" y="1503363"/>
            <a:ext cx="4824412" cy="360362"/>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68" name="Text Box 776"/>
          <p:cNvSpPr txBox="1">
            <a:spLocks noChangeArrowheads="1"/>
          </p:cNvSpPr>
          <p:nvPr/>
        </p:nvSpPr>
        <p:spPr bwMode="auto">
          <a:xfrm>
            <a:off x="165245" y="1039122"/>
            <a:ext cx="8685299" cy="646331"/>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n-GB" altLang="de-DE" sz="1800" dirty="0">
                <a:cs typeface="Arial" panose="020B0604020202020204" pitchFamily="34" charset="0"/>
              </a:rPr>
              <a:t>The Diagram indicates features of </a:t>
            </a:r>
            <a:r>
              <a:rPr lang="en-GB" altLang="de-DE" sz="1800" dirty="0">
                <a:solidFill>
                  <a:srgbClr val="0000FF"/>
                </a:solidFill>
                <a:cs typeface="Arial" panose="020B0604020202020204" pitchFamily="34" charset="0"/>
              </a:rPr>
              <a:t>Topcross</a:t>
            </a:r>
            <a:r>
              <a:rPr lang="en-GB" altLang="de-DE" sz="1800" dirty="0">
                <a:cs typeface="Arial" panose="020B0604020202020204" pitchFamily="34" charset="0"/>
              </a:rPr>
              <a:t> and </a:t>
            </a:r>
            <a:r>
              <a:rPr lang="en-GB" altLang="de-DE" sz="1800" dirty="0">
                <a:solidFill>
                  <a:srgbClr val="0000FF"/>
                </a:solidFill>
                <a:cs typeface="Arial" panose="020B0604020202020204" pitchFamily="34" charset="0"/>
              </a:rPr>
              <a:t>Topcross</a:t>
            </a:r>
            <a:r>
              <a:rPr lang="en-GB" altLang="de-DE" sz="1800" dirty="0">
                <a:cs typeface="Arial" panose="020B0604020202020204" pitchFamily="34" charset="0"/>
              </a:rPr>
              <a:t>-</a:t>
            </a:r>
            <a:r>
              <a:rPr lang="en-GB" altLang="de-DE" sz="1800" u="sng" dirty="0">
                <a:cs typeface="Arial" panose="020B0604020202020204" pitchFamily="34" charset="0"/>
              </a:rPr>
              <a:t>Test</a:t>
            </a:r>
            <a:br>
              <a:rPr lang="en-GB" altLang="de-DE" sz="1800" dirty="0">
                <a:cs typeface="Arial" panose="020B0604020202020204" pitchFamily="34" charset="0"/>
              </a:rPr>
            </a:br>
            <a:r>
              <a:rPr lang="en-GB" altLang="de-DE" sz="1800" dirty="0">
                <a:solidFill>
                  <a:schemeClr val="tx1">
                    <a:lumMod val="50000"/>
                    <a:lumOff val="50000"/>
                  </a:schemeClr>
                </a:solidFill>
                <a:cs typeface="Arial" panose="020B0604020202020204" pitchFamily="34" charset="0"/>
              </a:rPr>
              <a:t>Entry=Candidate (</a:t>
            </a:r>
            <a:r>
              <a:rPr lang="en-GB" altLang="de-DE" sz="1800" i="1" dirty="0" err="1">
                <a:solidFill>
                  <a:schemeClr val="tx1">
                    <a:lumMod val="50000"/>
                    <a:lumOff val="50000"/>
                  </a:schemeClr>
                </a:solidFill>
                <a:cs typeface="Arial" panose="020B0604020202020204" pitchFamily="34" charset="0"/>
              </a:rPr>
              <a:t>Prüfglied</a:t>
            </a:r>
            <a:r>
              <a:rPr lang="en-GB" altLang="de-DE" sz="1800" i="1" dirty="0">
                <a:solidFill>
                  <a:schemeClr val="tx1">
                    <a:lumMod val="50000"/>
                    <a:lumOff val="50000"/>
                  </a:schemeClr>
                </a:solidFill>
                <a:cs typeface="Arial" panose="020B0604020202020204" pitchFamily="34" charset="0"/>
              </a:rPr>
              <a:t>, </a:t>
            </a:r>
            <a:r>
              <a:rPr lang="en-GB" altLang="de-DE" sz="1800" i="1" dirty="0" err="1">
                <a:solidFill>
                  <a:schemeClr val="tx1">
                    <a:lumMod val="50000"/>
                    <a:lumOff val="50000"/>
                  </a:schemeClr>
                </a:solidFill>
                <a:cs typeface="Arial" panose="020B0604020202020204" pitchFamily="34" charset="0"/>
              </a:rPr>
              <a:t>Prüfling</a:t>
            </a:r>
            <a:r>
              <a:rPr lang="en-GB" altLang="de-DE" sz="1800" i="1" dirty="0">
                <a:solidFill>
                  <a:schemeClr val="tx1">
                    <a:lumMod val="50000"/>
                    <a:lumOff val="50000"/>
                  </a:schemeClr>
                </a:solidFill>
                <a:cs typeface="Arial" panose="020B0604020202020204" pitchFamily="34" charset="0"/>
              </a:rPr>
              <a:t>, </a:t>
            </a:r>
            <a:r>
              <a:rPr lang="en-GB" altLang="de-DE" sz="1800" i="1" dirty="0" err="1">
                <a:solidFill>
                  <a:schemeClr val="tx1">
                    <a:lumMod val="50000"/>
                    <a:lumOff val="50000"/>
                  </a:schemeClr>
                </a:solidFill>
                <a:cs typeface="Arial" panose="020B0604020202020204" pitchFamily="34" charset="0"/>
              </a:rPr>
              <a:t>Kandidat</a:t>
            </a:r>
            <a:r>
              <a:rPr lang="en-GB" altLang="de-DE" sz="1800" dirty="0">
                <a:solidFill>
                  <a:schemeClr val="tx1">
                    <a:lumMod val="50000"/>
                    <a:lumOff val="50000"/>
                  </a:schemeClr>
                </a:solidFill>
                <a:cs typeface="Arial" panose="020B0604020202020204" pitchFamily="34" charset="0"/>
              </a:rPr>
              <a:t>)</a:t>
            </a:r>
          </a:p>
        </p:txBody>
      </p:sp>
      <p:sp>
        <p:nvSpPr>
          <p:cNvPr id="169" name="Freeform 778"/>
          <p:cNvSpPr>
            <a:spLocks/>
          </p:cNvSpPr>
          <p:nvPr/>
        </p:nvSpPr>
        <p:spPr bwMode="auto">
          <a:xfrm>
            <a:off x="1441450" y="1884363"/>
            <a:ext cx="3795713" cy="1108075"/>
          </a:xfrm>
          <a:custGeom>
            <a:avLst/>
            <a:gdLst>
              <a:gd name="T0" fmla="*/ 2147483647 w 2391"/>
              <a:gd name="T1" fmla="*/ 2147483647 h 698"/>
              <a:gd name="T2" fmla="*/ 2147483647 w 2391"/>
              <a:gd name="T3" fmla="*/ 2147483647 h 698"/>
              <a:gd name="T4" fmla="*/ 0 w 2391"/>
              <a:gd name="T5" fmla="*/ 0 h 698"/>
              <a:gd name="T6" fmla="*/ 2147483647 w 2391"/>
              <a:gd name="T7" fmla="*/ 2147483647 h 6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91" h="698">
                <a:moveTo>
                  <a:pt x="2391" y="157"/>
                </a:moveTo>
                <a:lnTo>
                  <a:pt x="2391" y="6"/>
                </a:lnTo>
                <a:lnTo>
                  <a:pt x="0" y="0"/>
                </a:lnTo>
                <a:lnTo>
                  <a:pt x="5" y="698"/>
                </a:lnTo>
              </a:path>
            </a:pathLst>
          </a:custGeom>
          <a:noFill/>
          <a:ln w="28575" cmpd="sng">
            <a:solidFill>
              <a:srgbClr val="0000FF"/>
            </a:solidFill>
            <a:prstDash val="sysDash"/>
            <a:round/>
            <a:headEnd/>
            <a:tailEnd type="stealth"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sp>
        <p:nvSpPr>
          <p:cNvPr id="173" name="Rechteck 1"/>
          <p:cNvSpPr/>
          <p:nvPr/>
        </p:nvSpPr>
        <p:spPr>
          <a:xfrm>
            <a:off x="77302" y="65677"/>
            <a:ext cx="12006967" cy="830997"/>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latin typeface="Arial" panose="020B0604020202020204" pitchFamily="34" charset="0"/>
                <a:cs typeface="Arial" panose="020B0604020202020204" pitchFamily="34" charset="0"/>
              </a:rPr>
              <a:t>Although it may look like, here we are only talking about building blocks and puzzle pieces of breeding: Not (yet) about the actual breeding of hybrid and synthetic </a:t>
            </a:r>
            <a:r>
              <a:rPr lang="en-GB" sz="2400" dirty="0" err="1">
                <a:latin typeface="Arial" panose="020B0604020202020204" pitchFamily="34" charset="0"/>
                <a:cs typeface="Arial" panose="020B0604020202020204" pitchFamily="34" charset="0"/>
              </a:rPr>
              <a:t>cvs</a:t>
            </a:r>
            <a:r>
              <a:rPr lang="en-GB" sz="2400" dirty="0">
                <a:latin typeface="Arial" panose="020B0604020202020204" pitchFamily="34" charset="0"/>
                <a:cs typeface="Arial" panose="020B0604020202020204" pitchFamily="34" charset="0"/>
              </a:rPr>
              <a:t>.</a:t>
            </a:r>
          </a:p>
        </p:txBody>
      </p:sp>
      <p:grpSp>
        <p:nvGrpSpPr>
          <p:cNvPr id="179" name="Group 178"/>
          <p:cNvGrpSpPr/>
          <p:nvPr/>
        </p:nvGrpSpPr>
        <p:grpSpPr>
          <a:xfrm>
            <a:off x="2429691" y="2437512"/>
            <a:ext cx="5910817" cy="1629330"/>
            <a:chOff x="2429691" y="2437512"/>
            <a:chExt cx="5910817" cy="1629330"/>
          </a:xfrm>
          <a:effectLst>
            <a:outerShdw blurRad="50800" dist="38100" dir="2700000" algn="tl" rotWithShape="0">
              <a:prstClr val="black">
                <a:alpha val="40000"/>
              </a:prstClr>
            </a:outerShdw>
          </a:effectLst>
        </p:grpSpPr>
        <p:sp>
          <p:nvSpPr>
            <p:cNvPr id="178" name="Rounded Rectangle 177"/>
            <p:cNvSpPr/>
            <p:nvPr/>
          </p:nvSpPr>
          <p:spPr>
            <a:xfrm>
              <a:off x="2429691" y="2437512"/>
              <a:ext cx="5656218" cy="603704"/>
            </a:xfrm>
            <a:prstGeom prst="roundRect">
              <a:avLst/>
            </a:prstGeom>
            <a:pattFill prst="pct10">
              <a:fgClr>
                <a:srgbClr val="0000FF"/>
              </a:fgClr>
              <a:bgClr>
                <a:schemeClr val="bg1"/>
              </a:bgClr>
            </a:pattFill>
            <a:ln w="28575">
              <a:solidFill>
                <a:srgbClr val="0000FF"/>
              </a:solidFill>
              <a:prstDash val="sys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Line 5"/>
            <p:cNvSpPr>
              <a:spLocks noChangeShapeType="1"/>
            </p:cNvSpPr>
            <p:nvPr/>
          </p:nvSpPr>
          <p:spPr bwMode="auto">
            <a:xfrm>
              <a:off x="2932099" y="2860105"/>
              <a:ext cx="0" cy="965926"/>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 name="Line 6"/>
            <p:cNvSpPr>
              <a:spLocks noChangeShapeType="1"/>
            </p:cNvSpPr>
            <p:nvPr/>
          </p:nvSpPr>
          <p:spPr bwMode="auto">
            <a:xfrm flipH="1">
              <a:off x="2670401" y="3826031"/>
              <a:ext cx="261697" cy="181111"/>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 name="Line 7"/>
            <p:cNvSpPr>
              <a:spLocks noChangeShapeType="1"/>
            </p:cNvSpPr>
            <p:nvPr/>
          </p:nvSpPr>
          <p:spPr bwMode="auto">
            <a:xfrm>
              <a:off x="2845836" y="3885731"/>
              <a:ext cx="173496" cy="12141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 name="Line 8"/>
            <p:cNvSpPr>
              <a:spLocks noChangeShapeType="1"/>
            </p:cNvSpPr>
            <p:nvPr/>
          </p:nvSpPr>
          <p:spPr bwMode="auto">
            <a:xfrm>
              <a:off x="2932099" y="3826031"/>
              <a:ext cx="261697" cy="12141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 name="Line 9"/>
            <p:cNvSpPr>
              <a:spLocks noChangeShapeType="1"/>
            </p:cNvSpPr>
            <p:nvPr/>
          </p:nvSpPr>
          <p:spPr bwMode="auto">
            <a:xfrm flipV="1">
              <a:off x="2932099" y="3041216"/>
              <a:ext cx="175434" cy="482963"/>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 name="Line 10"/>
            <p:cNvSpPr>
              <a:spLocks noChangeShapeType="1"/>
            </p:cNvSpPr>
            <p:nvPr/>
          </p:nvSpPr>
          <p:spPr bwMode="auto">
            <a:xfrm flipH="1" flipV="1">
              <a:off x="2757634" y="2921146"/>
              <a:ext cx="174465" cy="300510"/>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 name="Line 11"/>
            <p:cNvSpPr>
              <a:spLocks noChangeShapeType="1"/>
            </p:cNvSpPr>
            <p:nvPr/>
          </p:nvSpPr>
          <p:spPr bwMode="auto">
            <a:xfrm flipV="1">
              <a:off x="2932099" y="2799734"/>
              <a:ext cx="87232" cy="60370"/>
            </a:xfrm>
            <a:prstGeom prst="line">
              <a:avLst/>
            </a:prstGeom>
            <a:noFill/>
            <a:ln w="38100">
              <a:solidFill>
                <a:srgbClr val="0000FF"/>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 name="Line 12"/>
            <p:cNvSpPr>
              <a:spLocks noChangeShapeType="1"/>
            </p:cNvSpPr>
            <p:nvPr/>
          </p:nvSpPr>
          <p:spPr bwMode="auto">
            <a:xfrm flipH="1" flipV="1">
              <a:off x="2757634" y="2678993"/>
              <a:ext cx="174465" cy="181111"/>
            </a:xfrm>
            <a:prstGeom prst="line">
              <a:avLst/>
            </a:prstGeom>
            <a:noFill/>
            <a:ln w="38100">
              <a:solidFill>
                <a:srgbClr val="0000FF"/>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 name="Line 13"/>
            <p:cNvSpPr>
              <a:spLocks noChangeShapeType="1"/>
            </p:cNvSpPr>
            <p:nvPr/>
          </p:nvSpPr>
          <p:spPr bwMode="auto">
            <a:xfrm>
              <a:off x="2582200" y="3826031"/>
              <a:ext cx="960526"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 name="Line 14"/>
            <p:cNvSpPr>
              <a:spLocks noChangeShapeType="1"/>
            </p:cNvSpPr>
            <p:nvPr/>
          </p:nvSpPr>
          <p:spPr bwMode="auto">
            <a:xfrm>
              <a:off x="3455493" y="2860105"/>
              <a:ext cx="0" cy="965926"/>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 name="Line 15"/>
            <p:cNvSpPr>
              <a:spLocks noChangeShapeType="1"/>
            </p:cNvSpPr>
            <p:nvPr/>
          </p:nvSpPr>
          <p:spPr bwMode="auto">
            <a:xfrm flipH="1">
              <a:off x="3193796" y="3709986"/>
              <a:ext cx="261697" cy="181111"/>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 name="Line 16"/>
            <p:cNvSpPr>
              <a:spLocks noChangeShapeType="1"/>
            </p:cNvSpPr>
            <p:nvPr/>
          </p:nvSpPr>
          <p:spPr bwMode="auto">
            <a:xfrm>
              <a:off x="3369230" y="3885731"/>
              <a:ext cx="173496" cy="12141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 name="Line 17"/>
            <p:cNvSpPr>
              <a:spLocks noChangeShapeType="1"/>
            </p:cNvSpPr>
            <p:nvPr/>
          </p:nvSpPr>
          <p:spPr bwMode="auto">
            <a:xfrm>
              <a:off x="3455493" y="3826031"/>
              <a:ext cx="261697" cy="12141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 name="Line 18"/>
            <p:cNvSpPr>
              <a:spLocks noChangeShapeType="1"/>
            </p:cNvSpPr>
            <p:nvPr/>
          </p:nvSpPr>
          <p:spPr bwMode="auto">
            <a:xfrm>
              <a:off x="3630927" y="3885731"/>
              <a:ext cx="0" cy="181111"/>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 name="Line 19"/>
            <p:cNvSpPr>
              <a:spLocks noChangeShapeType="1"/>
            </p:cNvSpPr>
            <p:nvPr/>
          </p:nvSpPr>
          <p:spPr bwMode="auto">
            <a:xfrm flipV="1">
              <a:off x="3455493" y="3041216"/>
              <a:ext cx="175434" cy="482963"/>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 name="Line 20"/>
            <p:cNvSpPr>
              <a:spLocks noChangeShapeType="1"/>
            </p:cNvSpPr>
            <p:nvPr/>
          </p:nvSpPr>
          <p:spPr bwMode="auto">
            <a:xfrm flipH="1">
              <a:off x="3193796" y="3221656"/>
              <a:ext cx="261697" cy="12141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 name="Line 21"/>
            <p:cNvSpPr>
              <a:spLocks noChangeShapeType="1"/>
            </p:cNvSpPr>
            <p:nvPr/>
          </p:nvSpPr>
          <p:spPr bwMode="auto">
            <a:xfrm flipV="1">
              <a:off x="3455493" y="2799734"/>
              <a:ext cx="87232" cy="60370"/>
            </a:xfrm>
            <a:prstGeom prst="line">
              <a:avLst/>
            </a:prstGeom>
            <a:noFill/>
            <a:ln w="38100">
              <a:solidFill>
                <a:srgbClr val="0000FF"/>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 name="Line 22"/>
            <p:cNvSpPr>
              <a:spLocks noChangeShapeType="1"/>
            </p:cNvSpPr>
            <p:nvPr/>
          </p:nvSpPr>
          <p:spPr bwMode="auto">
            <a:xfrm>
              <a:off x="3105594" y="3826031"/>
              <a:ext cx="959556"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 name="Line 23"/>
            <p:cNvSpPr>
              <a:spLocks noChangeShapeType="1"/>
            </p:cNvSpPr>
            <p:nvPr/>
          </p:nvSpPr>
          <p:spPr bwMode="auto">
            <a:xfrm>
              <a:off x="3978887" y="2860105"/>
              <a:ext cx="0" cy="965926"/>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 name="Line 24"/>
            <p:cNvSpPr>
              <a:spLocks noChangeShapeType="1"/>
            </p:cNvSpPr>
            <p:nvPr/>
          </p:nvSpPr>
          <p:spPr bwMode="auto">
            <a:xfrm flipH="1">
              <a:off x="3717190" y="3826031"/>
              <a:ext cx="261697" cy="181111"/>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 name="Line 25"/>
            <p:cNvSpPr>
              <a:spLocks noChangeShapeType="1"/>
            </p:cNvSpPr>
            <p:nvPr/>
          </p:nvSpPr>
          <p:spPr bwMode="auto">
            <a:xfrm>
              <a:off x="3892624" y="3885731"/>
              <a:ext cx="172526" cy="12141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 name="Line 26"/>
            <p:cNvSpPr>
              <a:spLocks noChangeShapeType="1"/>
            </p:cNvSpPr>
            <p:nvPr/>
          </p:nvSpPr>
          <p:spPr bwMode="auto">
            <a:xfrm>
              <a:off x="3978887" y="3826031"/>
              <a:ext cx="260728" cy="12141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8" name="Line 27"/>
            <p:cNvSpPr>
              <a:spLocks noChangeShapeType="1"/>
            </p:cNvSpPr>
            <p:nvPr/>
          </p:nvSpPr>
          <p:spPr bwMode="auto">
            <a:xfrm>
              <a:off x="4154321" y="3885731"/>
              <a:ext cx="0" cy="181111"/>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9" name="Line 28"/>
            <p:cNvSpPr>
              <a:spLocks noChangeShapeType="1"/>
            </p:cNvSpPr>
            <p:nvPr/>
          </p:nvSpPr>
          <p:spPr bwMode="auto">
            <a:xfrm flipV="1">
              <a:off x="3978887" y="3221656"/>
              <a:ext cx="175434" cy="302523"/>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0" name="Line 29"/>
            <p:cNvSpPr>
              <a:spLocks noChangeShapeType="1"/>
            </p:cNvSpPr>
            <p:nvPr/>
          </p:nvSpPr>
          <p:spPr bwMode="auto">
            <a:xfrm flipH="1" flipV="1">
              <a:off x="3803453" y="2921146"/>
              <a:ext cx="175434" cy="300510"/>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1" name="Line 30"/>
            <p:cNvSpPr>
              <a:spLocks noChangeShapeType="1"/>
            </p:cNvSpPr>
            <p:nvPr/>
          </p:nvSpPr>
          <p:spPr bwMode="auto">
            <a:xfrm flipV="1">
              <a:off x="3978887" y="2799734"/>
              <a:ext cx="86263" cy="60370"/>
            </a:xfrm>
            <a:prstGeom prst="line">
              <a:avLst/>
            </a:prstGeom>
            <a:noFill/>
            <a:ln w="38100">
              <a:solidFill>
                <a:srgbClr val="0000FF"/>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2" name="Line 31"/>
            <p:cNvSpPr>
              <a:spLocks noChangeShapeType="1"/>
            </p:cNvSpPr>
            <p:nvPr/>
          </p:nvSpPr>
          <p:spPr bwMode="auto">
            <a:xfrm flipV="1">
              <a:off x="3978887" y="2618623"/>
              <a:ext cx="175434" cy="241482"/>
            </a:xfrm>
            <a:prstGeom prst="line">
              <a:avLst/>
            </a:prstGeom>
            <a:noFill/>
            <a:ln w="38100">
              <a:solidFill>
                <a:srgbClr val="0000FF"/>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3" name="Line 32"/>
            <p:cNvSpPr>
              <a:spLocks noChangeShapeType="1"/>
            </p:cNvSpPr>
            <p:nvPr/>
          </p:nvSpPr>
          <p:spPr bwMode="auto">
            <a:xfrm>
              <a:off x="3628019" y="3826031"/>
              <a:ext cx="960526"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4" name="Line 33"/>
            <p:cNvSpPr>
              <a:spLocks noChangeShapeType="1"/>
            </p:cNvSpPr>
            <p:nvPr/>
          </p:nvSpPr>
          <p:spPr bwMode="auto">
            <a:xfrm>
              <a:off x="4590483" y="2860105"/>
              <a:ext cx="0" cy="965926"/>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5" name="Line 34"/>
            <p:cNvSpPr>
              <a:spLocks noChangeShapeType="1"/>
            </p:cNvSpPr>
            <p:nvPr/>
          </p:nvSpPr>
          <p:spPr bwMode="auto">
            <a:xfrm flipH="1">
              <a:off x="4328786" y="3826031"/>
              <a:ext cx="261697" cy="181111"/>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6" name="Line 35"/>
            <p:cNvSpPr>
              <a:spLocks noChangeShapeType="1"/>
            </p:cNvSpPr>
            <p:nvPr/>
          </p:nvSpPr>
          <p:spPr bwMode="auto">
            <a:xfrm>
              <a:off x="4590483" y="3826031"/>
              <a:ext cx="261697" cy="12141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7" name="Line 36"/>
            <p:cNvSpPr>
              <a:spLocks noChangeShapeType="1"/>
            </p:cNvSpPr>
            <p:nvPr/>
          </p:nvSpPr>
          <p:spPr bwMode="auto">
            <a:xfrm>
              <a:off x="4765917" y="3885731"/>
              <a:ext cx="0" cy="181111"/>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8" name="Line 37"/>
            <p:cNvSpPr>
              <a:spLocks noChangeShapeType="1"/>
            </p:cNvSpPr>
            <p:nvPr/>
          </p:nvSpPr>
          <p:spPr bwMode="auto">
            <a:xfrm flipV="1">
              <a:off x="4590483" y="3041216"/>
              <a:ext cx="175434" cy="482963"/>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9" name="Line 38"/>
            <p:cNvSpPr>
              <a:spLocks noChangeShapeType="1"/>
            </p:cNvSpPr>
            <p:nvPr/>
          </p:nvSpPr>
          <p:spPr bwMode="auto">
            <a:xfrm flipH="1" flipV="1">
              <a:off x="4415049" y="2921146"/>
              <a:ext cx="175434" cy="300510"/>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0" name="Line 39"/>
            <p:cNvSpPr>
              <a:spLocks noChangeShapeType="1"/>
            </p:cNvSpPr>
            <p:nvPr/>
          </p:nvSpPr>
          <p:spPr bwMode="auto">
            <a:xfrm flipV="1">
              <a:off x="4590483" y="2799734"/>
              <a:ext cx="86263" cy="60370"/>
            </a:xfrm>
            <a:prstGeom prst="line">
              <a:avLst/>
            </a:prstGeom>
            <a:noFill/>
            <a:ln w="38100">
              <a:solidFill>
                <a:srgbClr val="0000FF"/>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1" name="Line 40"/>
            <p:cNvSpPr>
              <a:spLocks noChangeShapeType="1"/>
            </p:cNvSpPr>
            <p:nvPr/>
          </p:nvSpPr>
          <p:spPr bwMode="auto">
            <a:xfrm flipV="1">
              <a:off x="4590483" y="2497882"/>
              <a:ext cx="86263" cy="362222"/>
            </a:xfrm>
            <a:prstGeom prst="line">
              <a:avLst/>
            </a:prstGeom>
            <a:noFill/>
            <a:ln w="38100">
              <a:solidFill>
                <a:srgbClr val="0000FF"/>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2" name="Line 41"/>
            <p:cNvSpPr>
              <a:spLocks noChangeShapeType="1"/>
            </p:cNvSpPr>
            <p:nvPr/>
          </p:nvSpPr>
          <p:spPr bwMode="auto">
            <a:xfrm>
              <a:off x="4239615" y="3826031"/>
              <a:ext cx="960526"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3" name="Line 42"/>
            <p:cNvSpPr>
              <a:spLocks noChangeShapeType="1"/>
            </p:cNvSpPr>
            <p:nvPr/>
          </p:nvSpPr>
          <p:spPr bwMode="auto">
            <a:xfrm>
              <a:off x="6423333" y="2860105"/>
              <a:ext cx="0" cy="965926"/>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4" name="Line 43"/>
            <p:cNvSpPr>
              <a:spLocks noChangeShapeType="1"/>
            </p:cNvSpPr>
            <p:nvPr/>
          </p:nvSpPr>
          <p:spPr bwMode="auto">
            <a:xfrm flipH="1">
              <a:off x="6161636" y="3826031"/>
              <a:ext cx="261697" cy="181111"/>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5" name="Line 44"/>
            <p:cNvSpPr>
              <a:spLocks noChangeShapeType="1"/>
            </p:cNvSpPr>
            <p:nvPr/>
          </p:nvSpPr>
          <p:spPr bwMode="auto">
            <a:xfrm>
              <a:off x="6337070" y="3885731"/>
              <a:ext cx="172526" cy="12141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6" name="Line 45"/>
            <p:cNvSpPr>
              <a:spLocks noChangeShapeType="1"/>
            </p:cNvSpPr>
            <p:nvPr/>
          </p:nvSpPr>
          <p:spPr bwMode="auto">
            <a:xfrm>
              <a:off x="6423333" y="3826031"/>
              <a:ext cx="261697" cy="12141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7" name="Line 46"/>
            <p:cNvSpPr>
              <a:spLocks noChangeShapeType="1"/>
            </p:cNvSpPr>
            <p:nvPr/>
          </p:nvSpPr>
          <p:spPr bwMode="auto">
            <a:xfrm>
              <a:off x="6598767" y="3885731"/>
              <a:ext cx="0" cy="181111"/>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8" name="Line 47"/>
            <p:cNvSpPr>
              <a:spLocks noChangeShapeType="1"/>
            </p:cNvSpPr>
            <p:nvPr/>
          </p:nvSpPr>
          <p:spPr bwMode="auto">
            <a:xfrm>
              <a:off x="6423333" y="3524179"/>
              <a:ext cx="259759" cy="121412"/>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9" name="Line 48"/>
            <p:cNvSpPr>
              <a:spLocks noChangeShapeType="1"/>
            </p:cNvSpPr>
            <p:nvPr/>
          </p:nvSpPr>
          <p:spPr bwMode="auto">
            <a:xfrm flipH="1" flipV="1">
              <a:off x="6335131" y="2860105"/>
              <a:ext cx="88202" cy="36155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0" name="Line 49"/>
            <p:cNvSpPr>
              <a:spLocks noChangeShapeType="1"/>
            </p:cNvSpPr>
            <p:nvPr/>
          </p:nvSpPr>
          <p:spPr bwMode="auto">
            <a:xfrm flipV="1">
              <a:off x="6423333" y="2678993"/>
              <a:ext cx="173496" cy="181111"/>
            </a:xfrm>
            <a:prstGeom prst="line">
              <a:avLst/>
            </a:prstGeom>
            <a:noFill/>
            <a:ln w="38100">
              <a:solidFill>
                <a:srgbClr val="0000FF"/>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1" name="Line 50"/>
            <p:cNvSpPr>
              <a:spLocks noChangeShapeType="1"/>
            </p:cNvSpPr>
            <p:nvPr/>
          </p:nvSpPr>
          <p:spPr bwMode="auto">
            <a:xfrm flipH="1" flipV="1">
              <a:off x="6247899" y="2678993"/>
              <a:ext cx="175434" cy="181111"/>
            </a:xfrm>
            <a:prstGeom prst="line">
              <a:avLst/>
            </a:prstGeom>
            <a:noFill/>
            <a:ln w="38100">
              <a:solidFill>
                <a:srgbClr val="0000FF"/>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2" name="Line 51"/>
            <p:cNvSpPr>
              <a:spLocks noChangeShapeType="1"/>
            </p:cNvSpPr>
            <p:nvPr/>
          </p:nvSpPr>
          <p:spPr bwMode="auto">
            <a:xfrm>
              <a:off x="6073434" y="3826031"/>
              <a:ext cx="959556"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3" name="Line 52"/>
            <p:cNvSpPr>
              <a:spLocks noChangeShapeType="1"/>
            </p:cNvSpPr>
            <p:nvPr/>
          </p:nvSpPr>
          <p:spPr bwMode="auto">
            <a:xfrm>
              <a:off x="5200141" y="2860105"/>
              <a:ext cx="0" cy="965926"/>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4" name="Line 53"/>
            <p:cNvSpPr>
              <a:spLocks noChangeShapeType="1"/>
            </p:cNvSpPr>
            <p:nvPr/>
          </p:nvSpPr>
          <p:spPr bwMode="auto">
            <a:xfrm flipH="1">
              <a:off x="4938444" y="3826031"/>
              <a:ext cx="261697" cy="181111"/>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5" name="Line 54"/>
            <p:cNvSpPr>
              <a:spLocks noChangeShapeType="1"/>
            </p:cNvSpPr>
            <p:nvPr/>
          </p:nvSpPr>
          <p:spPr bwMode="auto">
            <a:xfrm>
              <a:off x="5112909" y="3885731"/>
              <a:ext cx="173496" cy="12141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6" name="Line 55"/>
            <p:cNvSpPr>
              <a:spLocks noChangeShapeType="1"/>
            </p:cNvSpPr>
            <p:nvPr/>
          </p:nvSpPr>
          <p:spPr bwMode="auto">
            <a:xfrm>
              <a:off x="5200141" y="3826031"/>
              <a:ext cx="261697" cy="12141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7" name="Line 56"/>
            <p:cNvSpPr>
              <a:spLocks noChangeShapeType="1"/>
            </p:cNvSpPr>
            <p:nvPr/>
          </p:nvSpPr>
          <p:spPr bwMode="auto">
            <a:xfrm>
              <a:off x="5374606" y="3885731"/>
              <a:ext cx="0" cy="181111"/>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8" name="Line 57"/>
            <p:cNvSpPr>
              <a:spLocks noChangeShapeType="1"/>
            </p:cNvSpPr>
            <p:nvPr/>
          </p:nvSpPr>
          <p:spPr bwMode="auto">
            <a:xfrm flipV="1">
              <a:off x="5200141" y="3041216"/>
              <a:ext cx="174465" cy="482963"/>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9" name="Line 58"/>
            <p:cNvSpPr>
              <a:spLocks noChangeShapeType="1"/>
            </p:cNvSpPr>
            <p:nvPr/>
          </p:nvSpPr>
          <p:spPr bwMode="auto">
            <a:xfrm flipH="1" flipV="1">
              <a:off x="5024707" y="2921146"/>
              <a:ext cx="175434" cy="300510"/>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0" name="Line 59"/>
            <p:cNvSpPr>
              <a:spLocks noChangeShapeType="1"/>
            </p:cNvSpPr>
            <p:nvPr/>
          </p:nvSpPr>
          <p:spPr bwMode="auto">
            <a:xfrm flipV="1">
              <a:off x="5200141" y="2799734"/>
              <a:ext cx="86263" cy="60370"/>
            </a:xfrm>
            <a:prstGeom prst="line">
              <a:avLst/>
            </a:prstGeom>
            <a:noFill/>
            <a:ln w="38100">
              <a:solidFill>
                <a:srgbClr val="0000FF"/>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1" name="Line 60"/>
            <p:cNvSpPr>
              <a:spLocks noChangeShapeType="1"/>
            </p:cNvSpPr>
            <p:nvPr/>
          </p:nvSpPr>
          <p:spPr bwMode="auto">
            <a:xfrm flipH="1" flipV="1">
              <a:off x="5024707" y="2678993"/>
              <a:ext cx="175434" cy="181111"/>
            </a:xfrm>
            <a:prstGeom prst="line">
              <a:avLst/>
            </a:prstGeom>
            <a:noFill/>
            <a:ln w="38100">
              <a:solidFill>
                <a:srgbClr val="0000FF"/>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2" name="Line 61"/>
            <p:cNvSpPr>
              <a:spLocks noChangeShapeType="1"/>
            </p:cNvSpPr>
            <p:nvPr/>
          </p:nvSpPr>
          <p:spPr bwMode="auto">
            <a:xfrm>
              <a:off x="4850242" y="3826031"/>
              <a:ext cx="959556"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3" name="Line 62"/>
            <p:cNvSpPr>
              <a:spLocks noChangeShapeType="1"/>
            </p:cNvSpPr>
            <p:nvPr/>
          </p:nvSpPr>
          <p:spPr bwMode="auto">
            <a:xfrm>
              <a:off x="5811737" y="2860105"/>
              <a:ext cx="0" cy="965926"/>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4" name="Line 63"/>
            <p:cNvSpPr>
              <a:spLocks noChangeShapeType="1"/>
            </p:cNvSpPr>
            <p:nvPr/>
          </p:nvSpPr>
          <p:spPr bwMode="auto">
            <a:xfrm flipH="1">
              <a:off x="5550040" y="3826031"/>
              <a:ext cx="261697" cy="181111"/>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5" name="Line 64"/>
            <p:cNvSpPr>
              <a:spLocks noChangeShapeType="1"/>
            </p:cNvSpPr>
            <p:nvPr/>
          </p:nvSpPr>
          <p:spPr bwMode="auto">
            <a:xfrm>
              <a:off x="5725474" y="3885731"/>
              <a:ext cx="172526" cy="12141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6" name="Line 65"/>
            <p:cNvSpPr>
              <a:spLocks noChangeShapeType="1"/>
            </p:cNvSpPr>
            <p:nvPr/>
          </p:nvSpPr>
          <p:spPr bwMode="auto">
            <a:xfrm>
              <a:off x="5811737" y="3826031"/>
              <a:ext cx="261697" cy="12141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8" name="Line 67"/>
            <p:cNvSpPr>
              <a:spLocks noChangeShapeType="1"/>
            </p:cNvSpPr>
            <p:nvPr/>
          </p:nvSpPr>
          <p:spPr bwMode="auto">
            <a:xfrm flipV="1">
              <a:off x="5811737" y="3402767"/>
              <a:ext cx="259759" cy="121412"/>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9" name="Line 68"/>
            <p:cNvSpPr>
              <a:spLocks noChangeShapeType="1"/>
            </p:cNvSpPr>
            <p:nvPr/>
          </p:nvSpPr>
          <p:spPr bwMode="auto">
            <a:xfrm flipH="1" flipV="1">
              <a:off x="5636303" y="2921146"/>
              <a:ext cx="175434" cy="300510"/>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0" name="Line 69"/>
            <p:cNvSpPr>
              <a:spLocks noChangeShapeType="1"/>
            </p:cNvSpPr>
            <p:nvPr/>
          </p:nvSpPr>
          <p:spPr bwMode="auto">
            <a:xfrm flipV="1">
              <a:off x="5811737" y="2557582"/>
              <a:ext cx="86263" cy="302523"/>
            </a:xfrm>
            <a:prstGeom prst="line">
              <a:avLst/>
            </a:prstGeom>
            <a:noFill/>
            <a:ln w="38100">
              <a:solidFill>
                <a:srgbClr val="0000FF"/>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1" name="Line 70"/>
            <p:cNvSpPr>
              <a:spLocks noChangeShapeType="1"/>
            </p:cNvSpPr>
            <p:nvPr/>
          </p:nvSpPr>
          <p:spPr bwMode="auto">
            <a:xfrm flipH="1" flipV="1">
              <a:off x="5636303" y="2678993"/>
              <a:ext cx="175434" cy="181111"/>
            </a:xfrm>
            <a:prstGeom prst="line">
              <a:avLst/>
            </a:prstGeom>
            <a:noFill/>
            <a:ln w="38100">
              <a:solidFill>
                <a:srgbClr val="0000FF"/>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2" name="Line 71"/>
            <p:cNvSpPr>
              <a:spLocks noChangeShapeType="1"/>
            </p:cNvSpPr>
            <p:nvPr/>
          </p:nvSpPr>
          <p:spPr bwMode="auto">
            <a:xfrm>
              <a:off x="5461838" y="3826031"/>
              <a:ext cx="959556"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3" name="Line 72"/>
            <p:cNvSpPr>
              <a:spLocks noChangeShapeType="1"/>
            </p:cNvSpPr>
            <p:nvPr/>
          </p:nvSpPr>
          <p:spPr bwMode="auto">
            <a:xfrm>
              <a:off x="7120223" y="2860105"/>
              <a:ext cx="0" cy="965926"/>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4" name="Line 73"/>
            <p:cNvSpPr>
              <a:spLocks noChangeShapeType="1"/>
            </p:cNvSpPr>
            <p:nvPr/>
          </p:nvSpPr>
          <p:spPr bwMode="auto">
            <a:xfrm flipH="1">
              <a:off x="6858526" y="3826031"/>
              <a:ext cx="261697" cy="181111"/>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5" name="Line 74"/>
            <p:cNvSpPr>
              <a:spLocks noChangeShapeType="1"/>
            </p:cNvSpPr>
            <p:nvPr/>
          </p:nvSpPr>
          <p:spPr bwMode="auto">
            <a:xfrm>
              <a:off x="7032991" y="3885731"/>
              <a:ext cx="173496" cy="12141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6" name="Line 75"/>
            <p:cNvSpPr>
              <a:spLocks noChangeShapeType="1"/>
            </p:cNvSpPr>
            <p:nvPr/>
          </p:nvSpPr>
          <p:spPr bwMode="auto">
            <a:xfrm>
              <a:off x="7120223" y="3826031"/>
              <a:ext cx="261697" cy="12141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7" name="Line 76"/>
            <p:cNvSpPr>
              <a:spLocks noChangeShapeType="1"/>
            </p:cNvSpPr>
            <p:nvPr/>
          </p:nvSpPr>
          <p:spPr bwMode="auto">
            <a:xfrm>
              <a:off x="7294688" y="3885731"/>
              <a:ext cx="0" cy="181111"/>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8" name="Line 77"/>
            <p:cNvSpPr>
              <a:spLocks noChangeShapeType="1"/>
            </p:cNvSpPr>
            <p:nvPr/>
          </p:nvSpPr>
          <p:spPr bwMode="auto">
            <a:xfrm flipV="1">
              <a:off x="7120223" y="3343068"/>
              <a:ext cx="172526" cy="181111"/>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9" name="Line 78"/>
            <p:cNvSpPr>
              <a:spLocks noChangeShapeType="1"/>
            </p:cNvSpPr>
            <p:nvPr/>
          </p:nvSpPr>
          <p:spPr bwMode="auto">
            <a:xfrm flipH="1" flipV="1">
              <a:off x="6944789" y="2921146"/>
              <a:ext cx="175434" cy="300510"/>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0" name="Line 79"/>
            <p:cNvSpPr>
              <a:spLocks noChangeShapeType="1"/>
            </p:cNvSpPr>
            <p:nvPr/>
          </p:nvSpPr>
          <p:spPr bwMode="auto">
            <a:xfrm flipV="1">
              <a:off x="7120223" y="2437512"/>
              <a:ext cx="86263" cy="422593"/>
            </a:xfrm>
            <a:prstGeom prst="line">
              <a:avLst/>
            </a:prstGeom>
            <a:noFill/>
            <a:ln w="38100">
              <a:solidFill>
                <a:srgbClr val="0000FF"/>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1" name="Line 80"/>
            <p:cNvSpPr>
              <a:spLocks noChangeShapeType="1"/>
            </p:cNvSpPr>
            <p:nvPr/>
          </p:nvSpPr>
          <p:spPr bwMode="auto">
            <a:xfrm flipH="1" flipV="1">
              <a:off x="6944789" y="2678993"/>
              <a:ext cx="175434" cy="181111"/>
            </a:xfrm>
            <a:prstGeom prst="line">
              <a:avLst/>
            </a:prstGeom>
            <a:noFill/>
            <a:ln w="38100">
              <a:solidFill>
                <a:srgbClr val="0000FF"/>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2" name="Line 81"/>
            <p:cNvSpPr>
              <a:spLocks noChangeShapeType="1"/>
            </p:cNvSpPr>
            <p:nvPr/>
          </p:nvSpPr>
          <p:spPr bwMode="auto">
            <a:xfrm>
              <a:off x="6770324" y="3826031"/>
              <a:ext cx="958587"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3" name="Line 82"/>
            <p:cNvSpPr>
              <a:spLocks noChangeShapeType="1"/>
            </p:cNvSpPr>
            <p:nvPr/>
          </p:nvSpPr>
          <p:spPr bwMode="auto">
            <a:xfrm>
              <a:off x="7731819" y="2860105"/>
              <a:ext cx="0" cy="965926"/>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4" name="Line 83"/>
            <p:cNvSpPr>
              <a:spLocks noChangeShapeType="1"/>
            </p:cNvSpPr>
            <p:nvPr/>
          </p:nvSpPr>
          <p:spPr bwMode="auto">
            <a:xfrm flipH="1">
              <a:off x="7470122" y="3826031"/>
              <a:ext cx="261697" cy="181111"/>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5" name="Line 84"/>
            <p:cNvSpPr>
              <a:spLocks noChangeShapeType="1"/>
            </p:cNvSpPr>
            <p:nvPr/>
          </p:nvSpPr>
          <p:spPr bwMode="auto">
            <a:xfrm>
              <a:off x="7644587" y="3885731"/>
              <a:ext cx="173496" cy="12141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6" name="Line 85"/>
            <p:cNvSpPr>
              <a:spLocks noChangeShapeType="1"/>
            </p:cNvSpPr>
            <p:nvPr/>
          </p:nvSpPr>
          <p:spPr bwMode="auto">
            <a:xfrm>
              <a:off x="7731819" y="3826031"/>
              <a:ext cx="261697" cy="12141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7" name="Line 86"/>
            <p:cNvSpPr>
              <a:spLocks noChangeShapeType="1"/>
            </p:cNvSpPr>
            <p:nvPr/>
          </p:nvSpPr>
          <p:spPr bwMode="auto">
            <a:xfrm>
              <a:off x="7906284" y="3885731"/>
              <a:ext cx="0" cy="181111"/>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8" name="Line 87"/>
            <p:cNvSpPr>
              <a:spLocks noChangeShapeType="1"/>
            </p:cNvSpPr>
            <p:nvPr/>
          </p:nvSpPr>
          <p:spPr bwMode="auto">
            <a:xfrm flipV="1">
              <a:off x="7731819" y="3041216"/>
              <a:ext cx="174465" cy="482963"/>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9" name="Line 88"/>
            <p:cNvSpPr>
              <a:spLocks noChangeShapeType="1"/>
            </p:cNvSpPr>
            <p:nvPr/>
          </p:nvSpPr>
          <p:spPr bwMode="auto">
            <a:xfrm flipH="1" flipV="1">
              <a:off x="7556385" y="2921146"/>
              <a:ext cx="175434" cy="300510"/>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0" name="Line 89"/>
            <p:cNvSpPr>
              <a:spLocks noChangeShapeType="1"/>
            </p:cNvSpPr>
            <p:nvPr/>
          </p:nvSpPr>
          <p:spPr bwMode="auto">
            <a:xfrm flipV="1">
              <a:off x="7731819" y="2799734"/>
              <a:ext cx="86263" cy="60370"/>
            </a:xfrm>
            <a:prstGeom prst="line">
              <a:avLst/>
            </a:prstGeom>
            <a:noFill/>
            <a:ln w="38100">
              <a:solidFill>
                <a:srgbClr val="0000FF"/>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1" name="Line 90"/>
            <p:cNvSpPr>
              <a:spLocks noChangeShapeType="1"/>
            </p:cNvSpPr>
            <p:nvPr/>
          </p:nvSpPr>
          <p:spPr bwMode="auto">
            <a:xfrm flipH="1" flipV="1">
              <a:off x="7556385" y="2678993"/>
              <a:ext cx="175434" cy="181111"/>
            </a:xfrm>
            <a:prstGeom prst="line">
              <a:avLst/>
            </a:prstGeom>
            <a:noFill/>
            <a:ln w="38100">
              <a:solidFill>
                <a:srgbClr val="0000FF"/>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2" name="Line 91"/>
            <p:cNvSpPr>
              <a:spLocks noChangeShapeType="1"/>
            </p:cNvSpPr>
            <p:nvPr/>
          </p:nvSpPr>
          <p:spPr bwMode="auto">
            <a:xfrm flipV="1">
              <a:off x="2536072" y="3826030"/>
              <a:ext cx="5804436" cy="1949"/>
            </a:xfrm>
            <a:prstGeom prst="line">
              <a:avLst/>
            </a:prstGeom>
            <a:noFill/>
            <a:ln w="57150">
              <a:solidFill>
                <a:srgbClr val="CC6600"/>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3" name="Line 92"/>
            <p:cNvSpPr>
              <a:spLocks noChangeShapeType="1"/>
            </p:cNvSpPr>
            <p:nvPr/>
          </p:nvSpPr>
          <p:spPr bwMode="auto">
            <a:xfrm flipH="1" flipV="1">
              <a:off x="7556385" y="3221656"/>
              <a:ext cx="172526" cy="482963"/>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3" name="Line 102"/>
            <p:cNvSpPr>
              <a:spLocks noChangeShapeType="1"/>
            </p:cNvSpPr>
            <p:nvPr/>
          </p:nvSpPr>
          <p:spPr bwMode="auto">
            <a:xfrm flipH="1" flipV="1">
              <a:off x="3803453" y="2437512"/>
              <a:ext cx="175434" cy="422593"/>
            </a:xfrm>
            <a:prstGeom prst="line">
              <a:avLst/>
            </a:prstGeom>
            <a:noFill/>
            <a:ln w="38100">
              <a:solidFill>
                <a:srgbClr val="0000FF"/>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2" name="Text Box 781"/>
            <p:cNvSpPr txBox="1">
              <a:spLocks noChangeArrowheads="1"/>
            </p:cNvSpPr>
            <p:nvPr/>
          </p:nvSpPr>
          <p:spPr bwMode="auto">
            <a:xfrm>
              <a:off x="3276600" y="2565400"/>
              <a:ext cx="2519363" cy="366713"/>
            </a:xfrm>
            <a:prstGeom prst="rect">
              <a:avLst/>
            </a:prstGeom>
            <a:solidFill>
              <a:schemeClr val="bg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n-GB" altLang="de-DE" sz="1800" dirty="0">
                  <a:solidFill>
                    <a:srgbClr val="0000FF"/>
                  </a:solidFill>
                  <a:cs typeface="Arial" panose="020B0604020202020204" pitchFamily="34" charset="0"/>
                </a:rPr>
                <a:t>Pollen ‘cloud‘ of tester</a:t>
              </a:r>
            </a:p>
          </p:txBody>
        </p:sp>
      </p:grpSp>
      <p:sp>
        <p:nvSpPr>
          <p:cNvPr id="107" name="Line 106"/>
          <p:cNvSpPr>
            <a:spLocks noChangeShapeType="1"/>
          </p:cNvSpPr>
          <p:nvPr/>
        </p:nvSpPr>
        <p:spPr bwMode="auto">
          <a:xfrm>
            <a:off x="3892624" y="4610175"/>
            <a:ext cx="0" cy="96659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8" name="Line 107"/>
          <p:cNvSpPr>
            <a:spLocks noChangeShapeType="1"/>
          </p:cNvSpPr>
          <p:nvPr/>
        </p:nvSpPr>
        <p:spPr bwMode="auto">
          <a:xfrm flipH="1">
            <a:off x="3630927" y="5576772"/>
            <a:ext cx="261697" cy="18111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9" name="Line 108"/>
          <p:cNvSpPr>
            <a:spLocks noChangeShapeType="1"/>
          </p:cNvSpPr>
          <p:nvPr/>
        </p:nvSpPr>
        <p:spPr bwMode="auto">
          <a:xfrm>
            <a:off x="3805392" y="5636472"/>
            <a:ext cx="173496" cy="12141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0" name="Line 109"/>
          <p:cNvSpPr>
            <a:spLocks noChangeShapeType="1"/>
          </p:cNvSpPr>
          <p:nvPr/>
        </p:nvSpPr>
        <p:spPr bwMode="auto">
          <a:xfrm>
            <a:off x="3892624" y="5576772"/>
            <a:ext cx="261697" cy="12074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1" name="Line 110"/>
          <p:cNvSpPr>
            <a:spLocks noChangeShapeType="1"/>
          </p:cNvSpPr>
          <p:nvPr/>
        </p:nvSpPr>
        <p:spPr bwMode="auto">
          <a:xfrm flipV="1">
            <a:off x="3892624" y="4912027"/>
            <a:ext cx="434223" cy="36222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2" name="Line 111"/>
          <p:cNvSpPr>
            <a:spLocks noChangeShapeType="1"/>
          </p:cNvSpPr>
          <p:nvPr/>
        </p:nvSpPr>
        <p:spPr bwMode="auto">
          <a:xfrm flipH="1" flipV="1">
            <a:off x="3717190" y="4671216"/>
            <a:ext cx="175434" cy="30118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3" name="Line 112"/>
          <p:cNvSpPr>
            <a:spLocks noChangeShapeType="1"/>
          </p:cNvSpPr>
          <p:nvPr/>
        </p:nvSpPr>
        <p:spPr bwMode="auto">
          <a:xfrm flipV="1">
            <a:off x="3892624" y="4549134"/>
            <a:ext cx="608688" cy="61041"/>
          </a:xfrm>
          <a:prstGeom prst="line">
            <a:avLst/>
          </a:prstGeom>
          <a:noFill/>
          <a:ln w="381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4" name="Line 113"/>
          <p:cNvSpPr>
            <a:spLocks noChangeShapeType="1"/>
          </p:cNvSpPr>
          <p:nvPr/>
        </p:nvSpPr>
        <p:spPr bwMode="auto">
          <a:xfrm flipH="1" flipV="1">
            <a:off x="3717190" y="4429064"/>
            <a:ext cx="175434" cy="181111"/>
          </a:xfrm>
          <a:prstGeom prst="line">
            <a:avLst/>
          </a:prstGeom>
          <a:noFill/>
          <a:ln w="381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5" name="Line 114"/>
          <p:cNvSpPr>
            <a:spLocks noChangeShapeType="1"/>
          </p:cNvSpPr>
          <p:nvPr/>
        </p:nvSpPr>
        <p:spPr bwMode="auto">
          <a:xfrm>
            <a:off x="3803453" y="5576772"/>
            <a:ext cx="69785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6" name="Line 115"/>
          <p:cNvSpPr>
            <a:spLocks noChangeShapeType="1"/>
          </p:cNvSpPr>
          <p:nvPr/>
        </p:nvSpPr>
        <p:spPr bwMode="auto">
          <a:xfrm>
            <a:off x="3892624" y="5576772"/>
            <a:ext cx="346991" cy="6104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7" name="Line 116"/>
          <p:cNvSpPr>
            <a:spLocks noChangeShapeType="1"/>
          </p:cNvSpPr>
          <p:nvPr/>
        </p:nvSpPr>
        <p:spPr bwMode="auto">
          <a:xfrm>
            <a:off x="4154321" y="4610175"/>
            <a:ext cx="0" cy="96659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8" name="Line 117"/>
          <p:cNvSpPr>
            <a:spLocks noChangeShapeType="1"/>
          </p:cNvSpPr>
          <p:nvPr/>
        </p:nvSpPr>
        <p:spPr bwMode="auto">
          <a:xfrm flipH="1">
            <a:off x="3892624" y="5576772"/>
            <a:ext cx="261697" cy="18111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9" name="Line 118"/>
          <p:cNvSpPr>
            <a:spLocks noChangeShapeType="1"/>
          </p:cNvSpPr>
          <p:nvPr/>
        </p:nvSpPr>
        <p:spPr bwMode="auto">
          <a:xfrm>
            <a:off x="4067089" y="5636472"/>
            <a:ext cx="172526" cy="12141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0" name="Line 119"/>
          <p:cNvSpPr>
            <a:spLocks noChangeShapeType="1"/>
          </p:cNvSpPr>
          <p:nvPr/>
        </p:nvSpPr>
        <p:spPr bwMode="auto">
          <a:xfrm>
            <a:off x="4154321" y="5576772"/>
            <a:ext cx="260728" cy="12074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1" name="Line 120"/>
          <p:cNvSpPr>
            <a:spLocks noChangeShapeType="1"/>
          </p:cNvSpPr>
          <p:nvPr/>
        </p:nvSpPr>
        <p:spPr bwMode="auto">
          <a:xfrm flipV="1">
            <a:off x="4154321" y="4912027"/>
            <a:ext cx="434223" cy="36222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2" name="Line 121"/>
          <p:cNvSpPr>
            <a:spLocks noChangeShapeType="1"/>
          </p:cNvSpPr>
          <p:nvPr/>
        </p:nvSpPr>
        <p:spPr bwMode="auto">
          <a:xfrm flipH="1" flipV="1">
            <a:off x="3978887" y="4671216"/>
            <a:ext cx="175434" cy="30118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4" name="Line 123"/>
          <p:cNvSpPr>
            <a:spLocks noChangeShapeType="1"/>
          </p:cNvSpPr>
          <p:nvPr/>
        </p:nvSpPr>
        <p:spPr bwMode="auto">
          <a:xfrm flipH="1" flipV="1">
            <a:off x="3978887" y="4429064"/>
            <a:ext cx="175434" cy="181111"/>
          </a:xfrm>
          <a:prstGeom prst="line">
            <a:avLst/>
          </a:prstGeom>
          <a:noFill/>
          <a:ln w="381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6" name="Line 125"/>
          <p:cNvSpPr>
            <a:spLocks noChangeShapeType="1"/>
          </p:cNvSpPr>
          <p:nvPr/>
        </p:nvSpPr>
        <p:spPr bwMode="auto">
          <a:xfrm>
            <a:off x="4154321" y="5576772"/>
            <a:ext cx="346991" cy="6104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cxnSp>
        <p:nvCxnSpPr>
          <p:cNvPr id="139" name="AutoShape 158"/>
          <p:cNvCxnSpPr>
            <a:cxnSpLocks noChangeShapeType="1"/>
          </p:cNvCxnSpPr>
          <p:nvPr/>
        </p:nvCxnSpPr>
        <p:spPr bwMode="auto">
          <a:xfrm rot="16200000" flipH="1">
            <a:off x="1416213" y="3310689"/>
            <a:ext cx="2226326" cy="2297120"/>
          </a:xfrm>
          <a:prstGeom prst="bentConnector3">
            <a:avLst>
              <a:gd name="adj1" fmla="val 78898"/>
            </a:avLst>
          </a:prstGeom>
          <a:noFill/>
          <a:ln w="19050">
            <a:solidFill>
              <a:srgbClr val="FF0000"/>
            </a:solidFill>
            <a:prstDash val="dash"/>
            <a:miter lim="800000"/>
            <a:headEnd/>
            <a:tailEnd type="stealth" w="lg" len="lg"/>
          </a:ln>
          <a:extLst>
            <a:ext uri="{909E8E84-426E-40DD-AFC4-6F175D3DCCD1}">
              <a14:hiddenFill xmlns:a14="http://schemas.microsoft.com/office/drawing/2010/main">
                <a:noFill/>
              </a14:hiddenFill>
            </a:ext>
          </a:extLst>
        </p:spPr>
      </p:cxnSp>
      <p:grpSp>
        <p:nvGrpSpPr>
          <p:cNvPr id="175" name="Group 174"/>
          <p:cNvGrpSpPr/>
          <p:nvPr/>
        </p:nvGrpSpPr>
        <p:grpSpPr>
          <a:xfrm>
            <a:off x="923815" y="2919804"/>
            <a:ext cx="960526" cy="1356277"/>
            <a:chOff x="923815" y="2919804"/>
            <a:chExt cx="960526" cy="1356277"/>
          </a:xfrm>
        </p:grpSpPr>
        <p:sp>
          <p:nvSpPr>
            <p:cNvPr id="94" name="Line 93"/>
            <p:cNvSpPr>
              <a:spLocks noChangeShapeType="1"/>
            </p:cNvSpPr>
            <p:nvPr/>
          </p:nvSpPr>
          <p:spPr bwMode="auto">
            <a:xfrm>
              <a:off x="1273714" y="2919804"/>
              <a:ext cx="0" cy="965926"/>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5" name="Line 94"/>
            <p:cNvSpPr>
              <a:spLocks noChangeShapeType="1"/>
            </p:cNvSpPr>
            <p:nvPr/>
          </p:nvSpPr>
          <p:spPr bwMode="auto">
            <a:xfrm flipH="1">
              <a:off x="1012017" y="3885731"/>
              <a:ext cx="261697" cy="181111"/>
            </a:xfrm>
            <a:prstGeom prst="line">
              <a:avLst/>
            </a:prstGeom>
            <a:noFill/>
            <a:ln w="57150">
              <a:solidFill>
                <a:srgbClr val="CC99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6" name="Line 95"/>
            <p:cNvSpPr>
              <a:spLocks noChangeShapeType="1"/>
            </p:cNvSpPr>
            <p:nvPr/>
          </p:nvSpPr>
          <p:spPr bwMode="auto">
            <a:xfrm>
              <a:off x="1187451" y="3945430"/>
              <a:ext cx="173496" cy="121412"/>
            </a:xfrm>
            <a:prstGeom prst="line">
              <a:avLst/>
            </a:prstGeom>
            <a:noFill/>
            <a:ln w="57150">
              <a:solidFill>
                <a:srgbClr val="CC99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7" name="Line 96"/>
            <p:cNvSpPr>
              <a:spLocks noChangeShapeType="1"/>
            </p:cNvSpPr>
            <p:nvPr/>
          </p:nvSpPr>
          <p:spPr bwMode="auto">
            <a:xfrm>
              <a:off x="1273714" y="3885731"/>
              <a:ext cx="261697" cy="121412"/>
            </a:xfrm>
            <a:prstGeom prst="line">
              <a:avLst/>
            </a:prstGeom>
            <a:noFill/>
            <a:ln w="57150">
              <a:solidFill>
                <a:srgbClr val="CC99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8" name="Line 97"/>
            <p:cNvSpPr>
              <a:spLocks noChangeShapeType="1"/>
            </p:cNvSpPr>
            <p:nvPr/>
          </p:nvSpPr>
          <p:spPr bwMode="auto">
            <a:xfrm flipV="1">
              <a:off x="1273714" y="3100245"/>
              <a:ext cx="175434" cy="483634"/>
            </a:xfrm>
            <a:prstGeom prst="line">
              <a:avLst/>
            </a:prstGeom>
            <a:noFill/>
            <a:ln w="57150">
              <a:solidFill>
                <a:srgbClr val="00B05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9" name="Line 98"/>
            <p:cNvSpPr>
              <a:spLocks noChangeShapeType="1"/>
            </p:cNvSpPr>
            <p:nvPr/>
          </p:nvSpPr>
          <p:spPr bwMode="auto">
            <a:xfrm flipH="1" flipV="1">
              <a:off x="1099249" y="2980845"/>
              <a:ext cx="174465" cy="300510"/>
            </a:xfrm>
            <a:prstGeom prst="line">
              <a:avLst/>
            </a:prstGeom>
            <a:noFill/>
            <a:ln w="57150">
              <a:solidFill>
                <a:srgbClr val="92D05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0" name="Line 99"/>
            <p:cNvSpPr>
              <a:spLocks noChangeShapeType="1"/>
            </p:cNvSpPr>
            <p:nvPr/>
          </p:nvSpPr>
          <p:spPr bwMode="auto">
            <a:xfrm>
              <a:off x="923815" y="3885731"/>
              <a:ext cx="960526" cy="0"/>
            </a:xfrm>
            <a:prstGeom prst="line">
              <a:avLst/>
            </a:prstGeom>
            <a:noFill/>
            <a:ln w="57150">
              <a:solidFill>
                <a:srgbClr val="CC6600"/>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1" name="Line 100"/>
            <p:cNvSpPr>
              <a:spLocks noChangeShapeType="1"/>
            </p:cNvSpPr>
            <p:nvPr/>
          </p:nvSpPr>
          <p:spPr bwMode="auto">
            <a:xfrm flipH="1">
              <a:off x="923815" y="3913859"/>
              <a:ext cx="349899" cy="362222"/>
            </a:xfrm>
            <a:prstGeom prst="line">
              <a:avLst/>
            </a:prstGeom>
            <a:noFill/>
            <a:ln w="57150">
              <a:solidFill>
                <a:srgbClr val="CC99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2" name="Line 101"/>
            <p:cNvSpPr>
              <a:spLocks noChangeShapeType="1"/>
            </p:cNvSpPr>
            <p:nvPr/>
          </p:nvSpPr>
          <p:spPr bwMode="auto">
            <a:xfrm>
              <a:off x="1280240" y="3913542"/>
              <a:ext cx="348930" cy="61712"/>
            </a:xfrm>
            <a:prstGeom prst="line">
              <a:avLst/>
            </a:prstGeom>
            <a:noFill/>
            <a:ln w="57150">
              <a:solidFill>
                <a:srgbClr val="CC99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5" name="Line 164"/>
            <p:cNvSpPr>
              <a:spLocks noChangeShapeType="1"/>
            </p:cNvSpPr>
            <p:nvPr/>
          </p:nvSpPr>
          <p:spPr bwMode="auto">
            <a:xfrm>
              <a:off x="1360946" y="3283368"/>
              <a:ext cx="17446" cy="67749"/>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sp>
        <p:nvSpPr>
          <p:cNvPr id="170" name="Freeform 779"/>
          <p:cNvSpPr>
            <a:spLocks/>
          </p:cNvSpPr>
          <p:nvPr/>
        </p:nvSpPr>
        <p:spPr bwMode="auto">
          <a:xfrm>
            <a:off x="1376363" y="3371850"/>
            <a:ext cx="2982912" cy="2252663"/>
          </a:xfrm>
          <a:custGeom>
            <a:avLst/>
            <a:gdLst>
              <a:gd name="T0" fmla="*/ 0 w 1879"/>
              <a:gd name="T1" fmla="*/ 0 h 1419"/>
              <a:gd name="T2" fmla="*/ 0 w 1879"/>
              <a:gd name="T3" fmla="*/ 2147483647 h 1419"/>
              <a:gd name="T4" fmla="*/ 2147483647 w 1879"/>
              <a:gd name="T5" fmla="*/ 2147483647 h 1419"/>
              <a:gd name="T6" fmla="*/ 2147483647 w 1879"/>
              <a:gd name="T7" fmla="*/ 2147483647 h 1419"/>
              <a:gd name="T8" fmla="*/ 2147483647 w 1879"/>
              <a:gd name="T9" fmla="*/ 2147483647 h 1419"/>
              <a:gd name="T10" fmla="*/ 2147483647 w 1879"/>
              <a:gd name="T11" fmla="*/ 2147483647 h 14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79" h="1419">
                <a:moveTo>
                  <a:pt x="0" y="0"/>
                </a:moveTo>
                <a:lnTo>
                  <a:pt x="0" y="1088"/>
                </a:lnTo>
                <a:lnTo>
                  <a:pt x="1437" y="1093"/>
                </a:lnTo>
                <a:lnTo>
                  <a:pt x="1443" y="1373"/>
                </a:lnTo>
                <a:lnTo>
                  <a:pt x="1588" y="1413"/>
                </a:lnTo>
                <a:lnTo>
                  <a:pt x="1879" y="1419"/>
                </a:lnTo>
              </a:path>
            </a:pathLst>
          </a:custGeom>
          <a:noFill/>
          <a:ln w="57150" cap="rnd" cmpd="sng">
            <a:solidFill>
              <a:srgbClr val="FF0000"/>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sp>
        <p:nvSpPr>
          <p:cNvPr id="180" name="Freeform 779"/>
          <p:cNvSpPr>
            <a:spLocks/>
          </p:cNvSpPr>
          <p:nvPr/>
        </p:nvSpPr>
        <p:spPr bwMode="auto">
          <a:xfrm>
            <a:off x="1358927" y="3387099"/>
            <a:ext cx="2982912" cy="2252663"/>
          </a:xfrm>
          <a:custGeom>
            <a:avLst/>
            <a:gdLst>
              <a:gd name="T0" fmla="*/ 0 w 1879"/>
              <a:gd name="T1" fmla="*/ 0 h 1419"/>
              <a:gd name="T2" fmla="*/ 0 w 1879"/>
              <a:gd name="T3" fmla="*/ 2147483647 h 1419"/>
              <a:gd name="T4" fmla="*/ 2147483647 w 1879"/>
              <a:gd name="T5" fmla="*/ 2147483647 h 1419"/>
              <a:gd name="T6" fmla="*/ 2147483647 w 1879"/>
              <a:gd name="T7" fmla="*/ 2147483647 h 1419"/>
              <a:gd name="T8" fmla="*/ 2147483647 w 1879"/>
              <a:gd name="T9" fmla="*/ 2147483647 h 1419"/>
              <a:gd name="T10" fmla="*/ 2147483647 w 1879"/>
              <a:gd name="T11" fmla="*/ 2147483647 h 14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79" h="1419">
                <a:moveTo>
                  <a:pt x="0" y="0"/>
                </a:moveTo>
                <a:lnTo>
                  <a:pt x="0" y="1088"/>
                </a:lnTo>
                <a:lnTo>
                  <a:pt x="1437" y="1093"/>
                </a:lnTo>
                <a:lnTo>
                  <a:pt x="1443" y="1373"/>
                </a:lnTo>
                <a:lnTo>
                  <a:pt x="1588" y="1413"/>
                </a:lnTo>
                <a:lnTo>
                  <a:pt x="1879" y="1419"/>
                </a:lnTo>
              </a:path>
            </a:pathLst>
          </a:custGeom>
          <a:noFill/>
          <a:ln w="57150" cap="rnd" cmpd="sng">
            <a:solidFill>
              <a:schemeClr val="tx1"/>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sp>
        <p:nvSpPr>
          <p:cNvPr id="181" name="Text Box 160"/>
          <p:cNvSpPr txBox="1">
            <a:spLocks noChangeArrowheads="1"/>
          </p:cNvSpPr>
          <p:nvPr/>
        </p:nvSpPr>
        <p:spPr bwMode="auto">
          <a:xfrm>
            <a:off x="1428834" y="4743635"/>
            <a:ext cx="1570183" cy="263617"/>
          </a:xfrm>
          <a:prstGeom prst="rect">
            <a:avLst/>
          </a:prstGeom>
          <a:noFill/>
          <a:ln w="9525">
            <a:noFill/>
            <a:miter lim="800000"/>
            <a:headEnd/>
            <a:tailEnd/>
          </a:ln>
        </p:spPr>
        <p:txBody>
          <a:bodyPr lIns="75895" tIns="37948" rIns="75895" bIns="37948"/>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GB" altLang="de-DE" sz="1800" dirty="0">
                <a:solidFill>
                  <a:srgbClr val="000000"/>
                </a:solidFill>
                <a:cs typeface="Arial" panose="020B0604020202020204" pitchFamily="34" charset="0"/>
              </a:rPr>
              <a:t>Seed</a:t>
            </a:r>
            <a:endParaRPr lang="en-GB" altLang="de-DE" sz="1800" dirty="0">
              <a:cs typeface="Arial" panose="020B0604020202020204" pitchFamily="34" charset="0"/>
            </a:endParaRPr>
          </a:p>
        </p:txBody>
      </p:sp>
      <p:sp>
        <p:nvSpPr>
          <p:cNvPr id="192" name="Line 159"/>
          <p:cNvSpPr>
            <a:spLocks noChangeShapeType="1"/>
          </p:cNvSpPr>
          <p:nvPr/>
        </p:nvSpPr>
        <p:spPr bwMode="auto">
          <a:xfrm>
            <a:off x="319638" y="1783461"/>
            <a:ext cx="8451850" cy="15153"/>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3" name="TextBox 192"/>
          <p:cNvSpPr txBox="1"/>
          <p:nvPr/>
        </p:nvSpPr>
        <p:spPr>
          <a:xfrm>
            <a:off x="7553477" y="1822710"/>
            <a:ext cx="1218011"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Season 1</a:t>
            </a:r>
          </a:p>
        </p:txBody>
      </p:sp>
      <p:sp>
        <p:nvSpPr>
          <p:cNvPr id="194" name="TextBox 193"/>
          <p:cNvSpPr txBox="1"/>
          <p:nvPr/>
        </p:nvSpPr>
        <p:spPr>
          <a:xfrm>
            <a:off x="7553476" y="4264164"/>
            <a:ext cx="1218011"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Season 2</a:t>
            </a:r>
          </a:p>
        </p:txBody>
      </p:sp>
      <p:sp>
        <p:nvSpPr>
          <p:cNvPr id="195" name="TextBox 194"/>
          <p:cNvSpPr txBox="1"/>
          <p:nvPr/>
        </p:nvSpPr>
        <p:spPr>
          <a:xfrm>
            <a:off x="165246" y="6112840"/>
            <a:ext cx="8653716"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Mind: Diagrams shows one plant of one candidate. In reality, there are several plants per candidate and many candidates (and their many offspring) </a:t>
            </a:r>
          </a:p>
        </p:txBody>
      </p:sp>
      <p:sp>
        <p:nvSpPr>
          <p:cNvPr id="140" name="Line 159"/>
          <p:cNvSpPr>
            <a:spLocks noChangeShapeType="1"/>
          </p:cNvSpPr>
          <p:nvPr/>
        </p:nvSpPr>
        <p:spPr bwMode="auto">
          <a:xfrm flipV="1">
            <a:off x="319638" y="4247951"/>
            <a:ext cx="11761965" cy="17011"/>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2" name="Right Triangle 4">
            <a:extLst>
              <a:ext uri="{FF2B5EF4-FFF2-40B4-BE49-F238E27FC236}">
                <a16:creationId xmlns:a16="http://schemas.microsoft.com/office/drawing/2014/main" id="{0A291D00-C239-42D3-B434-7D956A061569}"/>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4" name="Textfeld 5">
            <a:extLst>
              <a:ext uri="{FF2B5EF4-FFF2-40B4-BE49-F238E27FC236}">
                <a16:creationId xmlns:a16="http://schemas.microsoft.com/office/drawing/2014/main" id="{77777130-BFC3-4281-A3BB-819474B77AA4}"/>
              </a:ext>
            </a:extLst>
          </p:cNvPr>
          <p:cNvSpPr txBox="1"/>
          <p:nvPr/>
        </p:nvSpPr>
        <p:spPr>
          <a:xfrm>
            <a:off x="11475546" y="6348072"/>
            <a:ext cx="66086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21</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02585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B21BBC1-2E87-489C-905D-03AD18AA7DDC}"/>
              </a:ext>
            </a:extLst>
          </p:cNvPr>
          <p:cNvPicPr>
            <a:picLocks noChangeAspect="1"/>
          </p:cNvPicPr>
          <p:nvPr/>
        </p:nvPicPr>
        <p:blipFill>
          <a:blip r:embed="rId2"/>
          <a:stretch>
            <a:fillRect/>
          </a:stretch>
        </p:blipFill>
        <p:spPr>
          <a:xfrm>
            <a:off x="-14670" y="2906"/>
            <a:ext cx="12192000" cy="6852188"/>
          </a:xfrm>
          <a:prstGeom prst="rect">
            <a:avLst/>
          </a:prstGeom>
        </p:spPr>
      </p:pic>
      <p:sp>
        <p:nvSpPr>
          <p:cNvPr id="8" name="Line 45">
            <a:extLst>
              <a:ext uri="{FF2B5EF4-FFF2-40B4-BE49-F238E27FC236}">
                <a16:creationId xmlns:a16="http://schemas.microsoft.com/office/drawing/2014/main" id="{8BF89E2E-AD1A-45DB-B5DE-A1E25CD5CFD6}"/>
              </a:ext>
            </a:extLst>
          </p:cNvPr>
          <p:cNvSpPr>
            <a:spLocks noChangeShapeType="1"/>
          </p:cNvSpPr>
          <p:nvPr/>
        </p:nvSpPr>
        <p:spPr bwMode="auto">
          <a:xfrm rot="10800000">
            <a:off x="1708205" y="5146149"/>
            <a:ext cx="942975" cy="1254125"/>
          </a:xfrm>
          <a:prstGeom prst="line">
            <a:avLst/>
          </a:prstGeom>
          <a:noFill/>
          <a:ln w="57150">
            <a:solidFill>
              <a:srgbClr val="FF0000"/>
            </a:solidFill>
            <a:round/>
            <a:headEnd/>
            <a:tailEnd type="triangle" w="med" len="med"/>
          </a:ln>
          <a:effectLst>
            <a:outerShdw dist="76200" dir="4200000" sx="103000" sy="103000" algn="ctr" rotWithShape="0">
              <a:schemeClr val="bg1"/>
            </a:outerShdw>
          </a:effectLst>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 name="Line 46">
            <a:extLst>
              <a:ext uri="{FF2B5EF4-FFF2-40B4-BE49-F238E27FC236}">
                <a16:creationId xmlns:a16="http://schemas.microsoft.com/office/drawing/2014/main" id="{DC76B2B8-6585-4649-AEA2-214BC41E9949}"/>
              </a:ext>
            </a:extLst>
          </p:cNvPr>
          <p:cNvSpPr>
            <a:spLocks noChangeShapeType="1"/>
          </p:cNvSpPr>
          <p:nvPr/>
        </p:nvSpPr>
        <p:spPr bwMode="auto">
          <a:xfrm rot="10800000">
            <a:off x="2103023" y="5146149"/>
            <a:ext cx="1066412" cy="1263650"/>
          </a:xfrm>
          <a:prstGeom prst="line">
            <a:avLst/>
          </a:prstGeom>
          <a:noFill/>
          <a:ln w="57150">
            <a:solidFill>
              <a:srgbClr val="FF0000"/>
            </a:solidFill>
            <a:round/>
            <a:headEnd/>
            <a:tailEnd type="triangle" w="med" len="med"/>
          </a:ln>
          <a:effectLst>
            <a:outerShdw dist="76200" dir="4200000" sx="103000" sy="103000" algn="ctr" rotWithShape="0">
              <a:schemeClr val="bg1"/>
            </a:outerShdw>
          </a:effectLst>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 name="Line 47">
            <a:extLst>
              <a:ext uri="{FF2B5EF4-FFF2-40B4-BE49-F238E27FC236}">
                <a16:creationId xmlns:a16="http://schemas.microsoft.com/office/drawing/2014/main" id="{615E022A-F2D3-48A0-A387-11ECC9B70700}"/>
              </a:ext>
            </a:extLst>
          </p:cNvPr>
          <p:cNvSpPr>
            <a:spLocks noChangeShapeType="1"/>
          </p:cNvSpPr>
          <p:nvPr/>
        </p:nvSpPr>
        <p:spPr bwMode="auto">
          <a:xfrm rot="10800000">
            <a:off x="2462267" y="5190599"/>
            <a:ext cx="1321631" cy="1236662"/>
          </a:xfrm>
          <a:prstGeom prst="line">
            <a:avLst/>
          </a:prstGeom>
          <a:noFill/>
          <a:ln w="57150">
            <a:solidFill>
              <a:srgbClr val="FF0000"/>
            </a:solidFill>
            <a:round/>
            <a:headEnd/>
            <a:tailEnd type="triangle" w="med" len="med"/>
          </a:ln>
          <a:effectLst>
            <a:outerShdw dist="76200" dir="4200000" sx="103000" sy="103000" algn="ctr" rotWithShape="0">
              <a:schemeClr val="bg1"/>
            </a:outerShdw>
          </a:effectLst>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 name="Text Box 49">
            <a:extLst>
              <a:ext uri="{FF2B5EF4-FFF2-40B4-BE49-F238E27FC236}">
                <a16:creationId xmlns:a16="http://schemas.microsoft.com/office/drawing/2014/main" id="{9F55B1FA-F3A3-4127-9A1C-104F744A48EF}"/>
              </a:ext>
            </a:extLst>
          </p:cNvPr>
          <p:cNvSpPr txBox="1">
            <a:spLocks noChangeArrowheads="1"/>
          </p:cNvSpPr>
          <p:nvPr/>
        </p:nvSpPr>
        <p:spPr bwMode="auto">
          <a:xfrm>
            <a:off x="8812901" y="576444"/>
            <a:ext cx="3299033" cy="6186309"/>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None/>
            </a:pPr>
            <a:r>
              <a:rPr lang="en-GB" altLang="de-DE" sz="1800" dirty="0">
                <a:cs typeface="Arial" panose="020B0604020202020204" pitchFamily="34" charset="0"/>
              </a:rPr>
              <a:t>Candidates are typically more or less advanced inbred lines; need emasculation. The tester typically belongs to a different ‘heterotic’ germplasm pool, hence such </a:t>
            </a:r>
            <a:r>
              <a:rPr lang="en-GB" altLang="de-DE" sz="1800" dirty="0">
                <a:solidFill>
                  <a:srgbClr val="0000FF"/>
                </a:solidFill>
                <a:cs typeface="Arial" panose="020B0604020202020204" pitchFamily="34" charset="0"/>
              </a:rPr>
              <a:t>Topcross’</a:t>
            </a:r>
            <a:r>
              <a:rPr lang="en-GB" altLang="de-DE" sz="1800" dirty="0">
                <a:cs typeface="Arial" panose="020B0604020202020204" pitchFamily="34" charset="0"/>
              </a:rPr>
              <a:t> focus is on GCA-effects towards an ‘other’ pool instead of towards ‘own’ gene pool.</a:t>
            </a:r>
            <a:r>
              <a:rPr lang="en-GB" altLang="de-DE" sz="1200" dirty="0">
                <a:cs typeface="Arial" panose="020B0604020202020204" pitchFamily="34" charset="0"/>
              </a:rPr>
              <a:t> </a:t>
            </a:r>
          </a:p>
          <a:p>
            <a:pPr eaLnBrk="1" hangingPunct="1">
              <a:spcBef>
                <a:spcPct val="50000"/>
              </a:spcBef>
              <a:buNone/>
            </a:pPr>
            <a:r>
              <a:rPr lang="en-GB" altLang="de-DE" sz="1800" dirty="0">
                <a:solidFill>
                  <a:schemeClr val="tx1">
                    <a:lumMod val="50000"/>
                    <a:lumOff val="50000"/>
                  </a:schemeClr>
                </a:solidFill>
                <a:cs typeface="Arial" panose="020B0604020202020204" pitchFamily="34" charset="0"/>
              </a:rPr>
              <a:t>Again: GCA-effects of homo-</a:t>
            </a:r>
            <a:r>
              <a:rPr lang="en-GB" altLang="de-DE" sz="1800" dirty="0" err="1">
                <a:solidFill>
                  <a:schemeClr val="tx1">
                    <a:lumMod val="50000"/>
                    <a:lumOff val="50000"/>
                  </a:schemeClr>
                </a:solidFill>
                <a:cs typeface="Arial" panose="020B0604020202020204" pitchFamily="34" charset="0"/>
              </a:rPr>
              <a:t>zygous</a:t>
            </a:r>
            <a:r>
              <a:rPr lang="en-GB" altLang="de-DE" sz="1800" dirty="0">
                <a:solidFill>
                  <a:schemeClr val="tx1">
                    <a:lumMod val="50000"/>
                    <a:lumOff val="50000"/>
                  </a:schemeClr>
                </a:solidFill>
                <a:cs typeface="Arial" panose="020B0604020202020204" pitchFamily="34" charset="0"/>
              </a:rPr>
              <a:t> candidates are ~½ of their Breeding Value.</a:t>
            </a:r>
            <a:r>
              <a:rPr lang="en-GB" altLang="de-DE" sz="1200" dirty="0">
                <a:solidFill>
                  <a:schemeClr val="tx1">
                    <a:lumMod val="50000"/>
                    <a:lumOff val="50000"/>
                  </a:schemeClr>
                </a:solidFill>
                <a:cs typeface="Arial" panose="020B0604020202020204" pitchFamily="34" charset="0"/>
              </a:rPr>
              <a:t> </a:t>
            </a:r>
          </a:p>
          <a:p>
            <a:pPr eaLnBrk="1" hangingPunct="1">
              <a:spcBef>
                <a:spcPct val="50000"/>
              </a:spcBef>
              <a:buNone/>
            </a:pPr>
            <a:r>
              <a:rPr lang="en-GB" altLang="de-DE" sz="1800" dirty="0">
                <a:cs typeface="Arial" panose="020B0604020202020204" pitchFamily="34" charset="0"/>
              </a:rPr>
              <a:t>The phenotypically (</a:t>
            </a:r>
            <a:r>
              <a:rPr lang="en-GB" altLang="de-DE" sz="1800" i="1" dirty="0">
                <a:cs typeface="Arial" panose="020B0604020202020204" pitchFamily="34" charset="0"/>
              </a:rPr>
              <a:t>via</a:t>
            </a:r>
            <a:r>
              <a:rPr lang="en-GB" altLang="de-DE" sz="1800" dirty="0">
                <a:cs typeface="Arial" panose="020B0604020202020204" pitchFamily="34" charset="0"/>
              </a:rPr>
              <a:t> field trials) assessed GCA effects and Breeding Values are con-</a:t>
            </a:r>
            <a:r>
              <a:rPr lang="en-GB" altLang="de-DE" sz="1800" dirty="0" err="1">
                <a:cs typeface="Arial" panose="020B0604020202020204" pitchFamily="34" charset="0"/>
              </a:rPr>
              <a:t>trasted</a:t>
            </a:r>
            <a:r>
              <a:rPr lang="en-GB" altLang="de-DE" sz="1800" dirty="0">
                <a:cs typeface="Arial" panose="020B0604020202020204" pitchFamily="34" charset="0"/>
              </a:rPr>
              <a:t> and complemented with the so-called Genomically Estimated Breeding Values (</a:t>
            </a:r>
            <a:r>
              <a:rPr lang="en-GB" altLang="de-DE" sz="1800" dirty="0">
                <a:solidFill>
                  <a:schemeClr val="tx1">
                    <a:lumMod val="50000"/>
                    <a:lumOff val="50000"/>
                  </a:schemeClr>
                </a:solidFill>
                <a:cs typeface="Arial" panose="020B0604020202020204" pitchFamily="34" charset="0"/>
              </a:rPr>
              <a:t>see later; Genomic </a:t>
            </a:r>
            <a:r>
              <a:rPr lang="en-GB" altLang="de-DE" sz="1800" dirty="0" err="1">
                <a:solidFill>
                  <a:schemeClr val="tx1">
                    <a:lumMod val="50000"/>
                    <a:lumOff val="50000"/>
                  </a:schemeClr>
                </a:solidFill>
                <a:cs typeface="Arial" panose="020B0604020202020204" pitchFamily="34" charset="0"/>
              </a:rPr>
              <a:t>Selec-tion</a:t>
            </a:r>
            <a:r>
              <a:rPr lang="en-GB" altLang="de-DE" sz="1800" dirty="0">
                <a:solidFill>
                  <a:schemeClr val="tx1">
                    <a:lumMod val="50000"/>
                    <a:lumOff val="50000"/>
                  </a:schemeClr>
                </a:solidFill>
                <a:cs typeface="Arial" panose="020B0604020202020204" pitchFamily="34" charset="0"/>
              </a:rPr>
              <a:t>;</a:t>
            </a:r>
            <a:r>
              <a:rPr lang="en-GB" altLang="de-DE" sz="1800" dirty="0">
                <a:cs typeface="Arial" panose="020B0604020202020204" pitchFamily="34" charset="0"/>
              </a:rPr>
              <a:t> </a:t>
            </a:r>
            <a:r>
              <a:rPr lang="en-GB" altLang="de-DE" sz="1800" dirty="0">
                <a:solidFill>
                  <a:schemeClr val="tx1">
                    <a:lumMod val="50000"/>
                    <a:lumOff val="50000"/>
                  </a:schemeClr>
                </a:solidFill>
                <a:cs typeface="Arial" panose="020B0604020202020204" pitchFamily="34" charset="0"/>
              </a:rPr>
              <a:t>UNPLAB-BrMeth_Ch-11[</a:t>
            </a:r>
            <a:r>
              <a:rPr lang="en-GB" altLang="de-DE" sz="1800" dirty="0" err="1">
                <a:solidFill>
                  <a:schemeClr val="tx1">
                    <a:lumMod val="50000"/>
                    <a:lumOff val="50000"/>
                  </a:schemeClr>
                </a:solidFill>
                <a:cs typeface="Arial" panose="020B0604020202020204" pitchFamily="34" charset="0"/>
              </a:rPr>
              <a:t>TheFour</a:t>
            </a:r>
            <a:r>
              <a:rPr lang="en-GB" altLang="de-DE" sz="1800" dirty="0">
                <a:solidFill>
                  <a:schemeClr val="tx1">
                    <a:lumMod val="50000"/>
                    <a:lumOff val="50000"/>
                  </a:schemeClr>
                </a:solidFill>
                <a:cs typeface="Arial" panose="020B0604020202020204" pitchFamily="34" charset="0"/>
              </a:rPr>
              <a:t> GS]).</a:t>
            </a:r>
          </a:p>
        </p:txBody>
      </p:sp>
      <p:sp>
        <p:nvSpPr>
          <p:cNvPr id="12" name="Line 47">
            <a:extLst>
              <a:ext uri="{FF2B5EF4-FFF2-40B4-BE49-F238E27FC236}">
                <a16:creationId xmlns:a16="http://schemas.microsoft.com/office/drawing/2014/main" id="{7AE6E3BE-201B-427F-9B7D-6A952497272B}"/>
              </a:ext>
            </a:extLst>
          </p:cNvPr>
          <p:cNvSpPr>
            <a:spLocks noChangeShapeType="1"/>
          </p:cNvSpPr>
          <p:nvPr/>
        </p:nvSpPr>
        <p:spPr bwMode="auto">
          <a:xfrm rot="10800000">
            <a:off x="2861486" y="5227111"/>
            <a:ext cx="1317229" cy="1200150"/>
          </a:xfrm>
          <a:prstGeom prst="line">
            <a:avLst/>
          </a:prstGeom>
          <a:noFill/>
          <a:ln w="57150">
            <a:solidFill>
              <a:srgbClr val="FF0000"/>
            </a:solidFill>
            <a:round/>
            <a:headEnd/>
            <a:tailEnd type="triangle" w="med" len="med"/>
          </a:ln>
          <a:effectLst>
            <a:outerShdw dist="76200" dir="4200000" sx="103000" sy="103000" algn="ctr" rotWithShape="0">
              <a:schemeClr val="bg1"/>
            </a:outerShdw>
          </a:effectLst>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 name="Line 12">
            <a:extLst>
              <a:ext uri="{FF2B5EF4-FFF2-40B4-BE49-F238E27FC236}">
                <a16:creationId xmlns:a16="http://schemas.microsoft.com/office/drawing/2014/main" id="{2A611423-B70E-4997-BDC2-FA49345E8490}"/>
              </a:ext>
            </a:extLst>
          </p:cNvPr>
          <p:cNvSpPr>
            <a:spLocks noChangeShapeType="1"/>
          </p:cNvSpPr>
          <p:nvPr/>
        </p:nvSpPr>
        <p:spPr bwMode="auto">
          <a:xfrm flipH="1">
            <a:off x="1558261" y="983779"/>
            <a:ext cx="5081" cy="1773859"/>
          </a:xfrm>
          <a:prstGeom prst="line">
            <a:avLst/>
          </a:prstGeom>
          <a:noFill/>
          <a:ln w="136525">
            <a:solidFill>
              <a:srgbClr val="A1D05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sp>
        <p:nvSpPr>
          <p:cNvPr id="14" name="Line 12">
            <a:extLst>
              <a:ext uri="{FF2B5EF4-FFF2-40B4-BE49-F238E27FC236}">
                <a16:creationId xmlns:a16="http://schemas.microsoft.com/office/drawing/2014/main" id="{638AC37A-1C06-4517-A565-89064F2CFFAF}"/>
              </a:ext>
            </a:extLst>
          </p:cNvPr>
          <p:cNvSpPr>
            <a:spLocks noChangeShapeType="1"/>
          </p:cNvSpPr>
          <p:nvPr/>
        </p:nvSpPr>
        <p:spPr bwMode="auto">
          <a:xfrm flipH="1">
            <a:off x="2762926" y="992666"/>
            <a:ext cx="5081" cy="1773859"/>
          </a:xfrm>
          <a:prstGeom prst="line">
            <a:avLst/>
          </a:prstGeom>
          <a:noFill/>
          <a:ln w="136525">
            <a:solidFill>
              <a:srgbClr val="A1D05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sp>
        <p:nvSpPr>
          <p:cNvPr id="15" name="Line 12">
            <a:extLst>
              <a:ext uri="{FF2B5EF4-FFF2-40B4-BE49-F238E27FC236}">
                <a16:creationId xmlns:a16="http://schemas.microsoft.com/office/drawing/2014/main" id="{A23B6180-4535-4D37-8158-73D00EDE254F}"/>
              </a:ext>
            </a:extLst>
          </p:cNvPr>
          <p:cNvSpPr>
            <a:spLocks noChangeShapeType="1"/>
          </p:cNvSpPr>
          <p:nvPr/>
        </p:nvSpPr>
        <p:spPr bwMode="auto">
          <a:xfrm flipH="1">
            <a:off x="4240112" y="1001178"/>
            <a:ext cx="5081" cy="1773859"/>
          </a:xfrm>
          <a:prstGeom prst="line">
            <a:avLst/>
          </a:prstGeom>
          <a:noFill/>
          <a:ln w="136525">
            <a:solidFill>
              <a:srgbClr val="A1D05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sp>
        <p:nvSpPr>
          <p:cNvPr id="16" name="Freeform 1">
            <a:extLst>
              <a:ext uri="{FF2B5EF4-FFF2-40B4-BE49-F238E27FC236}">
                <a16:creationId xmlns:a16="http://schemas.microsoft.com/office/drawing/2014/main" id="{C3619DE9-5AFA-4E4F-B707-84DBF0F14A16}"/>
              </a:ext>
            </a:extLst>
          </p:cNvPr>
          <p:cNvSpPr/>
          <p:nvPr/>
        </p:nvSpPr>
        <p:spPr>
          <a:xfrm>
            <a:off x="11532" y="2017377"/>
            <a:ext cx="9078374" cy="4843258"/>
          </a:xfrm>
          <a:custGeom>
            <a:avLst/>
            <a:gdLst>
              <a:gd name="connsiteX0" fmla="*/ 9078374 w 9078374"/>
              <a:gd name="connsiteY0" fmla="*/ 4834507 h 4843258"/>
              <a:gd name="connsiteX1" fmla="*/ 6615181 w 9078374"/>
              <a:gd name="connsiteY1" fmla="*/ 4843258 h 4843258"/>
              <a:gd name="connsiteX2" fmla="*/ 0 w 9078374"/>
              <a:gd name="connsiteY2" fmla="*/ 336885 h 4843258"/>
              <a:gd name="connsiteX3" fmla="*/ 4375 w 9078374"/>
              <a:gd name="connsiteY3" fmla="*/ 0 h 4843258"/>
              <a:gd name="connsiteX4" fmla="*/ 9078374 w 9078374"/>
              <a:gd name="connsiteY4" fmla="*/ 4834507 h 4843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78374" h="4843258">
                <a:moveTo>
                  <a:pt x="9078374" y="4834507"/>
                </a:moveTo>
                <a:lnTo>
                  <a:pt x="6615181" y="4843258"/>
                </a:lnTo>
                <a:lnTo>
                  <a:pt x="0" y="336885"/>
                </a:lnTo>
                <a:cubicBezTo>
                  <a:pt x="1458" y="224590"/>
                  <a:pt x="2917" y="112295"/>
                  <a:pt x="4375" y="0"/>
                </a:cubicBezTo>
                <a:lnTo>
                  <a:pt x="9078374" y="4834507"/>
                </a:lnTo>
                <a:close/>
              </a:path>
            </a:pathLst>
          </a:custGeom>
          <a:solidFill>
            <a:srgbClr val="F2F2F2">
              <a:alpha val="76078"/>
            </a:srgb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Box 30">
            <a:extLst>
              <a:ext uri="{FF2B5EF4-FFF2-40B4-BE49-F238E27FC236}">
                <a16:creationId xmlns:a16="http://schemas.microsoft.com/office/drawing/2014/main" id="{6A524297-A3D9-45BE-8362-00AF9B80E83F}"/>
              </a:ext>
            </a:extLst>
          </p:cNvPr>
          <p:cNvSpPr txBox="1">
            <a:spLocks noChangeArrowheads="1"/>
          </p:cNvSpPr>
          <p:nvPr/>
        </p:nvSpPr>
        <p:spPr bwMode="auto">
          <a:xfrm>
            <a:off x="7608281" y="6476764"/>
            <a:ext cx="433387" cy="369888"/>
          </a:xfrm>
          <a:prstGeom prst="rect">
            <a:avLst/>
          </a:prstGeom>
          <a:solidFill>
            <a:schemeClr val="bg1"/>
          </a:solidFill>
          <a:ln w="9525">
            <a:solidFill>
              <a:schemeClr val="tx1"/>
            </a:solidFill>
            <a:miter lim="800000"/>
            <a:headEnd/>
            <a:tailEnd/>
          </a:ln>
          <a:effectLst>
            <a:outerShdw dist="35921" dir="2700000" algn="ctr" rotWithShape="0">
              <a:schemeClr val="bg2"/>
            </a:outerShdw>
          </a:effec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n-GB" altLang="de-DE" sz="1800" b="1" dirty="0">
                <a:cs typeface="Arial" panose="020B0604020202020204" pitchFamily="34" charset="0"/>
              </a:rPr>
              <a:t>♀</a:t>
            </a:r>
          </a:p>
        </p:txBody>
      </p:sp>
      <p:sp>
        <p:nvSpPr>
          <p:cNvPr id="22" name="Freeform 2">
            <a:extLst>
              <a:ext uri="{FF2B5EF4-FFF2-40B4-BE49-F238E27FC236}">
                <a16:creationId xmlns:a16="http://schemas.microsoft.com/office/drawing/2014/main" id="{200D70E6-BA77-4963-97AA-081A61C197D7}"/>
              </a:ext>
            </a:extLst>
          </p:cNvPr>
          <p:cNvSpPr/>
          <p:nvPr/>
        </p:nvSpPr>
        <p:spPr>
          <a:xfrm>
            <a:off x="2652" y="2368920"/>
            <a:ext cx="6474840" cy="4477732"/>
          </a:xfrm>
          <a:custGeom>
            <a:avLst/>
            <a:gdLst>
              <a:gd name="connsiteX0" fmla="*/ 6579909 w 6579909"/>
              <a:gd name="connsiteY0" fmla="*/ 4477732 h 4477732"/>
              <a:gd name="connsiteX1" fmla="*/ 5312004 w 6579909"/>
              <a:gd name="connsiteY1" fmla="*/ 4454165 h 4477732"/>
              <a:gd name="connsiteX2" fmla="*/ 0 w 6579909"/>
              <a:gd name="connsiteY2" fmla="*/ 183823 h 4477732"/>
              <a:gd name="connsiteX3" fmla="*/ 51847 w 6579909"/>
              <a:gd name="connsiteY3" fmla="*/ 0 h 4477732"/>
              <a:gd name="connsiteX4" fmla="*/ 6579909 w 6579909"/>
              <a:gd name="connsiteY4" fmla="*/ 4477732 h 4477732"/>
              <a:gd name="connsiteX0" fmla="*/ 6546915 w 6546915"/>
              <a:gd name="connsiteY0" fmla="*/ 4477732 h 4477732"/>
              <a:gd name="connsiteX1" fmla="*/ 5279010 w 6546915"/>
              <a:gd name="connsiteY1" fmla="*/ 4454165 h 4477732"/>
              <a:gd name="connsiteX2" fmla="*/ 0 w 6546915"/>
              <a:gd name="connsiteY2" fmla="*/ 188536 h 4477732"/>
              <a:gd name="connsiteX3" fmla="*/ 18853 w 6546915"/>
              <a:gd name="connsiteY3" fmla="*/ 0 h 4477732"/>
              <a:gd name="connsiteX4" fmla="*/ 6546915 w 6546915"/>
              <a:gd name="connsiteY4" fmla="*/ 4477732 h 4477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6915" h="4477732">
                <a:moveTo>
                  <a:pt x="6546915" y="4477732"/>
                </a:moveTo>
                <a:lnTo>
                  <a:pt x="5279010" y="4454165"/>
                </a:lnTo>
                <a:lnTo>
                  <a:pt x="0" y="188536"/>
                </a:lnTo>
                <a:lnTo>
                  <a:pt x="18853" y="0"/>
                </a:lnTo>
                <a:lnTo>
                  <a:pt x="6546915" y="4477732"/>
                </a:lnTo>
                <a:close/>
              </a:path>
            </a:pathLst>
          </a:custGeom>
          <a:solidFill>
            <a:srgbClr val="0000FF">
              <a:alpha val="52157"/>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Line 12">
            <a:extLst>
              <a:ext uri="{FF2B5EF4-FFF2-40B4-BE49-F238E27FC236}">
                <a16:creationId xmlns:a16="http://schemas.microsoft.com/office/drawing/2014/main" id="{6C5D98D4-2FE7-4965-A7D4-50E93829195A}"/>
              </a:ext>
            </a:extLst>
          </p:cNvPr>
          <p:cNvSpPr>
            <a:spLocks noChangeShapeType="1"/>
          </p:cNvSpPr>
          <p:nvPr/>
        </p:nvSpPr>
        <p:spPr bwMode="auto">
          <a:xfrm flipH="1">
            <a:off x="334478" y="971700"/>
            <a:ext cx="5081" cy="1773859"/>
          </a:xfrm>
          <a:prstGeom prst="line">
            <a:avLst/>
          </a:prstGeom>
          <a:noFill/>
          <a:ln w="13652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sp>
        <p:nvSpPr>
          <p:cNvPr id="24" name="Text Box 31">
            <a:extLst>
              <a:ext uri="{FF2B5EF4-FFF2-40B4-BE49-F238E27FC236}">
                <a16:creationId xmlns:a16="http://schemas.microsoft.com/office/drawing/2014/main" id="{09ED19D3-FD28-437B-9EE6-0B161B7DB6C3}"/>
              </a:ext>
            </a:extLst>
          </p:cNvPr>
          <p:cNvSpPr txBox="1">
            <a:spLocks noChangeArrowheads="1"/>
          </p:cNvSpPr>
          <p:nvPr/>
        </p:nvSpPr>
        <p:spPr bwMode="auto">
          <a:xfrm>
            <a:off x="5462375" y="6431321"/>
            <a:ext cx="820737" cy="369888"/>
          </a:xfrm>
          <a:prstGeom prst="rect">
            <a:avLst/>
          </a:prstGeom>
          <a:solidFill>
            <a:srgbClr val="0000FF"/>
          </a:solidFill>
          <a:ln w="9525">
            <a:solidFill>
              <a:schemeClr val="bg1"/>
            </a:solidFill>
            <a:miter lim="800000"/>
            <a:headEnd/>
            <a:tailEnd/>
          </a:ln>
          <a:effectLst>
            <a:outerShdw blurRad="50800" dist="38100" dir="2700000" algn="tl" rotWithShape="0">
              <a:prstClr val="black">
                <a:alpha val="40000"/>
              </a:prstClr>
            </a:outerShdw>
          </a:effec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n-GB" altLang="de-DE" sz="1800" dirty="0">
                <a:solidFill>
                  <a:schemeClr val="bg1"/>
                </a:solidFill>
                <a:cs typeface="Arial" panose="020B0604020202020204" pitchFamily="34" charset="0"/>
              </a:rPr>
              <a:t>♀;♂</a:t>
            </a:r>
          </a:p>
        </p:txBody>
      </p:sp>
    </p:spTree>
    <p:extLst>
      <p:ext uri="{BB962C8B-B14F-4D97-AF65-F5344CB8AC3E}">
        <p14:creationId xmlns:p14="http://schemas.microsoft.com/office/powerpoint/2010/main" val="400413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up)">
                                      <p:cBhvr>
                                        <p:cTn id="12" dur="2000"/>
                                        <p:tgtEl>
                                          <p:spTgt spid="23"/>
                                        </p:tgtEl>
                                      </p:cBhvr>
                                    </p:animEffect>
                                  </p:childTnLst>
                                </p:cTn>
                              </p:par>
                            </p:childTnLst>
                          </p:cTn>
                        </p:par>
                        <p:par>
                          <p:cTn id="13" fill="hold">
                            <p:stCondLst>
                              <p:cond delay="2000"/>
                            </p:stCondLst>
                            <p:childTnLst>
                              <p:par>
                                <p:cTn id="14" presetID="22" presetClass="entr" presetSubtype="1"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ipe(up)">
                                      <p:cBhvr>
                                        <p:cTn id="16" dur="500"/>
                                        <p:tgtEl>
                                          <p:spTgt spid="13"/>
                                        </p:tgtEl>
                                      </p:cBhvr>
                                    </p:animEffect>
                                  </p:childTnLst>
                                </p:cTn>
                              </p:par>
                            </p:childTnLst>
                          </p:cTn>
                        </p:par>
                        <p:par>
                          <p:cTn id="17" fill="hold">
                            <p:stCondLst>
                              <p:cond delay="2500"/>
                            </p:stCondLst>
                            <p:childTnLst>
                              <p:par>
                                <p:cTn id="18" presetID="22" presetClass="entr" presetSubtype="1" fill="hold" grpId="0" nodeType="after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up)">
                                      <p:cBhvr>
                                        <p:cTn id="20" dur="500"/>
                                        <p:tgtEl>
                                          <p:spTgt spid="14"/>
                                        </p:tgtEl>
                                      </p:cBhvr>
                                    </p:animEffect>
                                  </p:childTnLst>
                                </p:cTn>
                              </p:par>
                            </p:childTnLst>
                          </p:cTn>
                        </p:par>
                        <p:par>
                          <p:cTn id="21" fill="hold">
                            <p:stCondLst>
                              <p:cond delay="3000"/>
                            </p:stCondLst>
                            <p:childTnLst>
                              <p:par>
                                <p:cTn id="22" presetID="22" presetClass="entr" presetSubtype="1" fill="hold" grpId="0" nodeType="after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up)">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wipe(down)">
                                      <p:cBhvr>
                                        <p:cTn id="29" dur="1500"/>
                                        <p:tgtEl>
                                          <p:spTgt spid="22"/>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down)">
                                      <p:cBhvr>
                                        <p:cTn id="32" dur="2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4" grpId="0" animBg="1"/>
      <p:bldP spid="15" grpId="0" animBg="1"/>
      <p:bldP spid="16" grpId="0" animBg="1"/>
      <p:bldP spid="22" grpId="0" animBg="1"/>
      <p:bldP spid="2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958" y="4959765"/>
            <a:ext cx="4371780" cy="1863938"/>
          </a:xfrm>
          <a:prstGeom prst="rect">
            <a:avLst/>
          </a:prstGeom>
        </p:spPr>
      </p:pic>
      <p:sp>
        <p:nvSpPr>
          <p:cNvPr id="4" name="Rectangle 3"/>
          <p:cNvSpPr/>
          <p:nvPr/>
        </p:nvSpPr>
        <p:spPr>
          <a:xfrm>
            <a:off x="0" y="527342"/>
            <a:ext cx="4306186" cy="386922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hteck 1"/>
          <p:cNvSpPr/>
          <p:nvPr/>
        </p:nvSpPr>
        <p:spPr>
          <a:xfrm>
            <a:off x="77302" y="65677"/>
            <a:ext cx="12006967"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latin typeface="Arial" panose="020B0604020202020204" pitchFamily="34" charset="0"/>
                <a:cs typeface="Arial" panose="020B0604020202020204" pitchFamily="34" charset="0"/>
              </a:rPr>
              <a:t>Predict the performance of F1-hybrids from GCA-effect of mother &amp; father line.</a:t>
            </a:r>
          </a:p>
        </p:txBody>
      </p:sp>
      <p:grpSp>
        <p:nvGrpSpPr>
          <p:cNvPr id="3" name="Group 2"/>
          <p:cNvGrpSpPr/>
          <p:nvPr/>
        </p:nvGrpSpPr>
        <p:grpSpPr>
          <a:xfrm>
            <a:off x="27872" y="715734"/>
            <a:ext cx="4128159" cy="3637537"/>
            <a:chOff x="27872" y="715734"/>
            <a:chExt cx="4128159" cy="3637537"/>
          </a:xfrm>
        </p:grpSpPr>
        <p:grpSp>
          <p:nvGrpSpPr>
            <p:cNvPr id="277" name="Group 276"/>
            <p:cNvGrpSpPr/>
            <p:nvPr/>
          </p:nvGrpSpPr>
          <p:grpSpPr>
            <a:xfrm>
              <a:off x="27872" y="715734"/>
              <a:ext cx="4128159" cy="3637537"/>
              <a:chOff x="179255" y="710300"/>
              <a:chExt cx="4128159" cy="3637537"/>
            </a:xfrm>
          </p:grpSpPr>
          <p:sp>
            <p:nvSpPr>
              <p:cNvPr id="278" name="Line 6"/>
              <p:cNvSpPr>
                <a:spLocks noChangeShapeType="1"/>
              </p:cNvSpPr>
              <p:nvPr/>
            </p:nvSpPr>
            <p:spPr bwMode="auto">
              <a:xfrm flipV="1">
                <a:off x="797396" y="811701"/>
                <a:ext cx="0" cy="30241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79" name="Line 7"/>
              <p:cNvSpPr>
                <a:spLocks noChangeShapeType="1"/>
              </p:cNvSpPr>
              <p:nvPr/>
            </p:nvSpPr>
            <p:spPr bwMode="auto">
              <a:xfrm flipV="1">
                <a:off x="4256559" y="811701"/>
                <a:ext cx="0" cy="30241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80" name="Line 8"/>
              <p:cNvSpPr>
                <a:spLocks noChangeShapeType="1"/>
              </p:cNvSpPr>
              <p:nvPr/>
            </p:nvSpPr>
            <p:spPr bwMode="auto">
              <a:xfrm flipH="1">
                <a:off x="732309" y="3835888"/>
                <a:ext cx="65087"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81" name="Rectangle 9"/>
              <p:cNvSpPr>
                <a:spLocks noChangeArrowheads="1"/>
              </p:cNvSpPr>
              <p:nvPr/>
            </p:nvSpPr>
            <p:spPr bwMode="auto">
              <a:xfrm>
                <a:off x="479896" y="3759688"/>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25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82" name="Line 10"/>
              <p:cNvSpPr>
                <a:spLocks noChangeShapeType="1"/>
              </p:cNvSpPr>
              <p:nvPr/>
            </p:nvSpPr>
            <p:spPr bwMode="auto">
              <a:xfrm flipH="1">
                <a:off x="732309" y="3499338"/>
                <a:ext cx="65087"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83" name="Rectangle 11"/>
              <p:cNvSpPr>
                <a:spLocks noChangeArrowheads="1"/>
              </p:cNvSpPr>
              <p:nvPr/>
            </p:nvSpPr>
            <p:spPr bwMode="auto">
              <a:xfrm>
                <a:off x="479896" y="3424726"/>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30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84" name="Line 12"/>
              <p:cNvSpPr>
                <a:spLocks noChangeShapeType="1"/>
              </p:cNvSpPr>
              <p:nvPr/>
            </p:nvSpPr>
            <p:spPr bwMode="auto">
              <a:xfrm flipH="1">
                <a:off x="732309" y="3164376"/>
                <a:ext cx="65087"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85" name="Rectangle 13"/>
              <p:cNvSpPr>
                <a:spLocks noChangeArrowheads="1"/>
              </p:cNvSpPr>
              <p:nvPr/>
            </p:nvSpPr>
            <p:spPr bwMode="auto">
              <a:xfrm>
                <a:off x="479896" y="3088176"/>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35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86" name="Line 14"/>
              <p:cNvSpPr>
                <a:spLocks noChangeShapeType="1"/>
              </p:cNvSpPr>
              <p:nvPr/>
            </p:nvSpPr>
            <p:spPr bwMode="auto">
              <a:xfrm flipH="1">
                <a:off x="732309" y="2827826"/>
                <a:ext cx="65087"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87" name="Rectangle 15"/>
              <p:cNvSpPr>
                <a:spLocks noChangeArrowheads="1"/>
              </p:cNvSpPr>
              <p:nvPr/>
            </p:nvSpPr>
            <p:spPr bwMode="auto">
              <a:xfrm>
                <a:off x="479896" y="275321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40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88" name="Line 16"/>
              <p:cNvSpPr>
                <a:spLocks noChangeShapeType="1"/>
              </p:cNvSpPr>
              <p:nvPr/>
            </p:nvSpPr>
            <p:spPr bwMode="auto">
              <a:xfrm flipH="1">
                <a:off x="732309" y="2491276"/>
                <a:ext cx="65087"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89" name="Rectangle 17"/>
              <p:cNvSpPr>
                <a:spLocks noChangeArrowheads="1"/>
              </p:cNvSpPr>
              <p:nvPr/>
            </p:nvSpPr>
            <p:spPr bwMode="auto">
              <a:xfrm>
                <a:off x="479896" y="24166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45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90" name="Line 18"/>
              <p:cNvSpPr>
                <a:spLocks noChangeShapeType="1"/>
              </p:cNvSpPr>
              <p:nvPr/>
            </p:nvSpPr>
            <p:spPr bwMode="auto">
              <a:xfrm flipH="1">
                <a:off x="732309" y="2154726"/>
                <a:ext cx="65087"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91" name="Rectangle 19"/>
              <p:cNvSpPr>
                <a:spLocks noChangeArrowheads="1"/>
              </p:cNvSpPr>
              <p:nvPr/>
            </p:nvSpPr>
            <p:spPr bwMode="auto">
              <a:xfrm>
                <a:off x="479896" y="208011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50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92" name="Line 20"/>
              <p:cNvSpPr>
                <a:spLocks noChangeShapeType="1"/>
              </p:cNvSpPr>
              <p:nvPr/>
            </p:nvSpPr>
            <p:spPr bwMode="auto">
              <a:xfrm flipH="1">
                <a:off x="732309" y="1819763"/>
                <a:ext cx="65087"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93" name="Rectangle 21"/>
              <p:cNvSpPr>
                <a:spLocks noChangeArrowheads="1"/>
              </p:cNvSpPr>
              <p:nvPr/>
            </p:nvSpPr>
            <p:spPr bwMode="auto">
              <a:xfrm>
                <a:off x="479896" y="1745151"/>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55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94" name="Line 22"/>
              <p:cNvSpPr>
                <a:spLocks noChangeShapeType="1"/>
              </p:cNvSpPr>
              <p:nvPr/>
            </p:nvSpPr>
            <p:spPr bwMode="auto">
              <a:xfrm flipH="1">
                <a:off x="732309" y="1483213"/>
                <a:ext cx="65087"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95" name="Rectangle 23"/>
              <p:cNvSpPr>
                <a:spLocks noChangeArrowheads="1"/>
              </p:cNvSpPr>
              <p:nvPr/>
            </p:nvSpPr>
            <p:spPr bwMode="auto">
              <a:xfrm>
                <a:off x="479896" y="1408601"/>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60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96" name="Line 24"/>
              <p:cNvSpPr>
                <a:spLocks noChangeShapeType="1"/>
              </p:cNvSpPr>
              <p:nvPr/>
            </p:nvSpPr>
            <p:spPr bwMode="auto">
              <a:xfrm flipH="1">
                <a:off x="732309" y="1148251"/>
                <a:ext cx="65087"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97" name="Rectangle 25"/>
              <p:cNvSpPr>
                <a:spLocks noChangeArrowheads="1"/>
              </p:cNvSpPr>
              <p:nvPr/>
            </p:nvSpPr>
            <p:spPr bwMode="auto">
              <a:xfrm>
                <a:off x="479896" y="1072051"/>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65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98" name="Line 26"/>
              <p:cNvSpPr>
                <a:spLocks noChangeShapeType="1"/>
              </p:cNvSpPr>
              <p:nvPr/>
            </p:nvSpPr>
            <p:spPr bwMode="auto">
              <a:xfrm flipH="1">
                <a:off x="732309" y="811701"/>
                <a:ext cx="65087"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99" name="Rectangle 27"/>
              <p:cNvSpPr>
                <a:spLocks noChangeArrowheads="1"/>
              </p:cNvSpPr>
              <p:nvPr/>
            </p:nvSpPr>
            <p:spPr bwMode="auto">
              <a:xfrm>
                <a:off x="479896" y="735501"/>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70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00" name="Rectangle 28"/>
              <p:cNvSpPr>
                <a:spLocks noChangeArrowheads="1"/>
              </p:cNvSpPr>
              <p:nvPr/>
            </p:nvSpPr>
            <p:spPr bwMode="auto">
              <a:xfrm rot="16200000">
                <a:off x="-1342956" y="2232511"/>
                <a:ext cx="3321422"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latin typeface="Arial" panose="020B0604020202020204" pitchFamily="34" charset="0"/>
                  </a:rPr>
                  <a:t>Realized performance of hybrids</a:t>
                </a:r>
                <a:endParaRPr kumimoji="0" lang="en-GB" altLang="en-US" b="0" i="0" u="none" strike="noStrike" cap="none" normalizeH="0" baseline="0" dirty="0">
                  <a:ln>
                    <a:noFill/>
                  </a:ln>
                  <a:solidFill>
                    <a:schemeClr val="tx1"/>
                  </a:solidFill>
                  <a:effectLst/>
                  <a:latin typeface="Arial" panose="020B0604020202020204" pitchFamily="34" charset="0"/>
                </a:endParaRPr>
              </a:p>
            </p:txBody>
          </p:sp>
          <p:sp>
            <p:nvSpPr>
              <p:cNvPr id="301" name="Line 29"/>
              <p:cNvSpPr>
                <a:spLocks noChangeShapeType="1"/>
              </p:cNvSpPr>
              <p:nvPr/>
            </p:nvSpPr>
            <p:spPr bwMode="auto">
              <a:xfrm>
                <a:off x="797396" y="3835888"/>
                <a:ext cx="3459162"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02" name="Line 30"/>
              <p:cNvSpPr>
                <a:spLocks noChangeShapeType="1"/>
              </p:cNvSpPr>
              <p:nvPr/>
            </p:nvSpPr>
            <p:spPr bwMode="auto">
              <a:xfrm>
                <a:off x="797396" y="811701"/>
                <a:ext cx="3459162"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03" name="Line 31"/>
              <p:cNvSpPr>
                <a:spLocks noChangeShapeType="1"/>
              </p:cNvSpPr>
              <p:nvPr/>
            </p:nvSpPr>
            <p:spPr bwMode="auto">
              <a:xfrm>
                <a:off x="797396" y="3835888"/>
                <a:ext cx="0" cy="650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04" name="Rectangle 32"/>
              <p:cNvSpPr>
                <a:spLocks noChangeArrowheads="1"/>
              </p:cNvSpPr>
              <p:nvPr/>
            </p:nvSpPr>
            <p:spPr bwMode="auto">
              <a:xfrm>
                <a:off x="678334" y="39152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25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05" name="Line 33"/>
              <p:cNvSpPr>
                <a:spLocks noChangeShapeType="1"/>
              </p:cNvSpPr>
              <p:nvPr/>
            </p:nvSpPr>
            <p:spPr bwMode="auto">
              <a:xfrm>
                <a:off x="1181571" y="3835888"/>
                <a:ext cx="0" cy="650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06" name="Rectangle 34"/>
              <p:cNvSpPr>
                <a:spLocks noChangeArrowheads="1"/>
              </p:cNvSpPr>
              <p:nvPr/>
            </p:nvSpPr>
            <p:spPr bwMode="auto">
              <a:xfrm>
                <a:off x="1062509" y="39152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30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07" name="Line 35"/>
              <p:cNvSpPr>
                <a:spLocks noChangeShapeType="1"/>
              </p:cNvSpPr>
              <p:nvPr/>
            </p:nvSpPr>
            <p:spPr bwMode="auto">
              <a:xfrm>
                <a:off x="1565746" y="3835888"/>
                <a:ext cx="0" cy="650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08" name="Rectangle 36"/>
              <p:cNvSpPr>
                <a:spLocks noChangeArrowheads="1"/>
              </p:cNvSpPr>
              <p:nvPr/>
            </p:nvSpPr>
            <p:spPr bwMode="auto">
              <a:xfrm>
                <a:off x="1446684" y="39152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35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09" name="Line 37"/>
              <p:cNvSpPr>
                <a:spLocks noChangeShapeType="1"/>
              </p:cNvSpPr>
              <p:nvPr/>
            </p:nvSpPr>
            <p:spPr bwMode="auto">
              <a:xfrm>
                <a:off x="1949921" y="3835888"/>
                <a:ext cx="0" cy="650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10" name="Rectangle 38"/>
              <p:cNvSpPr>
                <a:spLocks noChangeArrowheads="1"/>
              </p:cNvSpPr>
              <p:nvPr/>
            </p:nvSpPr>
            <p:spPr bwMode="auto">
              <a:xfrm>
                <a:off x="1830859" y="39152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40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11" name="Line 39"/>
              <p:cNvSpPr>
                <a:spLocks noChangeShapeType="1"/>
              </p:cNvSpPr>
              <p:nvPr/>
            </p:nvSpPr>
            <p:spPr bwMode="auto">
              <a:xfrm>
                <a:off x="2334096" y="3835888"/>
                <a:ext cx="0" cy="650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12" name="Rectangle 40"/>
              <p:cNvSpPr>
                <a:spLocks noChangeArrowheads="1"/>
              </p:cNvSpPr>
              <p:nvPr/>
            </p:nvSpPr>
            <p:spPr bwMode="auto">
              <a:xfrm>
                <a:off x="2215034" y="39152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45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13" name="Line 41"/>
              <p:cNvSpPr>
                <a:spLocks noChangeShapeType="1"/>
              </p:cNvSpPr>
              <p:nvPr/>
            </p:nvSpPr>
            <p:spPr bwMode="auto">
              <a:xfrm>
                <a:off x="2718271" y="3835888"/>
                <a:ext cx="0" cy="650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14" name="Rectangle 42"/>
              <p:cNvSpPr>
                <a:spLocks noChangeArrowheads="1"/>
              </p:cNvSpPr>
              <p:nvPr/>
            </p:nvSpPr>
            <p:spPr bwMode="auto">
              <a:xfrm>
                <a:off x="2599209" y="39152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50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15" name="Line 43"/>
              <p:cNvSpPr>
                <a:spLocks noChangeShapeType="1"/>
              </p:cNvSpPr>
              <p:nvPr/>
            </p:nvSpPr>
            <p:spPr bwMode="auto">
              <a:xfrm>
                <a:off x="3102446" y="3835888"/>
                <a:ext cx="0" cy="650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16" name="Rectangle 44"/>
              <p:cNvSpPr>
                <a:spLocks noChangeArrowheads="1"/>
              </p:cNvSpPr>
              <p:nvPr/>
            </p:nvSpPr>
            <p:spPr bwMode="auto">
              <a:xfrm>
                <a:off x="2984971" y="39152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55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17" name="Line 45"/>
              <p:cNvSpPr>
                <a:spLocks noChangeShapeType="1"/>
              </p:cNvSpPr>
              <p:nvPr/>
            </p:nvSpPr>
            <p:spPr bwMode="auto">
              <a:xfrm>
                <a:off x="3486621" y="3835888"/>
                <a:ext cx="0" cy="650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18" name="Rectangle 46"/>
              <p:cNvSpPr>
                <a:spLocks noChangeArrowheads="1"/>
              </p:cNvSpPr>
              <p:nvPr/>
            </p:nvSpPr>
            <p:spPr bwMode="auto">
              <a:xfrm>
                <a:off x="3369146" y="39152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60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19" name="Line 47"/>
              <p:cNvSpPr>
                <a:spLocks noChangeShapeType="1"/>
              </p:cNvSpPr>
              <p:nvPr/>
            </p:nvSpPr>
            <p:spPr bwMode="auto">
              <a:xfrm>
                <a:off x="3870796" y="3835888"/>
                <a:ext cx="0" cy="650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20" name="Rectangle 48"/>
              <p:cNvSpPr>
                <a:spLocks noChangeArrowheads="1"/>
              </p:cNvSpPr>
              <p:nvPr/>
            </p:nvSpPr>
            <p:spPr bwMode="auto">
              <a:xfrm>
                <a:off x="3753321" y="39152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65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21" name="Line 49"/>
              <p:cNvSpPr>
                <a:spLocks noChangeShapeType="1"/>
              </p:cNvSpPr>
              <p:nvPr/>
            </p:nvSpPr>
            <p:spPr bwMode="auto">
              <a:xfrm>
                <a:off x="4256559" y="3835888"/>
                <a:ext cx="0" cy="650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22" name="Rectangle 50"/>
              <p:cNvSpPr>
                <a:spLocks noChangeArrowheads="1"/>
              </p:cNvSpPr>
              <p:nvPr/>
            </p:nvSpPr>
            <p:spPr bwMode="auto">
              <a:xfrm>
                <a:off x="4137496" y="39152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70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23" name="Rectangle 51"/>
              <p:cNvSpPr>
                <a:spLocks noChangeArrowheads="1"/>
              </p:cNvSpPr>
              <p:nvPr/>
            </p:nvSpPr>
            <p:spPr bwMode="auto">
              <a:xfrm>
                <a:off x="352737" y="4070838"/>
                <a:ext cx="3949799"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latin typeface="Arial" panose="020B0604020202020204" pitchFamily="34" charset="0"/>
                  </a:rPr>
                  <a:t>GCA-predicted performance of hybrids</a:t>
                </a:r>
                <a:endParaRPr kumimoji="0" lang="en-GB" altLang="en-US" b="0" i="0" u="none" strike="noStrike" cap="none" normalizeH="0" baseline="0" dirty="0">
                  <a:ln>
                    <a:noFill/>
                  </a:ln>
                  <a:solidFill>
                    <a:schemeClr val="tx1"/>
                  </a:solidFill>
                  <a:effectLst/>
                  <a:latin typeface="Arial" panose="020B0604020202020204" pitchFamily="34" charset="0"/>
                </a:endParaRPr>
              </a:p>
            </p:txBody>
          </p:sp>
          <p:sp>
            <p:nvSpPr>
              <p:cNvPr id="324" name="Oval 52"/>
              <p:cNvSpPr>
                <a:spLocks noChangeArrowheads="1"/>
              </p:cNvSpPr>
              <p:nvPr/>
            </p:nvSpPr>
            <p:spPr bwMode="auto">
              <a:xfrm>
                <a:off x="2745259" y="2267438"/>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25" name="Rectangle 53"/>
              <p:cNvSpPr>
                <a:spLocks noChangeArrowheads="1"/>
              </p:cNvSpPr>
              <p:nvPr/>
            </p:nvSpPr>
            <p:spPr bwMode="auto">
              <a:xfrm>
                <a:off x="2713509" y="2103926"/>
                <a:ext cx="6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26" name="Oval 54"/>
              <p:cNvSpPr>
                <a:spLocks noChangeArrowheads="1"/>
              </p:cNvSpPr>
              <p:nvPr/>
            </p:nvSpPr>
            <p:spPr bwMode="auto">
              <a:xfrm>
                <a:off x="2437284" y="1984863"/>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27" name="Oval 56"/>
              <p:cNvSpPr>
                <a:spLocks noChangeArrowheads="1"/>
              </p:cNvSpPr>
              <p:nvPr/>
            </p:nvSpPr>
            <p:spPr bwMode="auto">
              <a:xfrm>
                <a:off x="2053109" y="2215051"/>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28" name="Oval 58"/>
              <p:cNvSpPr>
                <a:spLocks noChangeArrowheads="1"/>
              </p:cNvSpPr>
              <p:nvPr/>
            </p:nvSpPr>
            <p:spPr bwMode="auto">
              <a:xfrm>
                <a:off x="2821459" y="2013438"/>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29" name="Rectangle 59"/>
              <p:cNvSpPr>
                <a:spLocks noChangeArrowheads="1"/>
              </p:cNvSpPr>
              <p:nvPr/>
            </p:nvSpPr>
            <p:spPr bwMode="auto">
              <a:xfrm>
                <a:off x="2791296" y="1849926"/>
                <a:ext cx="6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30" name="Oval 60"/>
              <p:cNvSpPr>
                <a:spLocks noChangeArrowheads="1"/>
              </p:cNvSpPr>
              <p:nvPr/>
            </p:nvSpPr>
            <p:spPr bwMode="auto">
              <a:xfrm>
                <a:off x="2667471" y="2021376"/>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31" name="Oval 62"/>
              <p:cNvSpPr>
                <a:spLocks noChangeArrowheads="1"/>
              </p:cNvSpPr>
              <p:nvPr/>
            </p:nvSpPr>
            <p:spPr bwMode="auto">
              <a:xfrm>
                <a:off x="2361084" y="2110276"/>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32" name="Oval 64"/>
              <p:cNvSpPr>
                <a:spLocks noChangeArrowheads="1"/>
              </p:cNvSpPr>
              <p:nvPr/>
            </p:nvSpPr>
            <p:spPr bwMode="auto">
              <a:xfrm>
                <a:off x="2821459" y="2461113"/>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33" name="Rectangle 65"/>
              <p:cNvSpPr>
                <a:spLocks noChangeArrowheads="1"/>
              </p:cNvSpPr>
              <p:nvPr/>
            </p:nvSpPr>
            <p:spPr bwMode="auto">
              <a:xfrm>
                <a:off x="2791296" y="2297601"/>
                <a:ext cx="6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34" name="Oval 66"/>
              <p:cNvSpPr>
                <a:spLocks noChangeArrowheads="1"/>
              </p:cNvSpPr>
              <p:nvPr/>
            </p:nvSpPr>
            <p:spPr bwMode="auto">
              <a:xfrm>
                <a:off x="2361084" y="2559538"/>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35" name="Oval 68"/>
              <p:cNvSpPr>
                <a:spLocks noChangeArrowheads="1"/>
              </p:cNvSpPr>
              <p:nvPr/>
            </p:nvSpPr>
            <p:spPr bwMode="auto">
              <a:xfrm>
                <a:off x="1822921" y="2797663"/>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36" name="Oval 70"/>
              <p:cNvSpPr>
                <a:spLocks noChangeArrowheads="1"/>
              </p:cNvSpPr>
              <p:nvPr/>
            </p:nvSpPr>
            <p:spPr bwMode="auto">
              <a:xfrm>
                <a:off x="2745259" y="2267438"/>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37" name="Oval 71"/>
              <p:cNvSpPr>
                <a:spLocks noChangeArrowheads="1"/>
              </p:cNvSpPr>
              <p:nvPr/>
            </p:nvSpPr>
            <p:spPr bwMode="auto">
              <a:xfrm>
                <a:off x="2821459" y="1767376"/>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38" name="Oval 72"/>
              <p:cNvSpPr>
                <a:spLocks noChangeArrowheads="1"/>
              </p:cNvSpPr>
              <p:nvPr/>
            </p:nvSpPr>
            <p:spPr bwMode="auto">
              <a:xfrm>
                <a:off x="3051646" y="1999151"/>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39" name="Oval 73"/>
              <p:cNvSpPr>
                <a:spLocks noChangeArrowheads="1"/>
              </p:cNvSpPr>
              <p:nvPr/>
            </p:nvSpPr>
            <p:spPr bwMode="auto">
              <a:xfrm>
                <a:off x="3435821" y="1797538"/>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40" name="Oval 74"/>
              <p:cNvSpPr>
                <a:spLocks noChangeArrowheads="1"/>
              </p:cNvSpPr>
              <p:nvPr/>
            </p:nvSpPr>
            <p:spPr bwMode="auto">
              <a:xfrm>
                <a:off x="3051646" y="1803888"/>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41" name="Oval 75"/>
              <p:cNvSpPr>
                <a:spLocks noChangeArrowheads="1"/>
              </p:cNvSpPr>
              <p:nvPr/>
            </p:nvSpPr>
            <p:spPr bwMode="auto">
              <a:xfrm>
                <a:off x="2130896" y="1894376"/>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42" name="Oval 76"/>
              <p:cNvSpPr>
                <a:spLocks noChangeArrowheads="1"/>
              </p:cNvSpPr>
              <p:nvPr/>
            </p:nvSpPr>
            <p:spPr bwMode="auto">
              <a:xfrm>
                <a:off x="2207096" y="2245213"/>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43" name="Oval 77"/>
              <p:cNvSpPr>
                <a:spLocks noChangeArrowheads="1"/>
              </p:cNvSpPr>
              <p:nvPr/>
            </p:nvSpPr>
            <p:spPr bwMode="auto">
              <a:xfrm>
                <a:off x="1976909" y="2342051"/>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44" name="Oval 78"/>
              <p:cNvSpPr>
                <a:spLocks noChangeArrowheads="1"/>
              </p:cNvSpPr>
              <p:nvPr/>
            </p:nvSpPr>
            <p:spPr bwMode="auto">
              <a:xfrm>
                <a:off x="2899246" y="2581763"/>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45" name="Oval 79"/>
              <p:cNvSpPr>
                <a:spLocks noChangeArrowheads="1"/>
              </p:cNvSpPr>
              <p:nvPr/>
            </p:nvSpPr>
            <p:spPr bwMode="auto">
              <a:xfrm>
                <a:off x="2437284" y="1984863"/>
                <a:ext cx="103187" cy="101600"/>
              </a:xfrm>
              <a:prstGeom prst="ellipse">
                <a:avLst/>
              </a:prstGeom>
              <a:solidFill>
                <a:srgbClr val="92D050"/>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46" name="Oval 80"/>
              <p:cNvSpPr>
                <a:spLocks noChangeArrowheads="1"/>
              </p:cNvSpPr>
              <p:nvPr/>
            </p:nvSpPr>
            <p:spPr bwMode="auto">
              <a:xfrm>
                <a:off x="2821459" y="1767376"/>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47" name="Oval 81"/>
              <p:cNvSpPr>
                <a:spLocks noChangeArrowheads="1"/>
              </p:cNvSpPr>
              <p:nvPr/>
            </p:nvSpPr>
            <p:spPr bwMode="auto">
              <a:xfrm>
                <a:off x="3743796" y="1714988"/>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48" name="Oval 82"/>
              <p:cNvSpPr>
                <a:spLocks noChangeArrowheads="1"/>
              </p:cNvSpPr>
              <p:nvPr/>
            </p:nvSpPr>
            <p:spPr bwMode="auto">
              <a:xfrm>
                <a:off x="3513609" y="1513376"/>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49" name="Oval 83"/>
              <p:cNvSpPr>
                <a:spLocks noChangeArrowheads="1"/>
              </p:cNvSpPr>
              <p:nvPr/>
            </p:nvSpPr>
            <p:spPr bwMode="auto">
              <a:xfrm>
                <a:off x="3051646" y="1521313"/>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50" name="Oval 84"/>
              <p:cNvSpPr>
                <a:spLocks noChangeArrowheads="1"/>
              </p:cNvSpPr>
              <p:nvPr/>
            </p:nvSpPr>
            <p:spPr bwMode="auto">
              <a:xfrm>
                <a:off x="3897784" y="1610213"/>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51" name="Oval 85"/>
              <p:cNvSpPr>
                <a:spLocks noChangeArrowheads="1"/>
              </p:cNvSpPr>
              <p:nvPr/>
            </p:nvSpPr>
            <p:spPr bwMode="auto">
              <a:xfrm>
                <a:off x="2899246" y="1961051"/>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52" name="Oval 86"/>
              <p:cNvSpPr>
                <a:spLocks noChangeArrowheads="1"/>
              </p:cNvSpPr>
              <p:nvPr/>
            </p:nvSpPr>
            <p:spPr bwMode="auto">
              <a:xfrm>
                <a:off x="3129434" y="2057888"/>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53" name="Oval 87"/>
              <p:cNvSpPr>
                <a:spLocks noChangeArrowheads="1"/>
              </p:cNvSpPr>
              <p:nvPr/>
            </p:nvSpPr>
            <p:spPr bwMode="auto">
              <a:xfrm>
                <a:off x="1746721" y="2297601"/>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54" name="Oval 88"/>
              <p:cNvSpPr>
                <a:spLocks noChangeArrowheads="1"/>
              </p:cNvSpPr>
              <p:nvPr/>
            </p:nvSpPr>
            <p:spPr bwMode="auto">
              <a:xfrm>
                <a:off x="2053109" y="2215051"/>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55" name="Oval 89"/>
              <p:cNvSpPr>
                <a:spLocks noChangeArrowheads="1"/>
              </p:cNvSpPr>
              <p:nvPr/>
            </p:nvSpPr>
            <p:spPr bwMode="auto">
              <a:xfrm>
                <a:off x="3051646" y="1999151"/>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56" name="Oval 90"/>
              <p:cNvSpPr>
                <a:spLocks noChangeArrowheads="1"/>
              </p:cNvSpPr>
              <p:nvPr/>
            </p:nvSpPr>
            <p:spPr bwMode="auto">
              <a:xfrm>
                <a:off x="3743796" y="1714988"/>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57" name="Oval 91"/>
              <p:cNvSpPr>
                <a:spLocks noChangeArrowheads="1"/>
              </p:cNvSpPr>
              <p:nvPr/>
            </p:nvSpPr>
            <p:spPr bwMode="auto">
              <a:xfrm>
                <a:off x="3051646" y="1745151"/>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58" name="Oval 92"/>
              <p:cNvSpPr>
                <a:spLocks noChangeArrowheads="1"/>
              </p:cNvSpPr>
              <p:nvPr/>
            </p:nvSpPr>
            <p:spPr bwMode="auto">
              <a:xfrm>
                <a:off x="2591271" y="1751501"/>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59" name="Oval 93"/>
              <p:cNvSpPr>
                <a:spLocks noChangeArrowheads="1"/>
              </p:cNvSpPr>
              <p:nvPr/>
            </p:nvSpPr>
            <p:spPr bwMode="auto">
              <a:xfrm>
                <a:off x="2975446" y="1841988"/>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60" name="Oval 94"/>
              <p:cNvSpPr>
                <a:spLocks noChangeArrowheads="1"/>
              </p:cNvSpPr>
              <p:nvPr/>
            </p:nvSpPr>
            <p:spPr bwMode="auto">
              <a:xfrm>
                <a:off x="2899246" y="2192826"/>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61" name="Oval 95"/>
              <p:cNvSpPr>
                <a:spLocks noChangeArrowheads="1"/>
              </p:cNvSpPr>
              <p:nvPr/>
            </p:nvSpPr>
            <p:spPr bwMode="auto">
              <a:xfrm>
                <a:off x="2283296" y="2289663"/>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62" name="Oval 96"/>
              <p:cNvSpPr>
                <a:spLocks noChangeArrowheads="1"/>
              </p:cNvSpPr>
              <p:nvPr/>
            </p:nvSpPr>
            <p:spPr bwMode="auto">
              <a:xfrm>
                <a:off x="2207096" y="2529376"/>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63" name="Oval 97"/>
              <p:cNvSpPr>
                <a:spLocks noChangeArrowheads="1"/>
              </p:cNvSpPr>
              <p:nvPr/>
            </p:nvSpPr>
            <p:spPr bwMode="auto">
              <a:xfrm>
                <a:off x="2821459" y="2013438"/>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64" name="Oval 98"/>
              <p:cNvSpPr>
                <a:spLocks noChangeArrowheads="1"/>
              </p:cNvSpPr>
              <p:nvPr/>
            </p:nvSpPr>
            <p:spPr bwMode="auto">
              <a:xfrm>
                <a:off x="3435821" y="1797538"/>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65" name="Oval 99"/>
              <p:cNvSpPr>
                <a:spLocks noChangeArrowheads="1"/>
              </p:cNvSpPr>
              <p:nvPr/>
            </p:nvSpPr>
            <p:spPr bwMode="auto">
              <a:xfrm>
                <a:off x="3513609" y="1513376"/>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66" name="Oval 100"/>
              <p:cNvSpPr>
                <a:spLocks noChangeArrowheads="1"/>
              </p:cNvSpPr>
              <p:nvPr/>
            </p:nvSpPr>
            <p:spPr bwMode="auto">
              <a:xfrm>
                <a:off x="3051646" y="1745151"/>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67" name="Oval 101"/>
              <p:cNvSpPr>
                <a:spLocks noChangeArrowheads="1"/>
              </p:cNvSpPr>
              <p:nvPr/>
            </p:nvSpPr>
            <p:spPr bwMode="auto">
              <a:xfrm>
                <a:off x="3359621" y="1549888"/>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68" name="Oval 102"/>
              <p:cNvSpPr>
                <a:spLocks noChangeArrowheads="1"/>
              </p:cNvSpPr>
              <p:nvPr/>
            </p:nvSpPr>
            <p:spPr bwMode="auto">
              <a:xfrm>
                <a:off x="3283421" y="1640376"/>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69" name="Oval 103"/>
              <p:cNvSpPr>
                <a:spLocks noChangeArrowheads="1"/>
              </p:cNvSpPr>
              <p:nvPr/>
            </p:nvSpPr>
            <p:spPr bwMode="auto">
              <a:xfrm>
                <a:off x="1822921" y="1991213"/>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70" name="Oval 104"/>
              <p:cNvSpPr>
                <a:spLocks noChangeArrowheads="1"/>
              </p:cNvSpPr>
              <p:nvPr/>
            </p:nvSpPr>
            <p:spPr bwMode="auto">
              <a:xfrm>
                <a:off x="3667596" y="2088051"/>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71" name="Oval 105"/>
              <p:cNvSpPr>
                <a:spLocks noChangeArrowheads="1"/>
              </p:cNvSpPr>
              <p:nvPr/>
            </p:nvSpPr>
            <p:spPr bwMode="auto">
              <a:xfrm>
                <a:off x="1976909" y="2327763"/>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72" name="Oval 106"/>
              <p:cNvSpPr>
                <a:spLocks noChangeArrowheads="1"/>
              </p:cNvSpPr>
              <p:nvPr/>
            </p:nvSpPr>
            <p:spPr bwMode="auto">
              <a:xfrm>
                <a:off x="2667471" y="2021376"/>
                <a:ext cx="103187" cy="101600"/>
              </a:xfrm>
              <a:prstGeom prst="ellipse">
                <a:avLst/>
              </a:prstGeom>
              <a:solidFill>
                <a:srgbClr val="92D050"/>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73" name="Oval 107"/>
              <p:cNvSpPr>
                <a:spLocks noChangeArrowheads="1"/>
              </p:cNvSpPr>
              <p:nvPr/>
            </p:nvSpPr>
            <p:spPr bwMode="auto">
              <a:xfrm>
                <a:off x="3051646" y="1803888"/>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74" name="Oval 108"/>
              <p:cNvSpPr>
                <a:spLocks noChangeArrowheads="1"/>
              </p:cNvSpPr>
              <p:nvPr/>
            </p:nvSpPr>
            <p:spPr bwMode="auto">
              <a:xfrm>
                <a:off x="3051646" y="1521313"/>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75" name="Oval 109"/>
              <p:cNvSpPr>
                <a:spLocks noChangeArrowheads="1"/>
              </p:cNvSpPr>
              <p:nvPr/>
            </p:nvSpPr>
            <p:spPr bwMode="auto">
              <a:xfrm>
                <a:off x="2591271" y="1751501"/>
                <a:ext cx="101600" cy="103187"/>
              </a:xfrm>
              <a:prstGeom prst="ellipse">
                <a:avLst/>
              </a:prstGeom>
              <a:solidFill>
                <a:srgbClr val="92D050"/>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76" name="Oval 110"/>
              <p:cNvSpPr>
                <a:spLocks noChangeArrowheads="1"/>
              </p:cNvSpPr>
              <p:nvPr/>
            </p:nvSpPr>
            <p:spPr bwMode="auto">
              <a:xfrm>
                <a:off x="3359621" y="1549888"/>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77" name="Oval 111"/>
              <p:cNvSpPr>
                <a:spLocks noChangeArrowheads="1"/>
              </p:cNvSpPr>
              <p:nvPr/>
            </p:nvSpPr>
            <p:spPr bwMode="auto">
              <a:xfrm>
                <a:off x="2975446" y="1646726"/>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78" name="Oval 112"/>
              <p:cNvSpPr>
                <a:spLocks noChangeArrowheads="1"/>
              </p:cNvSpPr>
              <p:nvPr/>
            </p:nvSpPr>
            <p:spPr bwMode="auto">
              <a:xfrm>
                <a:off x="3743796" y="1999151"/>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79" name="Oval 113"/>
              <p:cNvSpPr>
                <a:spLocks noChangeArrowheads="1"/>
              </p:cNvSpPr>
              <p:nvPr/>
            </p:nvSpPr>
            <p:spPr bwMode="auto">
              <a:xfrm>
                <a:off x="2745259" y="2095988"/>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80" name="Oval 114"/>
              <p:cNvSpPr>
                <a:spLocks noChangeArrowheads="1"/>
              </p:cNvSpPr>
              <p:nvPr/>
            </p:nvSpPr>
            <p:spPr bwMode="auto">
              <a:xfrm>
                <a:off x="2667471" y="2335701"/>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81" name="Oval 115"/>
              <p:cNvSpPr>
                <a:spLocks noChangeArrowheads="1"/>
              </p:cNvSpPr>
              <p:nvPr/>
            </p:nvSpPr>
            <p:spPr bwMode="auto">
              <a:xfrm>
                <a:off x="2361084" y="2110276"/>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82" name="Oval 116"/>
              <p:cNvSpPr>
                <a:spLocks noChangeArrowheads="1"/>
              </p:cNvSpPr>
              <p:nvPr/>
            </p:nvSpPr>
            <p:spPr bwMode="auto">
              <a:xfrm>
                <a:off x="2130896" y="1894376"/>
                <a:ext cx="101600" cy="101600"/>
              </a:xfrm>
              <a:prstGeom prst="ellipse">
                <a:avLst/>
              </a:prstGeom>
              <a:solidFill>
                <a:srgbClr val="92D050"/>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83" name="Oval 117"/>
              <p:cNvSpPr>
                <a:spLocks noChangeArrowheads="1"/>
              </p:cNvSpPr>
              <p:nvPr/>
            </p:nvSpPr>
            <p:spPr bwMode="auto">
              <a:xfrm>
                <a:off x="3897784" y="1610213"/>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84" name="Oval 118"/>
              <p:cNvSpPr>
                <a:spLocks noChangeArrowheads="1"/>
              </p:cNvSpPr>
              <p:nvPr/>
            </p:nvSpPr>
            <p:spPr bwMode="auto">
              <a:xfrm>
                <a:off x="2975446" y="1841988"/>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85" name="Oval 119"/>
              <p:cNvSpPr>
                <a:spLocks noChangeArrowheads="1"/>
              </p:cNvSpPr>
              <p:nvPr/>
            </p:nvSpPr>
            <p:spPr bwMode="auto">
              <a:xfrm>
                <a:off x="3283421" y="1640376"/>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86" name="Oval 120"/>
              <p:cNvSpPr>
                <a:spLocks noChangeArrowheads="1"/>
              </p:cNvSpPr>
              <p:nvPr/>
            </p:nvSpPr>
            <p:spPr bwMode="auto">
              <a:xfrm>
                <a:off x="2975446" y="1646726"/>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87" name="Oval 121"/>
              <p:cNvSpPr>
                <a:spLocks noChangeArrowheads="1"/>
              </p:cNvSpPr>
              <p:nvPr/>
            </p:nvSpPr>
            <p:spPr bwMode="auto">
              <a:xfrm>
                <a:off x="2667471" y="2088051"/>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88" name="Oval 122"/>
              <p:cNvSpPr>
                <a:spLocks noChangeArrowheads="1"/>
              </p:cNvSpPr>
              <p:nvPr/>
            </p:nvSpPr>
            <p:spPr bwMode="auto">
              <a:xfrm>
                <a:off x="3051646" y="2186476"/>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89" name="Oval 123"/>
              <p:cNvSpPr>
                <a:spLocks noChangeArrowheads="1"/>
              </p:cNvSpPr>
              <p:nvPr/>
            </p:nvSpPr>
            <p:spPr bwMode="auto">
              <a:xfrm>
                <a:off x="2591271" y="2424601"/>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90" name="Oval 124"/>
              <p:cNvSpPr>
                <a:spLocks noChangeArrowheads="1"/>
              </p:cNvSpPr>
              <p:nvPr/>
            </p:nvSpPr>
            <p:spPr bwMode="auto">
              <a:xfrm>
                <a:off x="2821459" y="2461113"/>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91" name="Oval 125"/>
              <p:cNvSpPr>
                <a:spLocks noChangeArrowheads="1"/>
              </p:cNvSpPr>
              <p:nvPr/>
            </p:nvSpPr>
            <p:spPr bwMode="auto">
              <a:xfrm>
                <a:off x="2207096" y="2245213"/>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92" name="Oval 126"/>
              <p:cNvSpPr>
                <a:spLocks noChangeArrowheads="1"/>
              </p:cNvSpPr>
              <p:nvPr/>
            </p:nvSpPr>
            <p:spPr bwMode="auto">
              <a:xfrm>
                <a:off x="2899246" y="1961051"/>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93" name="Oval 127"/>
              <p:cNvSpPr>
                <a:spLocks noChangeArrowheads="1"/>
              </p:cNvSpPr>
              <p:nvPr/>
            </p:nvSpPr>
            <p:spPr bwMode="auto">
              <a:xfrm>
                <a:off x="2899246" y="2192826"/>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94" name="Oval 128"/>
              <p:cNvSpPr>
                <a:spLocks noChangeArrowheads="1"/>
              </p:cNvSpPr>
              <p:nvPr/>
            </p:nvSpPr>
            <p:spPr bwMode="auto">
              <a:xfrm>
                <a:off x="1822921" y="1991213"/>
                <a:ext cx="101600" cy="103187"/>
              </a:xfrm>
              <a:prstGeom prst="ellipse">
                <a:avLst/>
              </a:prstGeom>
              <a:solidFill>
                <a:srgbClr val="92D050"/>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95" name="Oval 129"/>
              <p:cNvSpPr>
                <a:spLocks noChangeArrowheads="1"/>
              </p:cNvSpPr>
              <p:nvPr/>
            </p:nvSpPr>
            <p:spPr bwMode="auto">
              <a:xfrm>
                <a:off x="3743796" y="1999151"/>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96" name="Oval 130"/>
              <p:cNvSpPr>
                <a:spLocks noChangeArrowheads="1"/>
              </p:cNvSpPr>
              <p:nvPr/>
            </p:nvSpPr>
            <p:spPr bwMode="auto">
              <a:xfrm>
                <a:off x="2667471" y="2088051"/>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97" name="Oval 131"/>
              <p:cNvSpPr>
                <a:spLocks noChangeArrowheads="1"/>
              </p:cNvSpPr>
              <p:nvPr/>
            </p:nvSpPr>
            <p:spPr bwMode="auto">
              <a:xfrm>
                <a:off x="1206971" y="2535726"/>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98" name="Oval 132"/>
              <p:cNvSpPr>
                <a:spLocks noChangeArrowheads="1"/>
              </p:cNvSpPr>
              <p:nvPr/>
            </p:nvSpPr>
            <p:spPr bwMode="auto">
              <a:xfrm>
                <a:off x="2053109" y="2775438"/>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99" name="Oval 133"/>
              <p:cNvSpPr>
                <a:spLocks noChangeArrowheads="1"/>
              </p:cNvSpPr>
              <p:nvPr/>
            </p:nvSpPr>
            <p:spPr bwMode="auto">
              <a:xfrm>
                <a:off x="2361084" y="2559538"/>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00" name="Oval 134"/>
              <p:cNvSpPr>
                <a:spLocks noChangeArrowheads="1"/>
              </p:cNvSpPr>
              <p:nvPr/>
            </p:nvSpPr>
            <p:spPr bwMode="auto">
              <a:xfrm>
                <a:off x="1976909" y="2342051"/>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01" name="Oval 135"/>
              <p:cNvSpPr>
                <a:spLocks noChangeArrowheads="1"/>
              </p:cNvSpPr>
              <p:nvPr/>
            </p:nvSpPr>
            <p:spPr bwMode="auto">
              <a:xfrm>
                <a:off x="3129434" y="2057888"/>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02" name="Oval 136"/>
              <p:cNvSpPr>
                <a:spLocks noChangeArrowheads="1"/>
              </p:cNvSpPr>
              <p:nvPr/>
            </p:nvSpPr>
            <p:spPr bwMode="auto">
              <a:xfrm>
                <a:off x="2283296" y="2289663"/>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03" name="Oval 137"/>
              <p:cNvSpPr>
                <a:spLocks noChangeArrowheads="1"/>
              </p:cNvSpPr>
              <p:nvPr/>
            </p:nvSpPr>
            <p:spPr bwMode="auto">
              <a:xfrm>
                <a:off x="3667596" y="2088051"/>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04" name="Oval 138"/>
              <p:cNvSpPr>
                <a:spLocks noChangeArrowheads="1"/>
              </p:cNvSpPr>
              <p:nvPr/>
            </p:nvSpPr>
            <p:spPr bwMode="auto">
              <a:xfrm>
                <a:off x="2745259" y="2095988"/>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05" name="Oval 139"/>
              <p:cNvSpPr>
                <a:spLocks noChangeArrowheads="1"/>
              </p:cNvSpPr>
              <p:nvPr/>
            </p:nvSpPr>
            <p:spPr bwMode="auto">
              <a:xfrm>
                <a:off x="3051646" y="2186476"/>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06" name="Oval 140"/>
              <p:cNvSpPr>
                <a:spLocks noChangeArrowheads="1"/>
              </p:cNvSpPr>
              <p:nvPr/>
            </p:nvSpPr>
            <p:spPr bwMode="auto">
              <a:xfrm>
                <a:off x="1206971" y="2535726"/>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07" name="Oval 141"/>
              <p:cNvSpPr>
                <a:spLocks noChangeArrowheads="1"/>
              </p:cNvSpPr>
              <p:nvPr/>
            </p:nvSpPr>
            <p:spPr bwMode="auto">
              <a:xfrm>
                <a:off x="900584" y="2872276"/>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08" name="Oval 142"/>
              <p:cNvSpPr>
                <a:spLocks noChangeArrowheads="1"/>
              </p:cNvSpPr>
              <p:nvPr/>
            </p:nvSpPr>
            <p:spPr bwMode="auto">
              <a:xfrm>
                <a:off x="1822921" y="2797663"/>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09" name="Oval 143"/>
              <p:cNvSpPr>
                <a:spLocks noChangeArrowheads="1"/>
              </p:cNvSpPr>
              <p:nvPr/>
            </p:nvSpPr>
            <p:spPr bwMode="auto">
              <a:xfrm>
                <a:off x="2899246" y="2581763"/>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10" name="Oval 144"/>
              <p:cNvSpPr>
                <a:spLocks noChangeArrowheads="1"/>
              </p:cNvSpPr>
              <p:nvPr/>
            </p:nvSpPr>
            <p:spPr bwMode="auto">
              <a:xfrm>
                <a:off x="1746721" y="2297601"/>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11" name="Oval 145"/>
              <p:cNvSpPr>
                <a:spLocks noChangeArrowheads="1"/>
              </p:cNvSpPr>
              <p:nvPr/>
            </p:nvSpPr>
            <p:spPr bwMode="auto">
              <a:xfrm>
                <a:off x="2207096" y="2529376"/>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12" name="Oval 146"/>
              <p:cNvSpPr>
                <a:spLocks noChangeArrowheads="1"/>
              </p:cNvSpPr>
              <p:nvPr/>
            </p:nvSpPr>
            <p:spPr bwMode="auto">
              <a:xfrm>
                <a:off x="1976909" y="2327763"/>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13" name="Oval 147"/>
              <p:cNvSpPr>
                <a:spLocks noChangeArrowheads="1"/>
              </p:cNvSpPr>
              <p:nvPr/>
            </p:nvSpPr>
            <p:spPr bwMode="auto">
              <a:xfrm>
                <a:off x="2667471" y="2335701"/>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14" name="Oval 148"/>
              <p:cNvSpPr>
                <a:spLocks noChangeArrowheads="1"/>
              </p:cNvSpPr>
              <p:nvPr/>
            </p:nvSpPr>
            <p:spPr bwMode="auto">
              <a:xfrm>
                <a:off x="2591271" y="2424601"/>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15" name="Oval 149"/>
              <p:cNvSpPr>
                <a:spLocks noChangeArrowheads="1"/>
              </p:cNvSpPr>
              <p:nvPr/>
            </p:nvSpPr>
            <p:spPr bwMode="auto">
              <a:xfrm>
                <a:off x="2053109" y="2775438"/>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16" name="Oval 150"/>
              <p:cNvSpPr>
                <a:spLocks noChangeArrowheads="1"/>
              </p:cNvSpPr>
              <p:nvPr/>
            </p:nvSpPr>
            <p:spPr bwMode="auto">
              <a:xfrm>
                <a:off x="900584" y="2872276"/>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17" name="Line 407"/>
              <p:cNvSpPr>
                <a:spLocks noChangeShapeType="1"/>
              </p:cNvSpPr>
              <p:nvPr/>
            </p:nvSpPr>
            <p:spPr bwMode="auto">
              <a:xfrm flipV="1">
                <a:off x="2176933" y="2353163"/>
                <a:ext cx="4762"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18" name="Line 408"/>
              <p:cNvSpPr>
                <a:spLocks noChangeShapeType="1"/>
              </p:cNvSpPr>
              <p:nvPr/>
            </p:nvSpPr>
            <p:spPr bwMode="auto">
              <a:xfrm flipV="1">
                <a:off x="2194396" y="234681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19" name="Line 409"/>
              <p:cNvSpPr>
                <a:spLocks noChangeShapeType="1"/>
              </p:cNvSpPr>
              <p:nvPr/>
            </p:nvSpPr>
            <p:spPr bwMode="auto">
              <a:xfrm flipV="1">
                <a:off x="2210271" y="23404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20" name="Line 410"/>
              <p:cNvSpPr>
                <a:spLocks noChangeShapeType="1"/>
              </p:cNvSpPr>
              <p:nvPr/>
            </p:nvSpPr>
            <p:spPr bwMode="auto">
              <a:xfrm flipV="1">
                <a:off x="2226146" y="2335700"/>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21" name="Line 411"/>
              <p:cNvSpPr>
                <a:spLocks noChangeShapeType="1"/>
              </p:cNvSpPr>
              <p:nvPr/>
            </p:nvSpPr>
            <p:spPr bwMode="auto">
              <a:xfrm flipV="1">
                <a:off x="2242021" y="23277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22" name="Line 412"/>
              <p:cNvSpPr>
                <a:spLocks noChangeShapeType="1"/>
              </p:cNvSpPr>
              <p:nvPr/>
            </p:nvSpPr>
            <p:spPr bwMode="auto">
              <a:xfrm flipV="1">
                <a:off x="2257896" y="23230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23" name="Line 413"/>
              <p:cNvSpPr>
                <a:spLocks noChangeShapeType="1"/>
              </p:cNvSpPr>
              <p:nvPr/>
            </p:nvSpPr>
            <p:spPr bwMode="auto">
              <a:xfrm flipV="1">
                <a:off x="2273771" y="23166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24" name="Line 414"/>
              <p:cNvSpPr>
                <a:spLocks noChangeShapeType="1"/>
              </p:cNvSpPr>
              <p:nvPr/>
            </p:nvSpPr>
            <p:spPr bwMode="auto">
              <a:xfrm flipV="1">
                <a:off x="2289646" y="23103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25" name="Line 415"/>
              <p:cNvSpPr>
                <a:spLocks noChangeShapeType="1"/>
              </p:cNvSpPr>
              <p:nvPr/>
            </p:nvSpPr>
            <p:spPr bwMode="auto">
              <a:xfrm flipV="1">
                <a:off x="2305521" y="23055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26" name="Line 416"/>
              <p:cNvSpPr>
                <a:spLocks noChangeShapeType="1"/>
              </p:cNvSpPr>
              <p:nvPr/>
            </p:nvSpPr>
            <p:spPr bwMode="auto">
              <a:xfrm flipV="1">
                <a:off x="2321396" y="2299188"/>
                <a:ext cx="4762"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27" name="Line 417"/>
              <p:cNvSpPr>
                <a:spLocks noChangeShapeType="1"/>
              </p:cNvSpPr>
              <p:nvPr/>
            </p:nvSpPr>
            <p:spPr bwMode="auto">
              <a:xfrm flipV="1">
                <a:off x="2338858" y="22928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28" name="Line 418"/>
              <p:cNvSpPr>
                <a:spLocks noChangeShapeType="1"/>
              </p:cNvSpPr>
              <p:nvPr/>
            </p:nvSpPr>
            <p:spPr bwMode="auto">
              <a:xfrm flipV="1">
                <a:off x="2354733" y="22864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29" name="Line 419"/>
              <p:cNvSpPr>
                <a:spLocks noChangeShapeType="1"/>
              </p:cNvSpPr>
              <p:nvPr/>
            </p:nvSpPr>
            <p:spPr bwMode="auto">
              <a:xfrm flipV="1">
                <a:off x="2370608" y="2281725"/>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30" name="Line 420"/>
              <p:cNvSpPr>
                <a:spLocks noChangeShapeType="1"/>
              </p:cNvSpPr>
              <p:nvPr/>
            </p:nvSpPr>
            <p:spPr bwMode="auto">
              <a:xfrm flipV="1">
                <a:off x="2386483" y="2275375"/>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31" name="Line 421"/>
              <p:cNvSpPr>
                <a:spLocks noChangeShapeType="1"/>
              </p:cNvSpPr>
              <p:nvPr/>
            </p:nvSpPr>
            <p:spPr bwMode="auto">
              <a:xfrm flipV="1">
                <a:off x="2402358" y="22690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32" name="Line 422"/>
              <p:cNvSpPr>
                <a:spLocks noChangeShapeType="1"/>
              </p:cNvSpPr>
              <p:nvPr/>
            </p:nvSpPr>
            <p:spPr bwMode="auto">
              <a:xfrm flipV="1">
                <a:off x="2418233" y="226267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33" name="Line 423"/>
              <p:cNvSpPr>
                <a:spLocks noChangeShapeType="1"/>
              </p:cNvSpPr>
              <p:nvPr/>
            </p:nvSpPr>
            <p:spPr bwMode="auto">
              <a:xfrm flipV="1">
                <a:off x="2434108" y="22563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34" name="Line 424"/>
              <p:cNvSpPr>
                <a:spLocks noChangeShapeType="1"/>
              </p:cNvSpPr>
              <p:nvPr/>
            </p:nvSpPr>
            <p:spPr bwMode="auto">
              <a:xfrm flipV="1">
                <a:off x="2449983" y="2249975"/>
                <a:ext cx="3175" cy="3175"/>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35" name="Line 425"/>
              <p:cNvSpPr>
                <a:spLocks noChangeShapeType="1"/>
              </p:cNvSpPr>
              <p:nvPr/>
            </p:nvSpPr>
            <p:spPr bwMode="auto">
              <a:xfrm flipV="1">
                <a:off x="2465858" y="224521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36" name="Line 426"/>
              <p:cNvSpPr>
                <a:spLocks noChangeShapeType="1"/>
              </p:cNvSpPr>
              <p:nvPr/>
            </p:nvSpPr>
            <p:spPr bwMode="auto">
              <a:xfrm flipV="1">
                <a:off x="2481733" y="2238863"/>
                <a:ext cx="4762"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37" name="Line 427"/>
              <p:cNvSpPr>
                <a:spLocks noChangeShapeType="1"/>
              </p:cNvSpPr>
              <p:nvPr/>
            </p:nvSpPr>
            <p:spPr bwMode="auto">
              <a:xfrm flipV="1">
                <a:off x="2499196" y="223251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38" name="Line 428"/>
              <p:cNvSpPr>
                <a:spLocks noChangeShapeType="1"/>
              </p:cNvSpPr>
              <p:nvPr/>
            </p:nvSpPr>
            <p:spPr bwMode="auto">
              <a:xfrm flipV="1">
                <a:off x="2515071" y="22277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39" name="Line 429"/>
              <p:cNvSpPr>
                <a:spLocks noChangeShapeType="1"/>
              </p:cNvSpPr>
              <p:nvPr/>
            </p:nvSpPr>
            <p:spPr bwMode="auto">
              <a:xfrm flipV="1">
                <a:off x="2530946" y="22214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40" name="Line 430"/>
              <p:cNvSpPr>
                <a:spLocks noChangeShapeType="1"/>
              </p:cNvSpPr>
              <p:nvPr/>
            </p:nvSpPr>
            <p:spPr bwMode="auto">
              <a:xfrm flipV="1">
                <a:off x="2546821" y="22150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41" name="Line 431"/>
              <p:cNvSpPr>
                <a:spLocks noChangeShapeType="1"/>
              </p:cNvSpPr>
              <p:nvPr/>
            </p:nvSpPr>
            <p:spPr bwMode="auto">
              <a:xfrm flipV="1">
                <a:off x="2562696" y="22087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42" name="Line 432"/>
              <p:cNvSpPr>
                <a:spLocks noChangeShapeType="1"/>
              </p:cNvSpPr>
              <p:nvPr/>
            </p:nvSpPr>
            <p:spPr bwMode="auto">
              <a:xfrm flipV="1">
                <a:off x="2578571" y="2203938"/>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43" name="Line 433"/>
              <p:cNvSpPr>
                <a:spLocks noChangeShapeType="1"/>
              </p:cNvSpPr>
              <p:nvPr/>
            </p:nvSpPr>
            <p:spPr bwMode="auto">
              <a:xfrm flipV="1">
                <a:off x="2594446" y="21975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44" name="Line 434"/>
              <p:cNvSpPr>
                <a:spLocks noChangeShapeType="1"/>
              </p:cNvSpPr>
              <p:nvPr/>
            </p:nvSpPr>
            <p:spPr bwMode="auto">
              <a:xfrm flipV="1">
                <a:off x="2610321" y="21912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45" name="Line 435"/>
              <p:cNvSpPr>
                <a:spLocks noChangeShapeType="1"/>
              </p:cNvSpPr>
              <p:nvPr/>
            </p:nvSpPr>
            <p:spPr bwMode="auto">
              <a:xfrm flipV="1">
                <a:off x="2626196" y="2186475"/>
                <a:ext cx="4762"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46" name="Line 436"/>
              <p:cNvSpPr>
                <a:spLocks noChangeShapeType="1"/>
              </p:cNvSpPr>
              <p:nvPr/>
            </p:nvSpPr>
            <p:spPr bwMode="auto">
              <a:xfrm flipV="1">
                <a:off x="2643658" y="21785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47" name="Line 437"/>
              <p:cNvSpPr>
                <a:spLocks noChangeShapeType="1"/>
              </p:cNvSpPr>
              <p:nvPr/>
            </p:nvSpPr>
            <p:spPr bwMode="auto">
              <a:xfrm flipV="1">
                <a:off x="2659533" y="217377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48" name="Line 438"/>
              <p:cNvSpPr>
                <a:spLocks noChangeShapeType="1"/>
              </p:cNvSpPr>
              <p:nvPr/>
            </p:nvSpPr>
            <p:spPr bwMode="auto">
              <a:xfrm flipV="1">
                <a:off x="2675408" y="21674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49" name="Line 439"/>
              <p:cNvSpPr>
                <a:spLocks noChangeShapeType="1"/>
              </p:cNvSpPr>
              <p:nvPr/>
            </p:nvSpPr>
            <p:spPr bwMode="auto">
              <a:xfrm flipV="1">
                <a:off x="2691283" y="216107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50" name="Line 440"/>
              <p:cNvSpPr>
                <a:spLocks noChangeShapeType="1"/>
              </p:cNvSpPr>
              <p:nvPr/>
            </p:nvSpPr>
            <p:spPr bwMode="auto">
              <a:xfrm flipV="1">
                <a:off x="2707158" y="21547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51" name="Line 441"/>
              <p:cNvSpPr>
                <a:spLocks noChangeShapeType="1"/>
              </p:cNvSpPr>
              <p:nvPr/>
            </p:nvSpPr>
            <p:spPr bwMode="auto">
              <a:xfrm flipV="1">
                <a:off x="2723033" y="21499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52" name="Line 442"/>
              <p:cNvSpPr>
                <a:spLocks noChangeShapeType="1"/>
              </p:cNvSpPr>
              <p:nvPr/>
            </p:nvSpPr>
            <p:spPr bwMode="auto">
              <a:xfrm flipV="1">
                <a:off x="2738908" y="214361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53" name="Line 443"/>
              <p:cNvSpPr>
                <a:spLocks noChangeShapeType="1"/>
              </p:cNvSpPr>
              <p:nvPr/>
            </p:nvSpPr>
            <p:spPr bwMode="auto">
              <a:xfrm flipV="1">
                <a:off x="2754783" y="21372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54" name="Line 444"/>
              <p:cNvSpPr>
                <a:spLocks noChangeShapeType="1"/>
              </p:cNvSpPr>
              <p:nvPr/>
            </p:nvSpPr>
            <p:spPr bwMode="auto">
              <a:xfrm flipV="1">
                <a:off x="2770658" y="2132500"/>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55" name="Line 445"/>
              <p:cNvSpPr>
                <a:spLocks noChangeShapeType="1"/>
              </p:cNvSpPr>
              <p:nvPr/>
            </p:nvSpPr>
            <p:spPr bwMode="auto">
              <a:xfrm flipV="1">
                <a:off x="2786533" y="2126150"/>
                <a:ext cx="4762"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56" name="Line 446"/>
              <p:cNvSpPr>
                <a:spLocks noChangeShapeType="1"/>
              </p:cNvSpPr>
              <p:nvPr/>
            </p:nvSpPr>
            <p:spPr bwMode="auto">
              <a:xfrm flipV="1">
                <a:off x="2803996" y="21198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57" name="Line 447"/>
              <p:cNvSpPr>
                <a:spLocks noChangeShapeType="1"/>
              </p:cNvSpPr>
              <p:nvPr/>
            </p:nvSpPr>
            <p:spPr bwMode="auto">
              <a:xfrm flipV="1">
                <a:off x="2819871" y="21134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58" name="Line 448"/>
              <p:cNvSpPr>
                <a:spLocks noChangeShapeType="1"/>
              </p:cNvSpPr>
              <p:nvPr/>
            </p:nvSpPr>
            <p:spPr bwMode="auto">
              <a:xfrm flipV="1">
                <a:off x="2835746" y="2108688"/>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59" name="Line 449"/>
              <p:cNvSpPr>
                <a:spLocks noChangeShapeType="1"/>
              </p:cNvSpPr>
              <p:nvPr/>
            </p:nvSpPr>
            <p:spPr bwMode="auto">
              <a:xfrm flipV="1">
                <a:off x="2851621" y="21007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60" name="Line 450"/>
              <p:cNvSpPr>
                <a:spLocks noChangeShapeType="1"/>
              </p:cNvSpPr>
              <p:nvPr/>
            </p:nvSpPr>
            <p:spPr bwMode="auto">
              <a:xfrm flipV="1">
                <a:off x="2867496" y="20959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61" name="Line 451"/>
              <p:cNvSpPr>
                <a:spLocks noChangeShapeType="1"/>
              </p:cNvSpPr>
              <p:nvPr/>
            </p:nvSpPr>
            <p:spPr bwMode="auto">
              <a:xfrm flipV="1">
                <a:off x="2883371" y="20896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62" name="Line 452"/>
              <p:cNvSpPr>
                <a:spLocks noChangeShapeType="1"/>
              </p:cNvSpPr>
              <p:nvPr/>
            </p:nvSpPr>
            <p:spPr bwMode="auto">
              <a:xfrm flipV="1">
                <a:off x="2899246" y="20832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63" name="Line 453"/>
              <p:cNvSpPr>
                <a:spLocks noChangeShapeType="1"/>
              </p:cNvSpPr>
              <p:nvPr/>
            </p:nvSpPr>
            <p:spPr bwMode="auto">
              <a:xfrm flipV="1">
                <a:off x="2915121" y="20785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64" name="Line 454"/>
              <p:cNvSpPr>
                <a:spLocks noChangeShapeType="1"/>
              </p:cNvSpPr>
              <p:nvPr/>
            </p:nvSpPr>
            <p:spPr bwMode="auto">
              <a:xfrm flipV="1">
                <a:off x="2930996" y="2072175"/>
                <a:ext cx="4762"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65" name="Line 455"/>
              <p:cNvSpPr>
                <a:spLocks noChangeShapeType="1"/>
              </p:cNvSpPr>
              <p:nvPr/>
            </p:nvSpPr>
            <p:spPr bwMode="auto">
              <a:xfrm flipV="1">
                <a:off x="2948458" y="20658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66" name="Line 456"/>
              <p:cNvSpPr>
                <a:spLocks noChangeShapeType="1"/>
              </p:cNvSpPr>
              <p:nvPr/>
            </p:nvSpPr>
            <p:spPr bwMode="auto">
              <a:xfrm flipV="1">
                <a:off x="2964333" y="205947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67" name="Line 457"/>
              <p:cNvSpPr>
                <a:spLocks noChangeShapeType="1"/>
              </p:cNvSpPr>
              <p:nvPr/>
            </p:nvSpPr>
            <p:spPr bwMode="auto">
              <a:xfrm flipV="1">
                <a:off x="2980208" y="2054713"/>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68" name="Line 458"/>
              <p:cNvSpPr>
                <a:spLocks noChangeShapeType="1"/>
              </p:cNvSpPr>
              <p:nvPr/>
            </p:nvSpPr>
            <p:spPr bwMode="auto">
              <a:xfrm flipV="1">
                <a:off x="2996083" y="2048363"/>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69" name="Line 459"/>
              <p:cNvSpPr>
                <a:spLocks noChangeShapeType="1"/>
              </p:cNvSpPr>
              <p:nvPr/>
            </p:nvSpPr>
            <p:spPr bwMode="auto">
              <a:xfrm flipV="1">
                <a:off x="3011958" y="204201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70" name="Line 460"/>
              <p:cNvSpPr>
                <a:spLocks noChangeShapeType="1"/>
              </p:cNvSpPr>
              <p:nvPr/>
            </p:nvSpPr>
            <p:spPr bwMode="auto">
              <a:xfrm flipV="1">
                <a:off x="3027833" y="20356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71" name="Line 461"/>
              <p:cNvSpPr>
                <a:spLocks noChangeShapeType="1"/>
              </p:cNvSpPr>
              <p:nvPr/>
            </p:nvSpPr>
            <p:spPr bwMode="auto">
              <a:xfrm flipV="1">
                <a:off x="3043708" y="2030900"/>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72" name="Line 462"/>
              <p:cNvSpPr>
                <a:spLocks noChangeShapeType="1"/>
              </p:cNvSpPr>
              <p:nvPr/>
            </p:nvSpPr>
            <p:spPr bwMode="auto">
              <a:xfrm flipV="1">
                <a:off x="3059583" y="2022963"/>
                <a:ext cx="3175" cy="3175"/>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73" name="Line 463"/>
              <p:cNvSpPr>
                <a:spLocks noChangeShapeType="1"/>
              </p:cNvSpPr>
              <p:nvPr/>
            </p:nvSpPr>
            <p:spPr bwMode="auto">
              <a:xfrm flipV="1">
                <a:off x="3075458" y="20182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74" name="Line 464"/>
              <p:cNvSpPr>
                <a:spLocks noChangeShapeType="1"/>
              </p:cNvSpPr>
              <p:nvPr/>
            </p:nvSpPr>
            <p:spPr bwMode="auto">
              <a:xfrm flipV="1">
                <a:off x="3091333" y="2011850"/>
                <a:ext cx="4762"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75" name="Line 465"/>
              <p:cNvSpPr>
                <a:spLocks noChangeShapeType="1"/>
              </p:cNvSpPr>
              <p:nvPr/>
            </p:nvSpPr>
            <p:spPr bwMode="auto">
              <a:xfrm flipV="1">
                <a:off x="3108796" y="20055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76" name="Line 466"/>
              <p:cNvSpPr>
                <a:spLocks noChangeShapeType="1"/>
              </p:cNvSpPr>
              <p:nvPr/>
            </p:nvSpPr>
            <p:spPr bwMode="auto">
              <a:xfrm flipV="1">
                <a:off x="3124671" y="20007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77" name="Line 467"/>
              <p:cNvSpPr>
                <a:spLocks noChangeShapeType="1"/>
              </p:cNvSpPr>
              <p:nvPr/>
            </p:nvSpPr>
            <p:spPr bwMode="auto">
              <a:xfrm flipV="1">
                <a:off x="3140546" y="19943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78" name="Line 468"/>
              <p:cNvSpPr>
                <a:spLocks noChangeShapeType="1"/>
              </p:cNvSpPr>
              <p:nvPr/>
            </p:nvSpPr>
            <p:spPr bwMode="auto">
              <a:xfrm flipV="1">
                <a:off x="3156421" y="19880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79" name="Line 469"/>
              <p:cNvSpPr>
                <a:spLocks noChangeShapeType="1"/>
              </p:cNvSpPr>
              <p:nvPr/>
            </p:nvSpPr>
            <p:spPr bwMode="auto">
              <a:xfrm flipV="1">
                <a:off x="3172296" y="19816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80" name="Line 470"/>
              <p:cNvSpPr>
                <a:spLocks noChangeShapeType="1"/>
              </p:cNvSpPr>
              <p:nvPr/>
            </p:nvSpPr>
            <p:spPr bwMode="auto">
              <a:xfrm flipV="1">
                <a:off x="3188171" y="1976925"/>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81" name="Line 471"/>
              <p:cNvSpPr>
                <a:spLocks noChangeShapeType="1"/>
              </p:cNvSpPr>
              <p:nvPr/>
            </p:nvSpPr>
            <p:spPr bwMode="auto">
              <a:xfrm flipV="1">
                <a:off x="3204046" y="197057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82" name="Line 472"/>
              <p:cNvSpPr>
                <a:spLocks noChangeShapeType="1"/>
              </p:cNvSpPr>
              <p:nvPr/>
            </p:nvSpPr>
            <p:spPr bwMode="auto">
              <a:xfrm flipV="1">
                <a:off x="3219921" y="19642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83" name="Line 473"/>
              <p:cNvSpPr>
                <a:spLocks noChangeShapeType="1"/>
              </p:cNvSpPr>
              <p:nvPr/>
            </p:nvSpPr>
            <p:spPr bwMode="auto">
              <a:xfrm flipV="1">
                <a:off x="3235796" y="1959463"/>
                <a:ext cx="4762"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84" name="Line 474"/>
              <p:cNvSpPr>
                <a:spLocks noChangeShapeType="1"/>
              </p:cNvSpPr>
              <p:nvPr/>
            </p:nvSpPr>
            <p:spPr bwMode="auto">
              <a:xfrm flipV="1">
                <a:off x="3251671" y="1951525"/>
                <a:ext cx="4762"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85" name="Line 475"/>
              <p:cNvSpPr>
                <a:spLocks noChangeShapeType="1"/>
              </p:cNvSpPr>
              <p:nvPr/>
            </p:nvSpPr>
            <p:spPr bwMode="auto">
              <a:xfrm flipV="1">
                <a:off x="3269133" y="19467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86" name="Line 476"/>
              <p:cNvSpPr>
                <a:spLocks noChangeShapeType="1"/>
              </p:cNvSpPr>
              <p:nvPr/>
            </p:nvSpPr>
            <p:spPr bwMode="auto">
              <a:xfrm flipV="1">
                <a:off x="3285008" y="194041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87" name="Line 477"/>
              <p:cNvSpPr>
                <a:spLocks noChangeShapeType="1"/>
              </p:cNvSpPr>
              <p:nvPr/>
            </p:nvSpPr>
            <p:spPr bwMode="auto">
              <a:xfrm flipV="1">
                <a:off x="3300883" y="19340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88" name="Line 478"/>
              <p:cNvSpPr>
                <a:spLocks noChangeShapeType="1"/>
              </p:cNvSpPr>
              <p:nvPr/>
            </p:nvSpPr>
            <p:spPr bwMode="auto">
              <a:xfrm flipV="1">
                <a:off x="3316758" y="192771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89" name="Line 479"/>
              <p:cNvSpPr>
                <a:spLocks noChangeShapeType="1"/>
              </p:cNvSpPr>
              <p:nvPr/>
            </p:nvSpPr>
            <p:spPr bwMode="auto">
              <a:xfrm flipV="1">
                <a:off x="3332633" y="19229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90" name="Line 480"/>
              <p:cNvSpPr>
                <a:spLocks noChangeShapeType="1"/>
              </p:cNvSpPr>
              <p:nvPr/>
            </p:nvSpPr>
            <p:spPr bwMode="auto">
              <a:xfrm flipV="1">
                <a:off x="3348508" y="19166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91" name="Line 481"/>
              <p:cNvSpPr>
                <a:spLocks noChangeShapeType="1"/>
              </p:cNvSpPr>
              <p:nvPr/>
            </p:nvSpPr>
            <p:spPr bwMode="auto">
              <a:xfrm flipV="1">
                <a:off x="3364383" y="19102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92" name="Line 482"/>
              <p:cNvSpPr>
                <a:spLocks noChangeShapeType="1"/>
              </p:cNvSpPr>
              <p:nvPr/>
            </p:nvSpPr>
            <p:spPr bwMode="auto">
              <a:xfrm flipV="1">
                <a:off x="3380258" y="1905488"/>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93" name="Line 483"/>
              <p:cNvSpPr>
                <a:spLocks noChangeShapeType="1"/>
              </p:cNvSpPr>
              <p:nvPr/>
            </p:nvSpPr>
            <p:spPr bwMode="auto">
              <a:xfrm flipV="1">
                <a:off x="3396133" y="1899138"/>
                <a:ext cx="4762"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94" name="Line 484"/>
              <p:cNvSpPr>
                <a:spLocks noChangeShapeType="1"/>
              </p:cNvSpPr>
              <p:nvPr/>
            </p:nvSpPr>
            <p:spPr bwMode="auto">
              <a:xfrm flipV="1">
                <a:off x="3413596" y="18927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95" name="Line 485"/>
              <p:cNvSpPr>
                <a:spLocks noChangeShapeType="1"/>
              </p:cNvSpPr>
              <p:nvPr/>
            </p:nvSpPr>
            <p:spPr bwMode="auto">
              <a:xfrm flipV="1">
                <a:off x="3429471" y="18864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96" name="Line 486"/>
              <p:cNvSpPr>
                <a:spLocks noChangeShapeType="1"/>
              </p:cNvSpPr>
              <p:nvPr/>
            </p:nvSpPr>
            <p:spPr bwMode="auto">
              <a:xfrm flipV="1">
                <a:off x="3445346" y="1881675"/>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97" name="Line 487"/>
              <p:cNvSpPr>
                <a:spLocks noChangeShapeType="1"/>
              </p:cNvSpPr>
              <p:nvPr/>
            </p:nvSpPr>
            <p:spPr bwMode="auto">
              <a:xfrm flipV="1">
                <a:off x="3461221" y="18737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98" name="Line 488"/>
              <p:cNvSpPr>
                <a:spLocks noChangeShapeType="1"/>
              </p:cNvSpPr>
              <p:nvPr/>
            </p:nvSpPr>
            <p:spPr bwMode="auto">
              <a:xfrm flipV="1">
                <a:off x="3477096" y="186897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99" name="Line 489"/>
              <p:cNvSpPr>
                <a:spLocks noChangeShapeType="1"/>
              </p:cNvSpPr>
              <p:nvPr/>
            </p:nvSpPr>
            <p:spPr bwMode="auto">
              <a:xfrm flipV="1">
                <a:off x="3492971" y="18626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00" name="Line 490"/>
              <p:cNvSpPr>
                <a:spLocks noChangeShapeType="1"/>
              </p:cNvSpPr>
              <p:nvPr/>
            </p:nvSpPr>
            <p:spPr bwMode="auto">
              <a:xfrm flipV="1">
                <a:off x="3508846" y="185627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01" name="Line 491"/>
              <p:cNvSpPr>
                <a:spLocks noChangeShapeType="1"/>
              </p:cNvSpPr>
              <p:nvPr/>
            </p:nvSpPr>
            <p:spPr bwMode="auto">
              <a:xfrm flipV="1">
                <a:off x="3524721" y="185151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02" name="Line 492"/>
              <p:cNvSpPr>
                <a:spLocks noChangeShapeType="1"/>
              </p:cNvSpPr>
              <p:nvPr/>
            </p:nvSpPr>
            <p:spPr bwMode="auto">
              <a:xfrm flipV="1">
                <a:off x="3540596" y="1845163"/>
                <a:ext cx="4762"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03" name="Line 493"/>
              <p:cNvSpPr>
                <a:spLocks noChangeShapeType="1"/>
              </p:cNvSpPr>
              <p:nvPr/>
            </p:nvSpPr>
            <p:spPr bwMode="auto">
              <a:xfrm flipV="1">
                <a:off x="3556471" y="1838813"/>
                <a:ext cx="4762"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04" name="Line 494"/>
              <p:cNvSpPr>
                <a:spLocks noChangeShapeType="1"/>
              </p:cNvSpPr>
              <p:nvPr/>
            </p:nvSpPr>
            <p:spPr bwMode="auto">
              <a:xfrm flipV="1">
                <a:off x="3573933" y="18324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05" name="Line 495"/>
              <p:cNvSpPr>
                <a:spLocks noChangeShapeType="1"/>
              </p:cNvSpPr>
              <p:nvPr/>
            </p:nvSpPr>
            <p:spPr bwMode="auto">
              <a:xfrm flipV="1">
                <a:off x="3589808" y="1827700"/>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06" name="Line 496"/>
              <p:cNvSpPr>
                <a:spLocks noChangeShapeType="1"/>
              </p:cNvSpPr>
              <p:nvPr/>
            </p:nvSpPr>
            <p:spPr bwMode="auto">
              <a:xfrm flipV="1">
                <a:off x="3605683" y="1821350"/>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07" name="Line 497"/>
              <p:cNvSpPr>
                <a:spLocks noChangeShapeType="1"/>
              </p:cNvSpPr>
              <p:nvPr/>
            </p:nvSpPr>
            <p:spPr bwMode="auto">
              <a:xfrm flipV="1">
                <a:off x="3621558" y="18150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08" name="Line 498"/>
              <p:cNvSpPr>
                <a:spLocks noChangeShapeType="1"/>
              </p:cNvSpPr>
              <p:nvPr/>
            </p:nvSpPr>
            <p:spPr bwMode="auto">
              <a:xfrm flipV="1">
                <a:off x="3637433" y="18086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09" name="Line 499"/>
              <p:cNvSpPr>
                <a:spLocks noChangeShapeType="1"/>
              </p:cNvSpPr>
              <p:nvPr/>
            </p:nvSpPr>
            <p:spPr bwMode="auto">
              <a:xfrm flipV="1">
                <a:off x="3653308" y="1803888"/>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10" name="Line 500"/>
              <p:cNvSpPr>
                <a:spLocks noChangeShapeType="1"/>
              </p:cNvSpPr>
              <p:nvPr/>
            </p:nvSpPr>
            <p:spPr bwMode="auto">
              <a:xfrm flipV="1">
                <a:off x="3669183" y="17975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11" name="Line 501"/>
              <p:cNvSpPr>
                <a:spLocks noChangeShapeType="1"/>
              </p:cNvSpPr>
              <p:nvPr/>
            </p:nvSpPr>
            <p:spPr bwMode="auto">
              <a:xfrm flipV="1">
                <a:off x="3685058" y="17911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12" name="Line 502"/>
              <p:cNvSpPr>
                <a:spLocks noChangeShapeType="1"/>
              </p:cNvSpPr>
              <p:nvPr/>
            </p:nvSpPr>
            <p:spPr bwMode="auto">
              <a:xfrm flipV="1">
                <a:off x="3700933" y="1784838"/>
                <a:ext cx="4762"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13" name="Line 503"/>
              <p:cNvSpPr>
                <a:spLocks noChangeShapeType="1"/>
              </p:cNvSpPr>
              <p:nvPr/>
            </p:nvSpPr>
            <p:spPr bwMode="auto">
              <a:xfrm flipV="1">
                <a:off x="3718396" y="17784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14" name="Line 504"/>
              <p:cNvSpPr>
                <a:spLocks noChangeShapeType="1"/>
              </p:cNvSpPr>
              <p:nvPr/>
            </p:nvSpPr>
            <p:spPr bwMode="auto">
              <a:xfrm flipV="1">
                <a:off x="3734271" y="17737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15" name="Line 505"/>
              <p:cNvSpPr>
                <a:spLocks noChangeShapeType="1"/>
              </p:cNvSpPr>
              <p:nvPr/>
            </p:nvSpPr>
            <p:spPr bwMode="auto">
              <a:xfrm flipV="1">
                <a:off x="3750146" y="176737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16" name="Line 506"/>
              <p:cNvSpPr>
                <a:spLocks noChangeShapeType="1"/>
              </p:cNvSpPr>
              <p:nvPr/>
            </p:nvSpPr>
            <p:spPr bwMode="auto">
              <a:xfrm flipV="1">
                <a:off x="3766021" y="17610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17" name="Line 507"/>
              <p:cNvSpPr>
                <a:spLocks noChangeShapeType="1"/>
              </p:cNvSpPr>
              <p:nvPr/>
            </p:nvSpPr>
            <p:spPr bwMode="auto">
              <a:xfrm flipV="1">
                <a:off x="3781896" y="175467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18" name="Line 508"/>
              <p:cNvSpPr>
                <a:spLocks noChangeShapeType="1"/>
              </p:cNvSpPr>
              <p:nvPr/>
            </p:nvSpPr>
            <p:spPr bwMode="auto">
              <a:xfrm flipV="1">
                <a:off x="3797771" y="1749913"/>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19" name="Line 509"/>
              <p:cNvSpPr>
                <a:spLocks noChangeShapeType="1"/>
              </p:cNvSpPr>
              <p:nvPr/>
            </p:nvSpPr>
            <p:spPr bwMode="auto">
              <a:xfrm flipV="1">
                <a:off x="3813646" y="17435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20" name="Line 510"/>
              <p:cNvSpPr>
                <a:spLocks noChangeShapeType="1"/>
              </p:cNvSpPr>
              <p:nvPr/>
            </p:nvSpPr>
            <p:spPr bwMode="auto">
              <a:xfrm flipV="1">
                <a:off x="3829521" y="173721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21" name="Line 511"/>
              <p:cNvSpPr>
                <a:spLocks noChangeShapeType="1"/>
              </p:cNvSpPr>
              <p:nvPr/>
            </p:nvSpPr>
            <p:spPr bwMode="auto">
              <a:xfrm flipV="1">
                <a:off x="3845396" y="1732450"/>
                <a:ext cx="4762"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22" name="Line 512"/>
              <p:cNvSpPr>
                <a:spLocks noChangeShapeType="1"/>
              </p:cNvSpPr>
              <p:nvPr/>
            </p:nvSpPr>
            <p:spPr bwMode="auto">
              <a:xfrm flipV="1">
                <a:off x="3861271" y="1724513"/>
                <a:ext cx="4762"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23" name="Line 513"/>
              <p:cNvSpPr>
                <a:spLocks noChangeShapeType="1"/>
              </p:cNvSpPr>
              <p:nvPr/>
            </p:nvSpPr>
            <p:spPr bwMode="auto">
              <a:xfrm flipV="1">
                <a:off x="3878733" y="17197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24" name="Line 514"/>
              <p:cNvSpPr>
                <a:spLocks noChangeShapeType="1"/>
              </p:cNvSpPr>
              <p:nvPr/>
            </p:nvSpPr>
            <p:spPr bwMode="auto">
              <a:xfrm flipV="1">
                <a:off x="3894608" y="17134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25" name="Line 515"/>
              <p:cNvSpPr>
                <a:spLocks noChangeShapeType="1"/>
              </p:cNvSpPr>
              <p:nvPr/>
            </p:nvSpPr>
            <p:spPr bwMode="auto">
              <a:xfrm flipV="1">
                <a:off x="3910483" y="17070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26" name="Line 516"/>
              <p:cNvSpPr>
                <a:spLocks noChangeShapeType="1"/>
              </p:cNvSpPr>
              <p:nvPr/>
            </p:nvSpPr>
            <p:spPr bwMode="auto">
              <a:xfrm flipV="1">
                <a:off x="3926358" y="1700700"/>
                <a:ext cx="3175" cy="3175"/>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27" name="Line 517"/>
              <p:cNvSpPr>
                <a:spLocks noChangeShapeType="1"/>
              </p:cNvSpPr>
              <p:nvPr/>
            </p:nvSpPr>
            <p:spPr bwMode="auto">
              <a:xfrm flipV="1">
                <a:off x="3942233" y="16959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28" name="Line 518"/>
              <p:cNvSpPr>
                <a:spLocks noChangeShapeType="1"/>
              </p:cNvSpPr>
              <p:nvPr/>
            </p:nvSpPr>
            <p:spPr bwMode="auto">
              <a:xfrm flipV="1">
                <a:off x="3958108" y="16895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29" name="Line 519"/>
              <p:cNvSpPr>
                <a:spLocks noChangeShapeType="1"/>
              </p:cNvSpPr>
              <p:nvPr/>
            </p:nvSpPr>
            <p:spPr bwMode="auto">
              <a:xfrm flipV="1">
                <a:off x="3973983" y="16832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0" name="Line 520"/>
              <p:cNvSpPr>
                <a:spLocks noChangeShapeType="1"/>
              </p:cNvSpPr>
              <p:nvPr/>
            </p:nvSpPr>
            <p:spPr bwMode="auto">
              <a:xfrm flipV="1">
                <a:off x="3989858" y="1678475"/>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1" name="Line 521"/>
              <p:cNvSpPr>
                <a:spLocks noChangeShapeType="1"/>
              </p:cNvSpPr>
              <p:nvPr/>
            </p:nvSpPr>
            <p:spPr bwMode="auto">
              <a:xfrm flipV="1">
                <a:off x="4005733" y="1672125"/>
                <a:ext cx="4762"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2" name="Line 522"/>
              <p:cNvSpPr>
                <a:spLocks noChangeShapeType="1"/>
              </p:cNvSpPr>
              <p:nvPr/>
            </p:nvSpPr>
            <p:spPr bwMode="auto">
              <a:xfrm flipV="1">
                <a:off x="4023196" y="166577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3" name="Line 523"/>
              <p:cNvSpPr>
                <a:spLocks noChangeShapeType="1"/>
              </p:cNvSpPr>
              <p:nvPr/>
            </p:nvSpPr>
            <p:spPr bwMode="auto">
              <a:xfrm flipV="1">
                <a:off x="4039071" y="16594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4" name="Line 524"/>
              <p:cNvSpPr>
                <a:spLocks noChangeShapeType="1"/>
              </p:cNvSpPr>
              <p:nvPr/>
            </p:nvSpPr>
            <p:spPr bwMode="auto">
              <a:xfrm flipV="1">
                <a:off x="4054946" y="1654663"/>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5" name="Line 525"/>
              <p:cNvSpPr>
                <a:spLocks noChangeShapeType="1"/>
              </p:cNvSpPr>
              <p:nvPr/>
            </p:nvSpPr>
            <p:spPr bwMode="auto">
              <a:xfrm flipV="1">
                <a:off x="4070821" y="16467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6" name="Line 526"/>
              <p:cNvSpPr>
                <a:spLocks noChangeShapeType="1"/>
              </p:cNvSpPr>
              <p:nvPr/>
            </p:nvSpPr>
            <p:spPr bwMode="auto">
              <a:xfrm flipV="1">
                <a:off x="4086696" y="16419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7" name="Line 527"/>
              <p:cNvSpPr>
                <a:spLocks noChangeShapeType="1"/>
              </p:cNvSpPr>
              <p:nvPr/>
            </p:nvSpPr>
            <p:spPr bwMode="auto">
              <a:xfrm flipV="1">
                <a:off x="4102571" y="163561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8" name="Line 528"/>
              <p:cNvSpPr>
                <a:spLocks noChangeShapeType="1"/>
              </p:cNvSpPr>
              <p:nvPr/>
            </p:nvSpPr>
            <p:spPr bwMode="auto">
              <a:xfrm flipV="1">
                <a:off x="4118446" y="16292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9" name="Line 529"/>
              <p:cNvSpPr>
                <a:spLocks noChangeShapeType="1"/>
              </p:cNvSpPr>
              <p:nvPr/>
            </p:nvSpPr>
            <p:spPr bwMode="auto">
              <a:xfrm flipV="1">
                <a:off x="4134321" y="16245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40" name="Line 530"/>
              <p:cNvSpPr>
                <a:spLocks noChangeShapeType="1"/>
              </p:cNvSpPr>
              <p:nvPr/>
            </p:nvSpPr>
            <p:spPr bwMode="auto">
              <a:xfrm flipV="1">
                <a:off x="4150196" y="16181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41" name="Line 531"/>
              <p:cNvSpPr>
                <a:spLocks noChangeShapeType="1"/>
              </p:cNvSpPr>
              <p:nvPr/>
            </p:nvSpPr>
            <p:spPr bwMode="auto">
              <a:xfrm flipV="1">
                <a:off x="4166071" y="1611800"/>
                <a:ext cx="4762"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42" name="Line 532"/>
              <p:cNvSpPr>
                <a:spLocks noChangeShapeType="1"/>
              </p:cNvSpPr>
              <p:nvPr/>
            </p:nvSpPr>
            <p:spPr bwMode="auto">
              <a:xfrm flipV="1">
                <a:off x="4183533" y="16054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43" name="Line 533"/>
              <p:cNvSpPr>
                <a:spLocks noChangeShapeType="1"/>
              </p:cNvSpPr>
              <p:nvPr/>
            </p:nvSpPr>
            <p:spPr bwMode="auto">
              <a:xfrm flipV="1">
                <a:off x="4199408" y="1600688"/>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44" name="Line 534"/>
              <p:cNvSpPr>
                <a:spLocks noChangeShapeType="1"/>
              </p:cNvSpPr>
              <p:nvPr/>
            </p:nvSpPr>
            <p:spPr bwMode="auto">
              <a:xfrm flipV="1">
                <a:off x="4215283" y="1594338"/>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45" name="Line 535"/>
              <p:cNvSpPr>
                <a:spLocks noChangeShapeType="1"/>
              </p:cNvSpPr>
              <p:nvPr/>
            </p:nvSpPr>
            <p:spPr bwMode="auto">
              <a:xfrm flipV="1">
                <a:off x="4231158" y="15879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46" name="Line 536"/>
              <p:cNvSpPr>
                <a:spLocks noChangeShapeType="1"/>
              </p:cNvSpPr>
              <p:nvPr/>
            </p:nvSpPr>
            <p:spPr bwMode="auto">
              <a:xfrm flipV="1">
                <a:off x="4247033" y="15816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47" name="Rectangle 537"/>
              <p:cNvSpPr>
                <a:spLocks noChangeArrowheads="1"/>
              </p:cNvSpPr>
              <p:nvPr/>
            </p:nvSpPr>
            <p:spPr bwMode="auto">
              <a:xfrm>
                <a:off x="1064096" y="1443525"/>
                <a:ext cx="748603" cy="24622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0" i="0" u="none" strike="noStrike" cap="none" normalizeH="0" baseline="0" dirty="0">
                    <a:ln>
                      <a:noFill/>
                    </a:ln>
                    <a:solidFill>
                      <a:srgbClr val="000000"/>
                    </a:solidFill>
                    <a:effectLst/>
                    <a:latin typeface="Arial" panose="020B0604020202020204" pitchFamily="34" charset="0"/>
                  </a:rPr>
                  <a:t>r=0.78**</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548" name="Rectangle 538"/>
              <p:cNvSpPr>
                <a:spLocks noChangeArrowheads="1"/>
              </p:cNvSpPr>
              <p:nvPr/>
            </p:nvSpPr>
            <p:spPr bwMode="auto">
              <a:xfrm>
                <a:off x="1068858" y="1632438"/>
                <a:ext cx="633187" cy="24622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0" i="0" u="none" strike="noStrike" cap="none" normalizeH="0" baseline="0" dirty="0">
                    <a:ln>
                      <a:noFill/>
                    </a:ln>
                    <a:solidFill>
                      <a:srgbClr val="000000"/>
                    </a:solidFill>
                    <a:effectLst/>
                    <a:latin typeface="Arial" panose="020B0604020202020204" pitchFamily="34" charset="0"/>
                  </a:rPr>
                  <a:t>b=0.43</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grpSp>
        <p:cxnSp>
          <p:nvCxnSpPr>
            <p:cNvPr id="549" name="Straight Connector 548"/>
            <p:cNvCxnSpPr/>
            <p:nvPr/>
          </p:nvCxnSpPr>
          <p:spPr>
            <a:xfrm flipH="1">
              <a:off x="647513" y="1584071"/>
              <a:ext cx="3449301" cy="1281572"/>
            </a:xfrm>
            <a:prstGeom prst="line">
              <a:avLst/>
            </a:prstGeom>
            <a:ln w="12700">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cxnSp>
        <p:nvCxnSpPr>
          <p:cNvPr id="551" name="Straight Connector 550"/>
          <p:cNvCxnSpPr/>
          <p:nvPr/>
        </p:nvCxnSpPr>
        <p:spPr>
          <a:xfrm>
            <a:off x="4098825" y="819243"/>
            <a:ext cx="1" cy="3024186"/>
          </a:xfrm>
          <a:prstGeom prst="line">
            <a:avLst/>
          </a:prstGeom>
          <a:ln w="28575">
            <a:solidFill>
              <a:srgbClr val="0000FF"/>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552" name="Straight Connector 551"/>
          <p:cNvCxnSpPr/>
          <p:nvPr/>
        </p:nvCxnSpPr>
        <p:spPr>
          <a:xfrm flipH="1">
            <a:off x="629173" y="2112535"/>
            <a:ext cx="3467526" cy="31171"/>
          </a:xfrm>
          <a:prstGeom prst="line">
            <a:avLst/>
          </a:prstGeom>
          <a:ln w="28575">
            <a:solidFill>
              <a:schemeClr val="tx1">
                <a:lumMod val="50000"/>
                <a:lumOff val="5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55" name="TextBox 554"/>
          <p:cNvSpPr txBox="1"/>
          <p:nvPr/>
        </p:nvSpPr>
        <p:spPr>
          <a:xfrm>
            <a:off x="4265552" y="706796"/>
            <a:ext cx="7818717" cy="470898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If we actually only produced seed to test the </a:t>
            </a:r>
            <a:r>
              <a:rPr lang="en-GB" dirty="0">
                <a:solidFill>
                  <a:srgbClr val="0000FF"/>
                </a:solidFill>
                <a:latin typeface="Arial" panose="020B0604020202020204" pitchFamily="34" charset="0"/>
                <a:cs typeface="Arial" panose="020B0604020202020204" pitchFamily="34" charset="0"/>
              </a:rPr>
              <a:t>22 superior </a:t>
            </a:r>
            <a:r>
              <a:rPr lang="en-GB" dirty="0">
                <a:latin typeface="Arial" panose="020B0604020202020204" pitchFamily="34" charset="0"/>
                <a:cs typeface="Arial" panose="020B0604020202020204" pitchFamily="34" charset="0"/>
              </a:rPr>
              <a:t>(based on pre-diction) F1-hybrids, most of them (</a:t>
            </a:r>
            <a:r>
              <a:rPr lang="en-GB" dirty="0">
                <a:solidFill>
                  <a:srgbClr val="0000FF"/>
                </a:solidFill>
                <a:latin typeface="Arial" panose="020B0604020202020204" pitchFamily="34" charset="0"/>
                <a:cs typeface="Arial" panose="020B0604020202020204" pitchFamily="34" charset="0"/>
              </a:rPr>
              <a:t>17 of 22</a:t>
            </a:r>
            <a:r>
              <a:rPr lang="en-GB" dirty="0">
                <a:latin typeface="Arial" panose="020B0604020202020204" pitchFamily="34" charset="0"/>
                <a:cs typeface="Arial" panose="020B0604020202020204" pitchFamily="34" charset="0"/>
              </a:rPr>
              <a:t>) belonged to the really-better group (y-axis). </a:t>
            </a:r>
            <a:br>
              <a:rPr lang="en-GB" dirty="0">
                <a:latin typeface="Arial" panose="020B0604020202020204" pitchFamily="34" charset="0"/>
                <a:cs typeface="Arial" panose="020B0604020202020204" pitchFamily="34" charset="0"/>
              </a:rPr>
            </a:br>
            <a:r>
              <a:rPr lang="en-GB" dirty="0">
                <a:solidFill>
                  <a:srgbClr val="668F2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Five</a:t>
            </a:r>
            <a:r>
              <a:rPr lang="en-GB" dirty="0">
                <a:solidFill>
                  <a:srgbClr val="668F29"/>
                </a:solidFill>
                <a:latin typeface="Arial" panose="020B0604020202020204" pitchFamily="34" charset="0"/>
                <a:cs typeface="Arial" panose="020B0604020202020204" pitchFamily="34" charset="0"/>
              </a:rPr>
              <a:t> superior hybrids </a:t>
            </a:r>
            <a:r>
              <a:rPr lang="en-GB" dirty="0">
                <a:latin typeface="Arial" panose="020B0604020202020204" pitchFamily="34" charset="0"/>
                <a:cs typeface="Arial" panose="020B0604020202020204" pitchFamily="34" charset="0"/>
              </a:rPr>
              <a:t>would not be tested, we would have missed them, though.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solidFill>
                  <a:srgbClr val="7030A0"/>
                </a:solidFill>
                <a:latin typeface="Arial" panose="020B0604020202020204" pitchFamily="34" charset="0"/>
                <a:cs typeface="Arial" panose="020B0604020202020204" pitchFamily="34" charset="0"/>
              </a:rPr>
              <a:t>What if the tester (pollinator in Topcross) was one of the 10 lines instead of being an </a:t>
            </a:r>
            <a:r>
              <a:rPr lang="en-GB" dirty="0" err="1">
                <a:solidFill>
                  <a:srgbClr val="7030A0"/>
                </a:solidFill>
                <a:latin typeface="Arial" panose="020B0604020202020204" pitchFamily="34" charset="0"/>
                <a:cs typeface="Arial" panose="020B0604020202020204" pitchFamily="34" charset="0"/>
              </a:rPr>
              <a:t>equi</a:t>
            </a:r>
            <a:r>
              <a:rPr lang="en-GB" dirty="0">
                <a:solidFill>
                  <a:srgbClr val="7030A0"/>
                </a:solidFill>
                <a:latin typeface="Arial" panose="020B0604020202020204" pitchFamily="34" charset="0"/>
                <a:cs typeface="Arial" panose="020B0604020202020204" pitchFamily="34" charset="0"/>
              </a:rPr>
              <a:t>-dose mixture of all 10 lines?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correlations r between the GCA-effects that resulted </a:t>
            </a:r>
            <a:r>
              <a:rPr lang="en-GB" dirty="0">
                <a:solidFill>
                  <a:srgbClr val="7030A0"/>
                </a:solidFill>
                <a:latin typeface="Arial" panose="020B0604020202020204" pitchFamily="34" charset="0"/>
                <a:cs typeface="Arial" panose="020B0604020202020204" pitchFamily="34" charset="0"/>
              </a:rPr>
              <a:t>in this case </a:t>
            </a:r>
            <a:r>
              <a:rPr lang="en-GB" dirty="0">
                <a:latin typeface="Arial" panose="020B0604020202020204" pitchFamily="34" charset="0"/>
                <a:cs typeface="Arial" panose="020B0604020202020204" pitchFamily="34" charset="0"/>
              </a:rPr>
              <a:t>and the ‚true‘ GCA-effects from the 10x10 Diallel varied from 0.304 &lt; r &lt; 0.883. Lowest r if line 6 served as sole pollinator, highest r if line 9 was the only pollinator. The average correlation (ten lines) was r=0.573. Here, even the correlation between </a:t>
            </a:r>
            <a:r>
              <a:rPr lang="en-GB" i="1" dirty="0">
                <a:latin typeface="Arial" panose="020B0604020202020204" pitchFamily="34" charset="0"/>
                <a:cs typeface="Arial" panose="020B0604020202020204" pitchFamily="34" charset="0"/>
              </a:rPr>
              <a:t>per se</a:t>
            </a:r>
            <a:r>
              <a:rPr lang="en-GB" dirty="0">
                <a:latin typeface="Arial" panose="020B0604020202020204" pitchFamily="34" charset="0"/>
                <a:cs typeface="Arial" panose="020B0604020202020204" pitchFamily="34" charset="0"/>
              </a:rPr>
              <a:t> performance and ‚true‘ GCA effects (r=0.781) would be higher. Obviously, estimating GCA in this way is not the best option. What disturbs are always the SCA-effects towards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that</a:t>
            </a:r>
            <a:r>
              <a:rPr lang="en-GB" dirty="0">
                <a:latin typeface="Arial" panose="020B0604020202020204" pitchFamily="34" charset="0"/>
                <a:cs typeface="Arial" panose="020B0604020202020204" pitchFamily="34" charset="0"/>
              </a:rPr>
              <a:t> one line; they blur the results (the SCA-effects of ten lines, are, on average, </a:t>
            </a:r>
            <a:r>
              <a:rPr lang="en-GB" dirty="0">
                <a:solidFill>
                  <a:srgbClr val="FF0000"/>
                </a:solidFill>
                <a:latin typeface="Arial" panose="020B0604020202020204" pitchFamily="34" charset="0"/>
                <a:cs typeface="Arial" panose="020B0604020202020204" pitchFamily="34" charset="0"/>
              </a:rPr>
              <a:t>zero</a:t>
            </a:r>
            <a:r>
              <a:rPr lang="en-GB" dirty="0">
                <a:latin typeface="Arial" panose="020B0604020202020204" pitchFamily="34" charset="0"/>
                <a:cs typeface="Arial" panose="020B0604020202020204" pitchFamily="34" charset="0"/>
              </a:rPr>
              <a:t> ;-).</a:t>
            </a:r>
            <a:endParaRPr lang="en-GB" sz="1200" dirty="0">
              <a:latin typeface="Arial" panose="020B0604020202020204" pitchFamily="34" charset="0"/>
              <a:cs typeface="Arial" panose="020B0604020202020204" pitchFamily="34" charset="0"/>
            </a:endParaRPr>
          </a:p>
        </p:txBody>
      </p:sp>
      <p:sp>
        <p:nvSpPr>
          <p:cNvPr id="7" name="TextBox 6"/>
          <p:cNvSpPr txBox="1"/>
          <p:nvPr/>
        </p:nvSpPr>
        <p:spPr>
          <a:xfrm>
            <a:off x="27873" y="4959765"/>
            <a:ext cx="82451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 WL</a:t>
            </a:r>
            <a:endParaRPr lang="en-GB" dirty="0">
              <a:latin typeface="Arial" panose="020B0604020202020204" pitchFamily="34" charset="0"/>
              <a:cs typeface="Arial" panose="020B0604020202020204" pitchFamily="34" charset="0"/>
            </a:endParaRPr>
          </a:p>
        </p:txBody>
      </p:sp>
      <p:sp>
        <p:nvSpPr>
          <p:cNvPr id="550" name="Textfeld 5">
            <a:extLst>
              <a:ext uri="{FF2B5EF4-FFF2-40B4-BE49-F238E27FC236}">
                <a16:creationId xmlns:a16="http://schemas.microsoft.com/office/drawing/2014/main" id="{8D5CB598-B17A-43F7-A9C4-2EA01BA8ABCB}"/>
              </a:ext>
            </a:extLst>
          </p:cNvPr>
          <p:cNvSpPr txBox="1"/>
          <p:nvPr/>
        </p:nvSpPr>
        <p:spPr>
          <a:xfrm>
            <a:off x="11480371" y="6362038"/>
            <a:ext cx="66086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23</a:t>
            </a:fld>
            <a:endParaRPr lang="en-GB" sz="2400" dirty="0">
              <a:latin typeface="Arial" panose="020B0604020202020204" pitchFamily="34" charset="0"/>
              <a:cs typeface="Arial" panose="020B0604020202020204" pitchFamily="34" charset="0"/>
            </a:endParaRPr>
          </a:p>
        </p:txBody>
      </p:sp>
      <p:sp>
        <p:nvSpPr>
          <p:cNvPr id="553" name="Right Triangle 4">
            <a:extLst>
              <a:ext uri="{FF2B5EF4-FFF2-40B4-BE49-F238E27FC236}">
                <a16:creationId xmlns:a16="http://schemas.microsoft.com/office/drawing/2014/main" id="{F89EA7C2-77CA-4AEF-A600-A26385C2463F}"/>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18519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nodeType="clickEffect">
                                  <p:stCondLst>
                                    <p:cond delay="0"/>
                                  </p:stCondLst>
                                  <p:childTnLst>
                                    <p:animMotion origin="layout" path="M 2.08333E-6 -4.81481E-6 L -0.11927 0.00024 " pathEditMode="relative" rAng="0" ptsTypes="AA">
                                      <p:cBhvr>
                                        <p:cTn id="6" dur="2000" fill="hold"/>
                                        <p:tgtEl>
                                          <p:spTgt spid="551"/>
                                        </p:tgtEl>
                                        <p:attrNameLst>
                                          <p:attrName>ppt_x</p:attrName>
                                          <p:attrName>ppt_y</p:attrName>
                                        </p:attrNameLst>
                                      </p:cBhvr>
                                      <p:rCtr x="-5964" y="0"/>
                                    </p:animMotion>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552"/>
                                        </p:tgtEl>
                                        <p:attrNameLst>
                                          <p:attrName>style.visibility</p:attrName>
                                        </p:attrNameLst>
                                      </p:cBhvr>
                                      <p:to>
                                        <p:strVal val="visible"/>
                                      </p:to>
                                    </p:set>
                                    <p:animEffect transition="in" filter="wipe(right)">
                                      <p:cBhvr>
                                        <p:cTn id="11" dur="500"/>
                                        <p:tgtEl>
                                          <p:spTgt spid="5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extBox 570"/>
          <p:cNvSpPr txBox="1"/>
          <p:nvPr/>
        </p:nvSpPr>
        <p:spPr>
          <a:xfrm>
            <a:off x="77302" y="4437217"/>
            <a:ext cx="12052090" cy="230832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Would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these</a:t>
            </a:r>
            <a:r>
              <a:rPr lang="en-GB" dirty="0">
                <a:solidFill>
                  <a:srgbClr val="0000FF"/>
                </a:solidFill>
                <a:latin typeface="Arial" panose="020B0604020202020204" pitchFamily="34" charset="0"/>
                <a:cs typeface="Arial" panose="020B0604020202020204" pitchFamily="34" charset="0"/>
              </a:rPr>
              <a:t> results </a:t>
            </a:r>
            <a:r>
              <a:rPr lang="en-GB" dirty="0">
                <a:latin typeface="Arial" panose="020B0604020202020204" pitchFamily="34" charset="0"/>
                <a:cs typeface="Arial" panose="020B0604020202020204" pitchFamily="34" charset="0"/>
              </a:rPr>
              <a:t>give a better indication of the ‘true’ GCA effects? With e.g. </a:t>
            </a:r>
            <a:r>
              <a:rPr lang="en-GB" dirty="0">
                <a:solidFill>
                  <a:srgbClr val="0000FF"/>
                </a:solidFill>
                <a:latin typeface="Arial" panose="020B0604020202020204" pitchFamily="34" charset="0"/>
                <a:cs typeface="Arial" panose="020B0604020202020204" pitchFamily="34" charset="0"/>
              </a:rPr>
              <a:t>F1(1x2) as tester</a:t>
            </a:r>
            <a:r>
              <a:rPr lang="en-GB" dirty="0">
                <a:latin typeface="Arial" panose="020B0604020202020204" pitchFamily="34" charset="0"/>
                <a:cs typeface="Arial" panose="020B0604020202020204" pitchFamily="34" charset="0"/>
              </a:rPr>
              <a:t>: r=0.615. With </a:t>
            </a:r>
            <a:r>
              <a:rPr lang="en-GB" dirty="0">
                <a:solidFill>
                  <a:srgbClr val="0000FF"/>
                </a:solidFill>
                <a:latin typeface="Arial" panose="020B0604020202020204" pitchFamily="34" charset="0"/>
                <a:cs typeface="Arial" panose="020B0604020202020204" pitchFamily="34" charset="0"/>
              </a:rPr>
              <a:t>F2(3x4)</a:t>
            </a:r>
            <a:r>
              <a:rPr lang="en-GB" dirty="0">
                <a:latin typeface="Arial" panose="020B0604020202020204" pitchFamily="34" charset="0"/>
                <a:cs typeface="Arial" panose="020B0604020202020204" pitchFamily="34" charset="0"/>
              </a:rPr>
              <a:t> as tester: r=0.841. Two lines are incorporated in one such F1. Mean of ‘SCA with line 1 and SCA with line 2’ applies (or mean ‘SCA with line 3 and line 4’, etc.). This makes SCA impact smaller (SCA variance halved), thence the correlation to ‘true’ GCA is higher). </a:t>
            </a:r>
            <a:r>
              <a:rPr lang="en-GB" dirty="0">
                <a:solidFill>
                  <a:schemeClr val="tx1">
                    <a:lumMod val="50000"/>
                    <a:lumOff val="50000"/>
                  </a:schemeClr>
                </a:solidFill>
                <a:latin typeface="Arial" panose="020B0604020202020204" pitchFamily="34" charset="0"/>
                <a:cs typeface="Arial" panose="020B0604020202020204" pitchFamily="34" charset="0"/>
              </a:rPr>
              <a:t>Nota bene: GCA of pollinator (tester) does not blur, since this is a constant figure, a constant figure added to data does not change correlation. </a:t>
            </a:r>
            <a:br>
              <a:rPr lang="en-GB" dirty="0">
                <a:solidFill>
                  <a:schemeClr val="tx1">
                    <a:lumMod val="50000"/>
                    <a:lumOff val="50000"/>
                  </a:schemeClr>
                </a:solidFill>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What if the tester was an </a:t>
            </a:r>
            <a:r>
              <a:rPr lang="en-GB" dirty="0" err="1">
                <a:latin typeface="Arial" panose="020B0604020202020204" pitchFamily="34" charset="0"/>
                <a:cs typeface="Arial" panose="020B0604020202020204" pitchFamily="34" charset="0"/>
              </a:rPr>
              <a:t>equi</a:t>
            </a:r>
            <a:r>
              <a:rPr lang="en-GB" dirty="0">
                <a:latin typeface="Arial" panose="020B0604020202020204" pitchFamily="34" charset="0"/>
                <a:cs typeface="Arial" panose="020B0604020202020204" pitchFamily="34" charset="0"/>
              </a:rPr>
              <a:t>-dose mixture of the ten lines? Then - again: </a:t>
            </a:r>
            <a:r>
              <a:rPr lang="en-GB" dirty="0">
                <a:solidFill>
                  <a:srgbClr val="FF0000"/>
                </a:solidFill>
                <a:latin typeface="Arial" panose="020B0604020202020204" pitchFamily="34" charset="0"/>
                <a:cs typeface="Arial" panose="020B0604020202020204" pitchFamily="34" charset="0"/>
              </a:rPr>
              <a:t>SCA effects fully cancel each other</a:t>
            </a:r>
            <a:r>
              <a:rPr lang="en-GB" dirty="0">
                <a:latin typeface="Arial" panose="020B0604020202020204" pitchFamily="34" charset="0"/>
                <a:cs typeface="Arial" panose="020B0604020202020204" pitchFamily="34" charset="0"/>
              </a:rPr>
              <a:t>. </a:t>
            </a:r>
          </a:p>
          <a:p>
            <a:r>
              <a:rPr lang="en-GB" dirty="0">
                <a:solidFill>
                  <a:srgbClr val="0000FF"/>
                </a:solidFill>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Hm … hm … </a:t>
            </a:r>
            <a:r>
              <a:rPr lang="en-GB" dirty="0">
                <a:solidFill>
                  <a:srgbClr val="FF0000"/>
                </a:solidFill>
                <a:latin typeface="Arial" panose="020B0604020202020204" pitchFamily="34" charset="0"/>
                <a:cs typeface="Arial" panose="020B0604020202020204" pitchFamily="34" charset="0"/>
              </a:rPr>
              <a:t>this</a:t>
            </a:r>
            <a:r>
              <a:rPr lang="en-GB" dirty="0">
                <a:solidFill>
                  <a:schemeClr val="tx1">
                    <a:lumMod val="50000"/>
                    <a:lumOff val="50000"/>
                  </a:schemeClr>
                </a:solidFill>
                <a:latin typeface="Arial" panose="020B0604020202020204" pitchFamily="34" charset="0"/>
                <a:cs typeface="Arial" panose="020B0604020202020204" pitchFamily="34" charset="0"/>
              </a:rPr>
              <a:t> is if the 10 lines are the Reference. If a Basic Pool is the reference, then 10 lines are still only a </a:t>
            </a:r>
            <a:r>
              <a:rPr lang="en-GB" dirty="0">
                <a:latin typeface="Arial" panose="020B0604020202020204" pitchFamily="34" charset="0"/>
                <a:cs typeface="Arial" panose="020B0604020202020204" pitchFamily="34" charset="0"/>
              </a:rPr>
              <a:t>sample</a:t>
            </a:r>
            <a:r>
              <a:rPr lang="en-GB" dirty="0">
                <a:solidFill>
                  <a:schemeClr val="tx1">
                    <a:lumMod val="50000"/>
                    <a:lumOff val="50000"/>
                  </a:schemeClr>
                </a:solidFill>
                <a:latin typeface="Arial" panose="020B0604020202020204" pitchFamily="34" charset="0"/>
                <a:cs typeface="Arial" panose="020B0604020202020204" pitchFamily="34" charset="0"/>
              </a:rPr>
              <a:t> and the mean of their SCA-effects with any candidate is not exactly zero. Hm </a:t>
            </a:r>
            <a:r>
              <a:rPr lang="en-GB" dirty="0" err="1">
                <a:solidFill>
                  <a:schemeClr val="tx1">
                    <a:lumMod val="50000"/>
                    <a:lumOff val="50000"/>
                  </a:schemeClr>
                </a:solidFill>
                <a:latin typeface="Arial" panose="020B0604020202020204" pitchFamily="34" charset="0"/>
                <a:cs typeface="Arial" panose="020B0604020202020204" pitchFamily="34" charset="0"/>
              </a:rPr>
              <a:t>hm</a:t>
            </a:r>
            <a:r>
              <a:rPr lang="en-GB" dirty="0">
                <a:solidFill>
                  <a:schemeClr val="tx1">
                    <a:lumMod val="50000"/>
                    <a:lumOff val="50000"/>
                  </a:schemeClr>
                </a:solidFill>
                <a:latin typeface="Arial" panose="020B0604020202020204" pitchFamily="34" charset="0"/>
                <a:cs typeface="Arial" panose="020B0604020202020204" pitchFamily="34" charset="0"/>
              </a:rPr>
              <a:t> … </a:t>
            </a:r>
          </a:p>
        </p:txBody>
      </p:sp>
      <p:grpSp>
        <p:nvGrpSpPr>
          <p:cNvPr id="3" name="Group 2"/>
          <p:cNvGrpSpPr/>
          <p:nvPr/>
        </p:nvGrpSpPr>
        <p:grpSpPr>
          <a:xfrm>
            <a:off x="27872" y="715734"/>
            <a:ext cx="4128159" cy="3637537"/>
            <a:chOff x="27872" y="715734"/>
            <a:chExt cx="4128159" cy="3637537"/>
          </a:xfrm>
        </p:grpSpPr>
        <p:grpSp>
          <p:nvGrpSpPr>
            <p:cNvPr id="277" name="Group 276"/>
            <p:cNvGrpSpPr/>
            <p:nvPr/>
          </p:nvGrpSpPr>
          <p:grpSpPr>
            <a:xfrm>
              <a:off x="27872" y="715734"/>
              <a:ext cx="4128159" cy="3637537"/>
              <a:chOff x="179255" y="710300"/>
              <a:chExt cx="4128159" cy="3637537"/>
            </a:xfrm>
          </p:grpSpPr>
          <p:sp>
            <p:nvSpPr>
              <p:cNvPr id="278" name="Line 6"/>
              <p:cNvSpPr>
                <a:spLocks noChangeShapeType="1"/>
              </p:cNvSpPr>
              <p:nvPr/>
            </p:nvSpPr>
            <p:spPr bwMode="auto">
              <a:xfrm flipV="1">
                <a:off x="797396" y="811701"/>
                <a:ext cx="0" cy="30241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79" name="Line 7"/>
              <p:cNvSpPr>
                <a:spLocks noChangeShapeType="1"/>
              </p:cNvSpPr>
              <p:nvPr/>
            </p:nvSpPr>
            <p:spPr bwMode="auto">
              <a:xfrm flipV="1">
                <a:off x="4256559" y="811701"/>
                <a:ext cx="0" cy="30241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80" name="Line 8"/>
              <p:cNvSpPr>
                <a:spLocks noChangeShapeType="1"/>
              </p:cNvSpPr>
              <p:nvPr/>
            </p:nvSpPr>
            <p:spPr bwMode="auto">
              <a:xfrm flipH="1">
                <a:off x="732309" y="3835888"/>
                <a:ext cx="65087"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81" name="Rectangle 9"/>
              <p:cNvSpPr>
                <a:spLocks noChangeArrowheads="1"/>
              </p:cNvSpPr>
              <p:nvPr/>
            </p:nvSpPr>
            <p:spPr bwMode="auto">
              <a:xfrm>
                <a:off x="479896" y="3759688"/>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25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82" name="Line 10"/>
              <p:cNvSpPr>
                <a:spLocks noChangeShapeType="1"/>
              </p:cNvSpPr>
              <p:nvPr/>
            </p:nvSpPr>
            <p:spPr bwMode="auto">
              <a:xfrm flipH="1">
                <a:off x="732309" y="3499338"/>
                <a:ext cx="65087"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83" name="Rectangle 11"/>
              <p:cNvSpPr>
                <a:spLocks noChangeArrowheads="1"/>
              </p:cNvSpPr>
              <p:nvPr/>
            </p:nvSpPr>
            <p:spPr bwMode="auto">
              <a:xfrm>
                <a:off x="479896" y="3424726"/>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30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84" name="Line 12"/>
              <p:cNvSpPr>
                <a:spLocks noChangeShapeType="1"/>
              </p:cNvSpPr>
              <p:nvPr/>
            </p:nvSpPr>
            <p:spPr bwMode="auto">
              <a:xfrm flipH="1">
                <a:off x="732309" y="3164376"/>
                <a:ext cx="65087"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85" name="Rectangle 13"/>
              <p:cNvSpPr>
                <a:spLocks noChangeArrowheads="1"/>
              </p:cNvSpPr>
              <p:nvPr/>
            </p:nvSpPr>
            <p:spPr bwMode="auto">
              <a:xfrm>
                <a:off x="479896" y="3088176"/>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35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86" name="Line 14"/>
              <p:cNvSpPr>
                <a:spLocks noChangeShapeType="1"/>
              </p:cNvSpPr>
              <p:nvPr/>
            </p:nvSpPr>
            <p:spPr bwMode="auto">
              <a:xfrm flipH="1">
                <a:off x="732309" y="2827826"/>
                <a:ext cx="65087"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87" name="Rectangle 15"/>
              <p:cNvSpPr>
                <a:spLocks noChangeArrowheads="1"/>
              </p:cNvSpPr>
              <p:nvPr/>
            </p:nvSpPr>
            <p:spPr bwMode="auto">
              <a:xfrm>
                <a:off x="479896" y="275321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40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88" name="Line 16"/>
              <p:cNvSpPr>
                <a:spLocks noChangeShapeType="1"/>
              </p:cNvSpPr>
              <p:nvPr/>
            </p:nvSpPr>
            <p:spPr bwMode="auto">
              <a:xfrm flipH="1">
                <a:off x="732309" y="2491276"/>
                <a:ext cx="65087"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89" name="Rectangle 17"/>
              <p:cNvSpPr>
                <a:spLocks noChangeArrowheads="1"/>
              </p:cNvSpPr>
              <p:nvPr/>
            </p:nvSpPr>
            <p:spPr bwMode="auto">
              <a:xfrm>
                <a:off x="479896" y="24166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45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90" name="Line 18"/>
              <p:cNvSpPr>
                <a:spLocks noChangeShapeType="1"/>
              </p:cNvSpPr>
              <p:nvPr/>
            </p:nvSpPr>
            <p:spPr bwMode="auto">
              <a:xfrm flipH="1">
                <a:off x="732309" y="2154726"/>
                <a:ext cx="65087"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91" name="Rectangle 19"/>
              <p:cNvSpPr>
                <a:spLocks noChangeArrowheads="1"/>
              </p:cNvSpPr>
              <p:nvPr/>
            </p:nvSpPr>
            <p:spPr bwMode="auto">
              <a:xfrm>
                <a:off x="479896" y="208011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50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92" name="Line 20"/>
              <p:cNvSpPr>
                <a:spLocks noChangeShapeType="1"/>
              </p:cNvSpPr>
              <p:nvPr/>
            </p:nvSpPr>
            <p:spPr bwMode="auto">
              <a:xfrm flipH="1">
                <a:off x="732309" y="1819763"/>
                <a:ext cx="65087"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93" name="Rectangle 21"/>
              <p:cNvSpPr>
                <a:spLocks noChangeArrowheads="1"/>
              </p:cNvSpPr>
              <p:nvPr/>
            </p:nvSpPr>
            <p:spPr bwMode="auto">
              <a:xfrm>
                <a:off x="479896" y="1745151"/>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55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94" name="Line 22"/>
              <p:cNvSpPr>
                <a:spLocks noChangeShapeType="1"/>
              </p:cNvSpPr>
              <p:nvPr/>
            </p:nvSpPr>
            <p:spPr bwMode="auto">
              <a:xfrm flipH="1">
                <a:off x="732309" y="1483213"/>
                <a:ext cx="65087"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95" name="Rectangle 23"/>
              <p:cNvSpPr>
                <a:spLocks noChangeArrowheads="1"/>
              </p:cNvSpPr>
              <p:nvPr/>
            </p:nvSpPr>
            <p:spPr bwMode="auto">
              <a:xfrm>
                <a:off x="479896" y="1408601"/>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60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96" name="Line 24"/>
              <p:cNvSpPr>
                <a:spLocks noChangeShapeType="1"/>
              </p:cNvSpPr>
              <p:nvPr/>
            </p:nvSpPr>
            <p:spPr bwMode="auto">
              <a:xfrm flipH="1">
                <a:off x="732309" y="1148251"/>
                <a:ext cx="65087"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97" name="Rectangle 25"/>
              <p:cNvSpPr>
                <a:spLocks noChangeArrowheads="1"/>
              </p:cNvSpPr>
              <p:nvPr/>
            </p:nvSpPr>
            <p:spPr bwMode="auto">
              <a:xfrm>
                <a:off x="479896" y="1072051"/>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65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98" name="Line 26"/>
              <p:cNvSpPr>
                <a:spLocks noChangeShapeType="1"/>
              </p:cNvSpPr>
              <p:nvPr/>
            </p:nvSpPr>
            <p:spPr bwMode="auto">
              <a:xfrm flipH="1">
                <a:off x="732309" y="811701"/>
                <a:ext cx="65087"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99" name="Rectangle 27"/>
              <p:cNvSpPr>
                <a:spLocks noChangeArrowheads="1"/>
              </p:cNvSpPr>
              <p:nvPr/>
            </p:nvSpPr>
            <p:spPr bwMode="auto">
              <a:xfrm>
                <a:off x="479896" y="735501"/>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70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00" name="Rectangle 28"/>
              <p:cNvSpPr>
                <a:spLocks noChangeArrowheads="1"/>
              </p:cNvSpPr>
              <p:nvPr/>
            </p:nvSpPr>
            <p:spPr bwMode="auto">
              <a:xfrm rot="16200000">
                <a:off x="-1342956" y="2232511"/>
                <a:ext cx="3321422"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latin typeface="Arial" panose="020B0604020202020204" pitchFamily="34" charset="0"/>
                  </a:rPr>
                  <a:t>Realized performance of hybrids</a:t>
                </a:r>
                <a:endParaRPr kumimoji="0" lang="en-GB" altLang="en-US" b="0" i="0" u="none" strike="noStrike" cap="none" normalizeH="0" baseline="0" dirty="0">
                  <a:ln>
                    <a:noFill/>
                  </a:ln>
                  <a:solidFill>
                    <a:schemeClr val="tx1"/>
                  </a:solidFill>
                  <a:effectLst/>
                  <a:latin typeface="Arial" panose="020B0604020202020204" pitchFamily="34" charset="0"/>
                </a:endParaRPr>
              </a:p>
            </p:txBody>
          </p:sp>
          <p:sp>
            <p:nvSpPr>
              <p:cNvPr id="301" name="Line 29"/>
              <p:cNvSpPr>
                <a:spLocks noChangeShapeType="1"/>
              </p:cNvSpPr>
              <p:nvPr/>
            </p:nvSpPr>
            <p:spPr bwMode="auto">
              <a:xfrm>
                <a:off x="797396" y="3835888"/>
                <a:ext cx="3459162"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02" name="Line 30"/>
              <p:cNvSpPr>
                <a:spLocks noChangeShapeType="1"/>
              </p:cNvSpPr>
              <p:nvPr/>
            </p:nvSpPr>
            <p:spPr bwMode="auto">
              <a:xfrm>
                <a:off x="797396" y="811701"/>
                <a:ext cx="3459162"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03" name="Line 31"/>
              <p:cNvSpPr>
                <a:spLocks noChangeShapeType="1"/>
              </p:cNvSpPr>
              <p:nvPr/>
            </p:nvSpPr>
            <p:spPr bwMode="auto">
              <a:xfrm>
                <a:off x="797396" y="3835888"/>
                <a:ext cx="0" cy="650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04" name="Rectangle 32"/>
              <p:cNvSpPr>
                <a:spLocks noChangeArrowheads="1"/>
              </p:cNvSpPr>
              <p:nvPr/>
            </p:nvSpPr>
            <p:spPr bwMode="auto">
              <a:xfrm>
                <a:off x="678334" y="39152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25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05" name="Line 33"/>
              <p:cNvSpPr>
                <a:spLocks noChangeShapeType="1"/>
              </p:cNvSpPr>
              <p:nvPr/>
            </p:nvSpPr>
            <p:spPr bwMode="auto">
              <a:xfrm>
                <a:off x="1181571" y="3835888"/>
                <a:ext cx="0" cy="650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06" name="Rectangle 34"/>
              <p:cNvSpPr>
                <a:spLocks noChangeArrowheads="1"/>
              </p:cNvSpPr>
              <p:nvPr/>
            </p:nvSpPr>
            <p:spPr bwMode="auto">
              <a:xfrm>
                <a:off x="1062509" y="39152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30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07" name="Line 35"/>
              <p:cNvSpPr>
                <a:spLocks noChangeShapeType="1"/>
              </p:cNvSpPr>
              <p:nvPr/>
            </p:nvSpPr>
            <p:spPr bwMode="auto">
              <a:xfrm>
                <a:off x="1565746" y="3835888"/>
                <a:ext cx="0" cy="650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08" name="Rectangle 36"/>
              <p:cNvSpPr>
                <a:spLocks noChangeArrowheads="1"/>
              </p:cNvSpPr>
              <p:nvPr/>
            </p:nvSpPr>
            <p:spPr bwMode="auto">
              <a:xfrm>
                <a:off x="1446684" y="39152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35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09" name="Line 37"/>
              <p:cNvSpPr>
                <a:spLocks noChangeShapeType="1"/>
              </p:cNvSpPr>
              <p:nvPr/>
            </p:nvSpPr>
            <p:spPr bwMode="auto">
              <a:xfrm>
                <a:off x="1949921" y="3835888"/>
                <a:ext cx="0" cy="650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10" name="Rectangle 38"/>
              <p:cNvSpPr>
                <a:spLocks noChangeArrowheads="1"/>
              </p:cNvSpPr>
              <p:nvPr/>
            </p:nvSpPr>
            <p:spPr bwMode="auto">
              <a:xfrm>
                <a:off x="1830859" y="39152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40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11" name="Line 39"/>
              <p:cNvSpPr>
                <a:spLocks noChangeShapeType="1"/>
              </p:cNvSpPr>
              <p:nvPr/>
            </p:nvSpPr>
            <p:spPr bwMode="auto">
              <a:xfrm>
                <a:off x="2334096" y="3835888"/>
                <a:ext cx="0" cy="650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12" name="Rectangle 40"/>
              <p:cNvSpPr>
                <a:spLocks noChangeArrowheads="1"/>
              </p:cNvSpPr>
              <p:nvPr/>
            </p:nvSpPr>
            <p:spPr bwMode="auto">
              <a:xfrm>
                <a:off x="2215034" y="39152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45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13" name="Line 41"/>
              <p:cNvSpPr>
                <a:spLocks noChangeShapeType="1"/>
              </p:cNvSpPr>
              <p:nvPr/>
            </p:nvSpPr>
            <p:spPr bwMode="auto">
              <a:xfrm>
                <a:off x="2718271" y="3835888"/>
                <a:ext cx="0" cy="650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14" name="Rectangle 42"/>
              <p:cNvSpPr>
                <a:spLocks noChangeArrowheads="1"/>
              </p:cNvSpPr>
              <p:nvPr/>
            </p:nvSpPr>
            <p:spPr bwMode="auto">
              <a:xfrm>
                <a:off x="2599209" y="39152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50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15" name="Line 43"/>
              <p:cNvSpPr>
                <a:spLocks noChangeShapeType="1"/>
              </p:cNvSpPr>
              <p:nvPr/>
            </p:nvSpPr>
            <p:spPr bwMode="auto">
              <a:xfrm>
                <a:off x="3102446" y="3835888"/>
                <a:ext cx="0" cy="650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16" name="Rectangle 44"/>
              <p:cNvSpPr>
                <a:spLocks noChangeArrowheads="1"/>
              </p:cNvSpPr>
              <p:nvPr/>
            </p:nvSpPr>
            <p:spPr bwMode="auto">
              <a:xfrm>
                <a:off x="2984971" y="39152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55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17" name="Line 45"/>
              <p:cNvSpPr>
                <a:spLocks noChangeShapeType="1"/>
              </p:cNvSpPr>
              <p:nvPr/>
            </p:nvSpPr>
            <p:spPr bwMode="auto">
              <a:xfrm>
                <a:off x="3486621" y="3835888"/>
                <a:ext cx="0" cy="650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18" name="Rectangle 46"/>
              <p:cNvSpPr>
                <a:spLocks noChangeArrowheads="1"/>
              </p:cNvSpPr>
              <p:nvPr/>
            </p:nvSpPr>
            <p:spPr bwMode="auto">
              <a:xfrm>
                <a:off x="3369146" y="39152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60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19" name="Line 47"/>
              <p:cNvSpPr>
                <a:spLocks noChangeShapeType="1"/>
              </p:cNvSpPr>
              <p:nvPr/>
            </p:nvSpPr>
            <p:spPr bwMode="auto">
              <a:xfrm>
                <a:off x="3870796" y="3835888"/>
                <a:ext cx="0" cy="650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20" name="Rectangle 48"/>
              <p:cNvSpPr>
                <a:spLocks noChangeArrowheads="1"/>
              </p:cNvSpPr>
              <p:nvPr/>
            </p:nvSpPr>
            <p:spPr bwMode="auto">
              <a:xfrm>
                <a:off x="3753321" y="39152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65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21" name="Line 49"/>
              <p:cNvSpPr>
                <a:spLocks noChangeShapeType="1"/>
              </p:cNvSpPr>
              <p:nvPr/>
            </p:nvSpPr>
            <p:spPr bwMode="auto">
              <a:xfrm>
                <a:off x="4256559" y="3835888"/>
                <a:ext cx="0" cy="650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22" name="Rectangle 50"/>
              <p:cNvSpPr>
                <a:spLocks noChangeArrowheads="1"/>
              </p:cNvSpPr>
              <p:nvPr/>
            </p:nvSpPr>
            <p:spPr bwMode="auto">
              <a:xfrm>
                <a:off x="4137496" y="39152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70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23" name="Rectangle 51"/>
              <p:cNvSpPr>
                <a:spLocks noChangeArrowheads="1"/>
              </p:cNvSpPr>
              <p:nvPr/>
            </p:nvSpPr>
            <p:spPr bwMode="auto">
              <a:xfrm>
                <a:off x="352737" y="4070838"/>
                <a:ext cx="3949799"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latin typeface="Arial" panose="020B0604020202020204" pitchFamily="34" charset="0"/>
                  </a:rPr>
                  <a:t>GCA-predicted performance of hybrids</a:t>
                </a:r>
                <a:endParaRPr kumimoji="0" lang="en-GB" altLang="en-US" b="0" i="0" u="none" strike="noStrike" cap="none" normalizeH="0" baseline="0" dirty="0">
                  <a:ln>
                    <a:noFill/>
                  </a:ln>
                  <a:solidFill>
                    <a:schemeClr val="tx1"/>
                  </a:solidFill>
                  <a:effectLst/>
                  <a:latin typeface="Arial" panose="020B0604020202020204" pitchFamily="34" charset="0"/>
                </a:endParaRPr>
              </a:p>
            </p:txBody>
          </p:sp>
          <p:sp>
            <p:nvSpPr>
              <p:cNvPr id="324" name="Oval 52"/>
              <p:cNvSpPr>
                <a:spLocks noChangeArrowheads="1"/>
              </p:cNvSpPr>
              <p:nvPr/>
            </p:nvSpPr>
            <p:spPr bwMode="auto">
              <a:xfrm>
                <a:off x="2745259" y="2267438"/>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25" name="Rectangle 53"/>
              <p:cNvSpPr>
                <a:spLocks noChangeArrowheads="1"/>
              </p:cNvSpPr>
              <p:nvPr/>
            </p:nvSpPr>
            <p:spPr bwMode="auto">
              <a:xfrm>
                <a:off x="2713509" y="2103926"/>
                <a:ext cx="6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26" name="Oval 54"/>
              <p:cNvSpPr>
                <a:spLocks noChangeArrowheads="1"/>
              </p:cNvSpPr>
              <p:nvPr/>
            </p:nvSpPr>
            <p:spPr bwMode="auto">
              <a:xfrm>
                <a:off x="2437284" y="1984863"/>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27" name="Oval 56"/>
              <p:cNvSpPr>
                <a:spLocks noChangeArrowheads="1"/>
              </p:cNvSpPr>
              <p:nvPr/>
            </p:nvSpPr>
            <p:spPr bwMode="auto">
              <a:xfrm>
                <a:off x="2053109" y="2215051"/>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28" name="Oval 58"/>
              <p:cNvSpPr>
                <a:spLocks noChangeArrowheads="1"/>
              </p:cNvSpPr>
              <p:nvPr/>
            </p:nvSpPr>
            <p:spPr bwMode="auto">
              <a:xfrm>
                <a:off x="2821459" y="2013438"/>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29" name="Rectangle 59"/>
              <p:cNvSpPr>
                <a:spLocks noChangeArrowheads="1"/>
              </p:cNvSpPr>
              <p:nvPr/>
            </p:nvSpPr>
            <p:spPr bwMode="auto">
              <a:xfrm>
                <a:off x="2791296" y="1849926"/>
                <a:ext cx="6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30" name="Oval 60"/>
              <p:cNvSpPr>
                <a:spLocks noChangeArrowheads="1"/>
              </p:cNvSpPr>
              <p:nvPr/>
            </p:nvSpPr>
            <p:spPr bwMode="auto">
              <a:xfrm>
                <a:off x="2667471" y="2021376"/>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31" name="Oval 62"/>
              <p:cNvSpPr>
                <a:spLocks noChangeArrowheads="1"/>
              </p:cNvSpPr>
              <p:nvPr/>
            </p:nvSpPr>
            <p:spPr bwMode="auto">
              <a:xfrm>
                <a:off x="2361084" y="2110276"/>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32" name="Oval 64"/>
              <p:cNvSpPr>
                <a:spLocks noChangeArrowheads="1"/>
              </p:cNvSpPr>
              <p:nvPr/>
            </p:nvSpPr>
            <p:spPr bwMode="auto">
              <a:xfrm>
                <a:off x="2821459" y="2461113"/>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33" name="Rectangle 65"/>
              <p:cNvSpPr>
                <a:spLocks noChangeArrowheads="1"/>
              </p:cNvSpPr>
              <p:nvPr/>
            </p:nvSpPr>
            <p:spPr bwMode="auto">
              <a:xfrm>
                <a:off x="2791296" y="2297601"/>
                <a:ext cx="6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34" name="Oval 66"/>
              <p:cNvSpPr>
                <a:spLocks noChangeArrowheads="1"/>
              </p:cNvSpPr>
              <p:nvPr/>
            </p:nvSpPr>
            <p:spPr bwMode="auto">
              <a:xfrm>
                <a:off x="2361084" y="2559538"/>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35" name="Oval 68"/>
              <p:cNvSpPr>
                <a:spLocks noChangeArrowheads="1"/>
              </p:cNvSpPr>
              <p:nvPr/>
            </p:nvSpPr>
            <p:spPr bwMode="auto">
              <a:xfrm>
                <a:off x="1822921" y="2797663"/>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36" name="Oval 70"/>
              <p:cNvSpPr>
                <a:spLocks noChangeArrowheads="1"/>
              </p:cNvSpPr>
              <p:nvPr/>
            </p:nvSpPr>
            <p:spPr bwMode="auto">
              <a:xfrm>
                <a:off x="2745259" y="2267438"/>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37" name="Oval 71"/>
              <p:cNvSpPr>
                <a:spLocks noChangeArrowheads="1"/>
              </p:cNvSpPr>
              <p:nvPr/>
            </p:nvSpPr>
            <p:spPr bwMode="auto">
              <a:xfrm>
                <a:off x="2821459" y="1767376"/>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38" name="Oval 72"/>
              <p:cNvSpPr>
                <a:spLocks noChangeArrowheads="1"/>
              </p:cNvSpPr>
              <p:nvPr/>
            </p:nvSpPr>
            <p:spPr bwMode="auto">
              <a:xfrm>
                <a:off x="3051646" y="1999151"/>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39" name="Oval 73"/>
              <p:cNvSpPr>
                <a:spLocks noChangeArrowheads="1"/>
              </p:cNvSpPr>
              <p:nvPr/>
            </p:nvSpPr>
            <p:spPr bwMode="auto">
              <a:xfrm>
                <a:off x="3435821" y="1797538"/>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40" name="Oval 74"/>
              <p:cNvSpPr>
                <a:spLocks noChangeArrowheads="1"/>
              </p:cNvSpPr>
              <p:nvPr/>
            </p:nvSpPr>
            <p:spPr bwMode="auto">
              <a:xfrm>
                <a:off x="3051646" y="1803888"/>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41" name="Oval 75"/>
              <p:cNvSpPr>
                <a:spLocks noChangeArrowheads="1"/>
              </p:cNvSpPr>
              <p:nvPr/>
            </p:nvSpPr>
            <p:spPr bwMode="auto">
              <a:xfrm>
                <a:off x="2130896" y="1894376"/>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42" name="Oval 76"/>
              <p:cNvSpPr>
                <a:spLocks noChangeArrowheads="1"/>
              </p:cNvSpPr>
              <p:nvPr/>
            </p:nvSpPr>
            <p:spPr bwMode="auto">
              <a:xfrm>
                <a:off x="2207096" y="2245213"/>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43" name="Oval 77"/>
              <p:cNvSpPr>
                <a:spLocks noChangeArrowheads="1"/>
              </p:cNvSpPr>
              <p:nvPr/>
            </p:nvSpPr>
            <p:spPr bwMode="auto">
              <a:xfrm>
                <a:off x="1976909" y="2342051"/>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44" name="Oval 78"/>
              <p:cNvSpPr>
                <a:spLocks noChangeArrowheads="1"/>
              </p:cNvSpPr>
              <p:nvPr/>
            </p:nvSpPr>
            <p:spPr bwMode="auto">
              <a:xfrm>
                <a:off x="2899246" y="2581763"/>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45" name="Oval 79"/>
              <p:cNvSpPr>
                <a:spLocks noChangeArrowheads="1"/>
              </p:cNvSpPr>
              <p:nvPr/>
            </p:nvSpPr>
            <p:spPr bwMode="auto">
              <a:xfrm>
                <a:off x="2437284" y="1984863"/>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46" name="Oval 80"/>
              <p:cNvSpPr>
                <a:spLocks noChangeArrowheads="1"/>
              </p:cNvSpPr>
              <p:nvPr/>
            </p:nvSpPr>
            <p:spPr bwMode="auto">
              <a:xfrm>
                <a:off x="2821459" y="1767376"/>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47" name="Oval 81"/>
              <p:cNvSpPr>
                <a:spLocks noChangeArrowheads="1"/>
              </p:cNvSpPr>
              <p:nvPr/>
            </p:nvSpPr>
            <p:spPr bwMode="auto">
              <a:xfrm>
                <a:off x="3743796" y="1714988"/>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48" name="Oval 82"/>
              <p:cNvSpPr>
                <a:spLocks noChangeArrowheads="1"/>
              </p:cNvSpPr>
              <p:nvPr/>
            </p:nvSpPr>
            <p:spPr bwMode="auto">
              <a:xfrm>
                <a:off x="3513609" y="1513376"/>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49" name="Oval 83"/>
              <p:cNvSpPr>
                <a:spLocks noChangeArrowheads="1"/>
              </p:cNvSpPr>
              <p:nvPr/>
            </p:nvSpPr>
            <p:spPr bwMode="auto">
              <a:xfrm>
                <a:off x="3051646" y="1521313"/>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50" name="Oval 84"/>
              <p:cNvSpPr>
                <a:spLocks noChangeArrowheads="1"/>
              </p:cNvSpPr>
              <p:nvPr/>
            </p:nvSpPr>
            <p:spPr bwMode="auto">
              <a:xfrm>
                <a:off x="3897784" y="1610213"/>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51" name="Oval 85"/>
              <p:cNvSpPr>
                <a:spLocks noChangeArrowheads="1"/>
              </p:cNvSpPr>
              <p:nvPr/>
            </p:nvSpPr>
            <p:spPr bwMode="auto">
              <a:xfrm>
                <a:off x="2899246" y="1961051"/>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52" name="Oval 86"/>
              <p:cNvSpPr>
                <a:spLocks noChangeArrowheads="1"/>
              </p:cNvSpPr>
              <p:nvPr/>
            </p:nvSpPr>
            <p:spPr bwMode="auto">
              <a:xfrm>
                <a:off x="3129434" y="2057888"/>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53" name="Oval 87"/>
              <p:cNvSpPr>
                <a:spLocks noChangeArrowheads="1"/>
              </p:cNvSpPr>
              <p:nvPr/>
            </p:nvSpPr>
            <p:spPr bwMode="auto">
              <a:xfrm>
                <a:off x="1746721" y="2297601"/>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54" name="Oval 88"/>
              <p:cNvSpPr>
                <a:spLocks noChangeArrowheads="1"/>
              </p:cNvSpPr>
              <p:nvPr/>
            </p:nvSpPr>
            <p:spPr bwMode="auto">
              <a:xfrm>
                <a:off x="2053109" y="2215051"/>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55" name="Oval 89"/>
              <p:cNvSpPr>
                <a:spLocks noChangeArrowheads="1"/>
              </p:cNvSpPr>
              <p:nvPr/>
            </p:nvSpPr>
            <p:spPr bwMode="auto">
              <a:xfrm>
                <a:off x="3051646" y="1999151"/>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56" name="Oval 90"/>
              <p:cNvSpPr>
                <a:spLocks noChangeArrowheads="1"/>
              </p:cNvSpPr>
              <p:nvPr/>
            </p:nvSpPr>
            <p:spPr bwMode="auto">
              <a:xfrm>
                <a:off x="3743796" y="1714988"/>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57" name="Oval 91"/>
              <p:cNvSpPr>
                <a:spLocks noChangeArrowheads="1"/>
              </p:cNvSpPr>
              <p:nvPr/>
            </p:nvSpPr>
            <p:spPr bwMode="auto">
              <a:xfrm>
                <a:off x="3051646" y="1745151"/>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58" name="Oval 92"/>
              <p:cNvSpPr>
                <a:spLocks noChangeArrowheads="1"/>
              </p:cNvSpPr>
              <p:nvPr/>
            </p:nvSpPr>
            <p:spPr bwMode="auto">
              <a:xfrm>
                <a:off x="2591271" y="1751501"/>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59" name="Oval 93"/>
              <p:cNvSpPr>
                <a:spLocks noChangeArrowheads="1"/>
              </p:cNvSpPr>
              <p:nvPr/>
            </p:nvSpPr>
            <p:spPr bwMode="auto">
              <a:xfrm>
                <a:off x="2975446" y="1841988"/>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60" name="Oval 94"/>
              <p:cNvSpPr>
                <a:spLocks noChangeArrowheads="1"/>
              </p:cNvSpPr>
              <p:nvPr/>
            </p:nvSpPr>
            <p:spPr bwMode="auto">
              <a:xfrm>
                <a:off x="2899246" y="2192826"/>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61" name="Oval 95"/>
              <p:cNvSpPr>
                <a:spLocks noChangeArrowheads="1"/>
              </p:cNvSpPr>
              <p:nvPr/>
            </p:nvSpPr>
            <p:spPr bwMode="auto">
              <a:xfrm>
                <a:off x="2283296" y="2289663"/>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62" name="Oval 96"/>
              <p:cNvSpPr>
                <a:spLocks noChangeArrowheads="1"/>
              </p:cNvSpPr>
              <p:nvPr/>
            </p:nvSpPr>
            <p:spPr bwMode="auto">
              <a:xfrm>
                <a:off x="2207096" y="2529376"/>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63" name="Oval 97"/>
              <p:cNvSpPr>
                <a:spLocks noChangeArrowheads="1"/>
              </p:cNvSpPr>
              <p:nvPr/>
            </p:nvSpPr>
            <p:spPr bwMode="auto">
              <a:xfrm>
                <a:off x="2821459" y="2013438"/>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64" name="Oval 98"/>
              <p:cNvSpPr>
                <a:spLocks noChangeArrowheads="1"/>
              </p:cNvSpPr>
              <p:nvPr/>
            </p:nvSpPr>
            <p:spPr bwMode="auto">
              <a:xfrm>
                <a:off x="3435821" y="1797538"/>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65" name="Oval 99"/>
              <p:cNvSpPr>
                <a:spLocks noChangeArrowheads="1"/>
              </p:cNvSpPr>
              <p:nvPr/>
            </p:nvSpPr>
            <p:spPr bwMode="auto">
              <a:xfrm>
                <a:off x="3513609" y="1513376"/>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66" name="Oval 100"/>
              <p:cNvSpPr>
                <a:spLocks noChangeArrowheads="1"/>
              </p:cNvSpPr>
              <p:nvPr/>
            </p:nvSpPr>
            <p:spPr bwMode="auto">
              <a:xfrm>
                <a:off x="3051646" y="1745151"/>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67" name="Oval 101"/>
              <p:cNvSpPr>
                <a:spLocks noChangeArrowheads="1"/>
              </p:cNvSpPr>
              <p:nvPr/>
            </p:nvSpPr>
            <p:spPr bwMode="auto">
              <a:xfrm>
                <a:off x="3359621" y="1549888"/>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68" name="Oval 102"/>
              <p:cNvSpPr>
                <a:spLocks noChangeArrowheads="1"/>
              </p:cNvSpPr>
              <p:nvPr/>
            </p:nvSpPr>
            <p:spPr bwMode="auto">
              <a:xfrm>
                <a:off x="3283421" y="1640376"/>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69" name="Oval 103"/>
              <p:cNvSpPr>
                <a:spLocks noChangeArrowheads="1"/>
              </p:cNvSpPr>
              <p:nvPr/>
            </p:nvSpPr>
            <p:spPr bwMode="auto">
              <a:xfrm>
                <a:off x="1822921" y="1991213"/>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70" name="Oval 104"/>
              <p:cNvSpPr>
                <a:spLocks noChangeArrowheads="1"/>
              </p:cNvSpPr>
              <p:nvPr/>
            </p:nvSpPr>
            <p:spPr bwMode="auto">
              <a:xfrm>
                <a:off x="3667596" y="2088051"/>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71" name="Oval 105"/>
              <p:cNvSpPr>
                <a:spLocks noChangeArrowheads="1"/>
              </p:cNvSpPr>
              <p:nvPr/>
            </p:nvSpPr>
            <p:spPr bwMode="auto">
              <a:xfrm>
                <a:off x="1976909" y="2327763"/>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72" name="Oval 106"/>
              <p:cNvSpPr>
                <a:spLocks noChangeArrowheads="1"/>
              </p:cNvSpPr>
              <p:nvPr/>
            </p:nvSpPr>
            <p:spPr bwMode="auto">
              <a:xfrm>
                <a:off x="2667471" y="2021376"/>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73" name="Oval 107"/>
              <p:cNvSpPr>
                <a:spLocks noChangeArrowheads="1"/>
              </p:cNvSpPr>
              <p:nvPr/>
            </p:nvSpPr>
            <p:spPr bwMode="auto">
              <a:xfrm>
                <a:off x="3051646" y="1803888"/>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74" name="Oval 108"/>
              <p:cNvSpPr>
                <a:spLocks noChangeArrowheads="1"/>
              </p:cNvSpPr>
              <p:nvPr/>
            </p:nvSpPr>
            <p:spPr bwMode="auto">
              <a:xfrm>
                <a:off x="3051646" y="1521313"/>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75" name="Oval 109"/>
              <p:cNvSpPr>
                <a:spLocks noChangeArrowheads="1"/>
              </p:cNvSpPr>
              <p:nvPr/>
            </p:nvSpPr>
            <p:spPr bwMode="auto">
              <a:xfrm>
                <a:off x="2591271" y="1751501"/>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76" name="Oval 110"/>
              <p:cNvSpPr>
                <a:spLocks noChangeArrowheads="1"/>
              </p:cNvSpPr>
              <p:nvPr/>
            </p:nvSpPr>
            <p:spPr bwMode="auto">
              <a:xfrm>
                <a:off x="3359621" y="1549888"/>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77" name="Oval 111"/>
              <p:cNvSpPr>
                <a:spLocks noChangeArrowheads="1"/>
              </p:cNvSpPr>
              <p:nvPr/>
            </p:nvSpPr>
            <p:spPr bwMode="auto">
              <a:xfrm>
                <a:off x="2975446" y="1646726"/>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78" name="Oval 112"/>
              <p:cNvSpPr>
                <a:spLocks noChangeArrowheads="1"/>
              </p:cNvSpPr>
              <p:nvPr/>
            </p:nvSpPr>
            <p:spPr bwMode="auto">
              <a:xfrm>
                <a:off x="3743796" y="1999151"/>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79" name="Oval 113"/>
              <p:cNvSpPr>
                <a:spLocks noChangeArrowheads="1"/>
              </p:cNvSpPr>
              <p:nvPr/>
            </p:nvSpPr>
            <p:spPr bwMode="auto">
              <a:xfrm>
                <a:off x="2745259" y="2095988"/>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80" name="Oval 114"/>
              <p:cNvSpPr>
                <a:spLocks noChangeArrowheads="1"/>
              </p:cNvSpPr>
              <p:nvPr/>
            </p:nvSpPr>
            <p:spPr bwMode="auto">
              <a:xfrm>
                <a:off x="2667471" y="2335701"/>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81" name="Oval 115"/>
              <p:cNvSpPr>
                <a:spLocks noChangeArrowheads="1"/>
              </p:cNvSpPr>
              <p:nvPr/>
            </p:nvSpPr>
            <p:spPr bwMode="auto">
              <a:xfrm>
                <a:off x="2361084" y="2110276"/>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82" name="Oval 116"/>
              <p:cNvSpPr>
                <a:spLocks noChangeArrowheads="1"/>
              </p:cNvSpPr>
              <p:nvPr/>
            </p:nvSpPr>
            <p:spPr bwMode="auto">
              <a:xfrm>
                <a:off x="2130896" y="1894376"/>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83" name="Oval 117"/>
              <p:cNvSpPr>
                <a:spLocks noChangeArrowheads="1"/>
              </p:cNvSpPr>
              <p:nvPr/>
            </p:nvSpPr>
            <p:spPr bwMode="auto">
              <a:xfrm>
                <a:off x="3897784" y="1610213"/>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84" name="Oval 118"/>
              <p:cNvSpPr>
                <a:spLocks noChangeArrowheads="1"/>
              </p:cNvSpPr>
              <p:nvPr/>
            </p:nvSpPr>
            <p:spPr bwMode="auto">
              <a:xfrm>
                <a:off x="2975446" y="1841988"/>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85" name="Oval 119"/>
              <p:cNvSpPr>
                <a:spLocks noChangeArrowheads="1"/>
              </p:cNvSpPr>
              <p:nvPr/>
            </p:nvSpPr>
            <p:spPr bwMode="auto">
              <a:xfrm>
                <a:off x="3283421" y="1640376"/>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86" name="Oval 120"/>
              <p:cNvSpPr>
                <a:spLocks noChangeArrowheads="1"/>
              </p:cNvSpPr>
              <p:nvPr/>
            </p:nvSpPr>
            <p:spPr bwMode="auto">
              <a:xfrm>
                <a:off x="2975446" y="1646726"/>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87" name="Oval 121"/>
              <p:cNvSpPr>
                <a:spLocks noChangeArrowheads="1"/>
              </p:cNvSpPr>
              <p:nvPr/>
            </p:nvSpPr>
            <p:spPr bwMode="auto">
              <a:xfrm>
                <a:off x="2667471" y="2088051"/>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88" name="Oval 122"/>
              <p:cNvSpPr>
                <a:spLocks noChangeArrowheads="1"/>
              </p:cNvSpPr>
              <p:nvPr/>
            </p:nvSpPr>
            <p:spPr bwMode="auto">
              <a:xfrm>
                <a:off x="3051646" y="2186476"/>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89" name="Oval 123"/>
              <p:cNvSpPr>
                <a:spLocks noChangeArrowheads="1"/>
              </p:cNvSpPr>
              <p:nvPr/>
            </p:nvSpPr>
            <p:spPr bwMode="auto">
              <a:xfrm>
                <a:off x="2591271" y="2424601"/>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90" name="Oval 124"/>
              <p:cNvSpPr>
                <a:spLocks noChangeArrowheads="1"/>
              </p:cNvSpPr>
              <p:nvPr/>
            </p:nvSpPr>
            <p:spPr bwMode="auto">
              <a:xfrm>
                <a:off x="2821459" y="2461113"/>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91" name="Oval 125"/>
              <p:cNvSpPr>
                <a:spLocks noChangeArrowheads="1"/>
              </p:cNvSpPr>
              <p:nvPr/>
            </p:nvSpPr>
            <p:spPr bwMode="auto">
              <a:xfrm>
                <a:off x="2207096" y="2245213"/>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92" name="Oval 126"/>
              <p:cNvSpPr>
                <a:spLocks noChangeArrowheads="1"/>
              </p:cNvSpPr>
              <p:nvPr/>
            </p:nvSpPr>
            <p:spPr bwMode="auto">
              <a:xfrm>
                <a:off x="2899246" y="1961051"/>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93" name="Oval 127"/>
              <p:cNvSpPr>
                <a:spLocks noChangeArrowheads="1"/>
              </p:cNvSpPr>
              <p:nvPr/>
            </p:nvSpPr>
            <p:spPr bwMode="auto">
              <a:xfrm>
                <a:off x="2899246" y="2192826"/>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94" name="Oval 128"/>
              <p:cNvSpPr>
                <a:spLocks noChangeArrowheads="1"/>
              </p:cNvSpPr>
              <p:nvPr/>
            </p:nvSpPr>
            <p:spPr bwMode="auto">
              <a:xfrm>
                <a:off x="1822921" y="1991213"/>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95" name="Oval 129"/>
              <p:cNvSpPr>
                <a:spLocks noChangeArrowheads="1"/>
              </p:cNvSpPr>
              <p:nvPr/>
            </p:nvSpPr>
            <p:spPr bwMode="auto">
              <a:xfrm>
                <a:off x="3743796" y="1999151"/>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96" name="Oval 130"/>
              <p:cNvSpPr>
                <a:spLocks noChangeArrowheads="1"/>
              </p:cNvSpPr>
              <p:nvPr/>
            </p:nvSpPr>
            <p:spPr bwMode="auto">
              <a:xfrm>
                <a:off x="2667471" y="2088051"/>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97" name="Oval 131"/>
              <p:cNvSpPr>
                <a:spLocks noChangeArrowheads="1"/>
              </p:cNvSpPr>
              <p:nvPr/>
            </p:nvSpPr>
            <p:spPr bwMode="auto">
              <a:xfrm>
                <a:off x="1206971" y="2535726"/>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98" name="Oval 132"/>
              <p:cNvSpPr>
                <a:spLocks noChangeArrowheads="1"/>
              </p:cNvSpPr>
              <p:nvPr/>
            </p:nvSpPr>
            <p:spPr bwMode="auto">
              <a:xfrm>
                <a:off x="2053109" y="2775438"/>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99" name="Oval 133"/>
              <p:cNvSpPr>
                <a:spLocks noChangeArrowheads="1"/>
              </p:cNvSpPr>
              <p:nvPr/>
            </p:nvSpPr>
            <p:spPr bwMode="auto">
              <a:xfrm>
                <a:off x="2361084" y="2559538"/>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00" name="Oval 134"/>
              <p:cNvSpPr>
                <a:spLocks noChangeArrowheads="1"/>
              </p:cNvSpPr>
              <p:nvPr/>
            </p:nvSpPr>
            <p:spPr bwMode="auto">
              <a:xfrm>
                <a:off x="1976909" y="2342051"/>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01" name="Oval 135"/>
              <p:cNvSpPr>
                <a:spLocks noChangeArrowheads="1"/>
              </p:cNvSpPr>
              <p:nvPr/>
            </p:nvSpPr>
            <p:spPr bwMode="auto">
              <a:xfrm>
                <a:off x="3129434" y="2057888"/>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02" name="Oval 136"/>
              <p:cNvSpPr>
                <a:spLocks noChangeArrowheads="1"/>
              </p:cNvSpPr>
              <p:nvPr/>
            </p:nvSpPr>
            <p:spPr bwMode="auto">
              <a:xfrm>
                <a:off x="2283296" y="2289663"/>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03" name="Oval 137"/>
              <p:cNvSpPr>
                <a:spLocks noChangeArrowheads="1"/>
              </p:cNvSpPr>
              <p:nvPr/>
            </p:nvSpPr>
            <p:spPr bwMode="auto">
              <a:xfrm>
                <a:off x="3667596" y="2088051"/>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04" name="Oval 138"/>
              <p:cNvSpPr>
                <a:spLocks noChangeArrowheads="1"/>
              </p:cNvSpPr>
              <p:nvPr/>
            </p:nvSpPr>
            <p:spPr bwMode="auto">
              <a:xfrm>
                <a:off x="2745259" y="2095988"/>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05" name="Oval 139"/>
              <p:cNvSpPr>
                <a:spLocks noChangeArrowheads="1"/>
              </p:cNvSpPr>
              <p:nvPr/>
            </p:nvSpPr>
            <p:spPr bwMode="auto">
              <a:xfrm>
                <a:off x="3051646" y="2186476"/>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06" name="Oval 140"/>
              <p:cNvSpPr>
                <a:spLocks noChangeArrowheads="1"/>
              </p:cNvSpPr>
              <p:nvPr/>
            </p:nvSpPr>
            <p:spPr bwMode="auto">
              <a:xfrm>
                <a:off x="1206971" y="2535726"/>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07" name="Oval 141"/>
              <p:cNvSpPr>
                <a:spLocks noChangeArrowheads="1"/>
              </p:cNvSpPr>
              <p:nvPr/>
            </p:nvSpPr>
            <p:spPr bwMode="auto">
              <a:xfrm>
                <a:off x="900584" y="2872276"/>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08" name="Oval 142"/>
              <p:cNvSpPr>
                <a:spLocks noChangeArrowheads="1"/>
              </p:cNvSpPr>
              <p:nvPr/>
            </p:nvSpPr>
            <p:spPr bwMode="auto">
              <a:xfrm>
                <a:off x="1822921" y="2797663"/>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09" name="Oval 143"/>
              <p:cNvSpPr>
                <a:spLocks noChangeArrowheads="1"/>
              </p:cNvSpPr>
              <p:nvPr/>
            </p:nvSpPr>
            <p:spPr bwMode="auto">
              <a:xfrm>
                <a:off x="2899246" y="2581763"/>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10" name="Oval 144"/>
              <p:cNvSpPr>
                <a:spLocks noChangeArrowheads="1"/>
              </p:cNvSpPr>
              <p:nvPr/>
            </p:nvSpPr>
            <p:spPr bwMode="auto">
              <a:xfrm>
                <a:off x="1746721" y="2297601"/>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11" name="Oval 145"/>
              <p:cNvSpPr>
                <a:spLocks noChangeArrowheads="1"/>
              </p:cNvSpPr>
              <p:nvPr/>
            </p:nvSpPr>
            <p:spPr bwMode="auto">
              <a:xfrm>
                <a:off x="2207096" y="2529376"/>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12" name="Oval 146"/>
              <p:cNvSpPr>
                <a:spLocks noChangeArrowheads="1"/>
              </p:cNvSpPr>
              <p:nvPr/>
            </p:nvSpPr>
            <p:spPr bwMode="auto">
              <a:xfrm>
                <a:off x="1976909" y="2327763"/>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13" name="Oval 147"/>
              <p:cNvSpPr>
                <a:spLocks noChangeArrowheads="1"/>
              </p:cNvSpPr>
              <p:nvPr/>
            </p:nvSpPr>
            <p:spPr bwMode="auto">
              <a:xfrm>
                <a:off x="2667471" y="2335701"/>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14" name="Oval 148"/>
              <p:cNvSpPr>
                <a:spLocks noChangeArrowheads="1"/>
              </p:cNvSpPr>
              <p:nvPr/>
            </p:nvSpPr>
            <p:spPr bwMode="auto">
              <a:xfrm>
                <a:off x="2591271" y="2424601"/>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15" name="Oval 149"/>
              <p:cNvSpPr>
                <a:spLocks noChangeArrowheads="1"/>
              </p:cNvSpPr>
              <p:nvPr/>
            </p:nvSpPr>
            <p:spPr bwMode="auto">
              <a:xfrm>
                <a:off x="2053109" y="2775438"/>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16" name="Oval 150"/>
              <p:cNvSpPr>
                <a:spLocks noChangeArrowheads="1"/>
              </p:cNvSpPr>
              <p:nvPr/>
            </p:nvSpPr>
            <p:spPr bwMode="auto">
              <a:xfrm>
                <a:off x="900584" y="2872276"/>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17" name="Line 407"/>
              <p:cNvSpPr>
                <a:spLocks noChangeShapeType="1"/>
              </p:cNvSpPr>
              <p:nvPr/>
            </p:nvSpPr>
            <p:spPr bwMode="auto">
              <a:xfrm flipV="1">
                <a:off x="2176933" y="2353163"/>
                <a:ext cx="4762"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18" name="Line 408"/>
              <p:cNvSpPr>
                <a:spLocks noChangeShapeType="1"/>
              </p:cNvSpPr>
              <p:nvPr/>
            </p:nvSpPr>
            <p:spPr bwMode="auto">
              <a:xfrm flipV="1">
                <a:off x="2194396" y="234681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19" name="Line 409"/>
              <p:cNvSpPr>
                <a:spLocks noChangeShapeType="1"/>
              </p:cNvSpPr>
              <p:nvPr/>
            </p:nvSpPr>
            <p:spPr bwMode="auto">
              <a:xfrm flipV="1">
                <a:off x="2210271" y="23404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20" name="Line 410"/>
              <p:cNvSpPr>
                <a:spLocks noChangeShapeType="1"/>
              </p:cNvSpPr>
              <p:nvPr/>
            </p:nvSpPr>
            <p:spPr bwMode="auto">
              <a:xfrm flipV="1">
                <a:off x="2226146" y="2335700"/>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21" name="Line 411"/>
              <p:cNvSpPr>
                <a:spLocks noChangeShapeType="1"/>
              </p:cNvSpPr>
              <p:nvPr/>
            </p:nvSpPr>
            <p:spPr bwMode="auto">
              <a:xfrm flipV="1">
                <a:off x="2242021" y="23277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22" name="Line 412"/>
              <p:cNvSpPr>
                <a:spLocks noChangeShapeType="1"/>
              </p:cNvSpPr>
              <p:nvPr/>
            </p:nvSpPr>
            <p:spPr bwMode="auto">
              <a:xfrm flipV="1">
                <a:off x="2257896" y="23230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23" name="Line 413"/>
              <p:cNvSpPr>
                <a:spLocks noChangeShapeType="1"/>
              </p:cNvSpPr>
              <p:nvPr/>
            </p:nvSpPr>
            <p:spPr bwMode="auto">
              <a:xfrm flipV="1">
                <a:off x="2273771" y="23166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24" name="Line 414"/>
              <p:cNvSpPr>
                <a:spLocks noChangeShapeType="1"/>
              </p:cNvSpPr>
              <p:nvPr/>
            </p:nvSpPr>
            <p:spPr bwMode="auto">
              <a:xfrm flipV="1">
                <a:off x="2289646" y="23103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25" name="Line 415"/>
              <p:cNvSpPr>
                <a:spLocks noChangeShapeType="1"/>
              </p:cNvSpPr>
              <p:nvPr/>
            </p:nvSpPr>
            <p:spPr bwMode="auto">
              <a:xfrm flipV="1">
                <a:off x="2305521" y="23055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26" name="Line 416"/>
              <p:cNvSpPr>
                <a:spLocks noChangeShapeType="1"/>
              </p:cNvSpPr>
              <p:nvPr/>
            </p:nvSpPr>
            <p:spPr bwMode="auto">
              <a:xfrm flipV="1">
                <a:off x="2321396" y="2299188"/>
                <a:ext cx="4762"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27" name="Line 417"/>
              <p:cNvSpPr>
                <a:spLocks noChangeShapeType="1"/>
              </p:cNvSpPr>
              <p:nvPr/>
            </p:nvSpPr>
            <p:spPr bwMode="auto">
              <a:xfrm flipV="1">
                <a:off x="2338858" y="22928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28" name="Line 418"/>
              <p:cNvSpPr>
                <a:spLocks noChangeShapeType="1"/>
              </p:cNvSpPr>
              <p:nvPr/>
            </p:nvSpPr>
            <p:spPr bwMode="auto">
              <a:xfrm flipV="1">
                <a:off x="2354733" y="22864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29" name="Line 419"/>
              <p:cNvSpPr>
                <a:spLocks noChangeShapeType="1"/>
              </p:cNvSpPr>
              <p:nvPr/>
            </p:nvSpPr>
            <p:spPr bwMode="auto">
              <a:xfrm flipV="1">
                <a:off x="2370608" y="2281725"/>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30" name="Line 420"/>
              <p:cNvSpPr>
                <a:spLocks noChangeShapeType="1"/>
              </p:cNvSpPr>
              <p:nvPr/>
            </p:nvSpPr>
            <p:spPr bwMode="auto">
              <a:xfrm flipV="1">
                <a:off x="2386483" y="2275375"/>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31" name="Line 421"/>
              <p:cNvSpPr>
                <a:spLocks noChangeShapeType="1"/>
              </p:cNvSpPr>
              <p:nvPr/>
            </p:nvSpPr>
            <p:spPr bwMode="auto">
              <a:xfrm flipV="1">
                <a:off x="2402358" y="22690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32" name="Line 422"/>
              <p:cNvSpPr>
                <a:spLocks noChangeShapeType="1"/>
              </p:cNvSpPr>
              <p:nvPr/>
            </p:nvSpPr>
            <p:spPr bwMode="auto">
              <a:xfrm flipV="1">
                <a:off x="2418233" y="226267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33" name="Line 423"/>
              <p:cNvSpPr>
                <a:spLocks noChangeShapeType="1"/>
              </p:cNvSpPr>
              <p:nvPr/>
            </p:nvSpPr>
            <p:spPr bwMode="auto">
              <a:xfrm flipV="1">
                <a:off x="2434108" y="22563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34" name="Line 424"/>
              <p:cNvSpPr>
                <a:spLocks noChangeShapeType="1"/>
              </p:cNvSpPr>
              <p:nvPr/>
            </p:nvSpPr>
            <p:spPr bwMode="auto">
              <a:xfrm flipV="1">
                <a:off x="2449983" y="2249975"/>
                <a:ext cx="3175" cy="3175"/>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35" name="Line 425"/>
              <p:cNvSpPr>
                <a:spLocks noChangeShapeType="1"/>
              </p:cNvSpPr>
              <p:nvPr/>
            </p:nvSpPr>
            <p:spPr bwMode="auto">
              <a:xfrm flipV="1">
                <a:off x="2465858" y="224521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36" name="Line 426"/>
              <p:cNvSpPr>
                <a:spLocks noChangeShapeType="1"/>
              </p:cNvSpPr>
              <p:nvPr/>
            </p:nvSpPr>
            <p:spPr bwMode="auto">
              <a:xfrm flipV="1">
                <a:off x="2481733" y="2238863"/>
                <a:ext cx="4762"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37" name="Line 427"/>
              <p:cNvSpPr>
                <a:spLocks noChangeShapeType="1"/>
              </p:cNvSpPr>
              <p:nvPr/>
            </p:nvSpPr>
            <p:spPr bwMode="auto">
              <a:xfrm flipV="1">
                <a:off x="2499196" y="223251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38" name="Line 428"/>
              <p:cNvSpPr>
                <a:spLocks noChangeShapeType="1"/>
              </p:cNvSpPr>
              <p:nvPr/>
            </p:nvSpPr>
            <p:spPr bwMode="auto">
              <a:xfrm flipV="1">
                <a:off x="2515071" y="22277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39" name="Line 429"/>
              <p:cNvSpPr>
                <a:spLocks noChangeShapeType="1"/>
              </p:cNvSpPr>
              <p:nvPr/>
            </p:nvSpPr>
            <p:spPr bwMode="auto">
              <a:xfrm flipV="1">
                <a:off x="2530946" y="22214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40" name="Line 430"/>
              <p:cNvSpPr>
                <a:spLocks noChangeShapeType="1"/>
              </p:cNvSpPr>
              <p:nvPr/>
            </p:nvSpPr>
            <p:spPr bwMode="auto">
              <a:xfrm flipV="1">
                <a:off x="2546821" y="22150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41" name="Line 431"/>
              <p:cNvSpPr>
                <a:spLocks noChangeShapeType="1"/>
              </p:cNvSpPr>
              <p:nvPr/>
            </p:nvSpPr>
            <p:spPr bwMode="auto">
              <a:xfrm flipV="1">
                <a:off x="2562696" y="22087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42" name="Line 432"/>
              <p:cNvSpPr>
                <a:spLocks noChangeShapeType="1"/>
              </p:cNvSpPr>
              <p:nvPr/>
            </p:nvSpPr>
            <p:spPr bwMode="auto">
              <a:xfrm flipV="1">
                <a:off x="2578571" y="2203938"/>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43" name="Line 433"/>
              <p:cNvSpPr>
                <a:spLocks noChangeShapeType="1"/>
              </p:cNvSpPr>
              <p:nvPr/>
            </p:nvSpPr>
            <p:spPr bwMode="auto">
              <a:xfrm flipV="1">
                <a:off x="2594446" y="21975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44" name="Line 434"/>
              <p:cNvSpPr>
                <a:spLocks noChangeShapeType="1"/>
              </p:cNvSpPr>
              <p:nvPr/>
            </p:nvSpPr>
            <p:spPr bwMode="auto">
              <a:xfrm flipV="1">
                <a:off x="2610321" y="21912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45" name="Line 435"/>
              <p:cNvSpPr>
                <a:spLocks noChangeShapeType="1"/>
              </p:cNvSpPr>
              <p:nvPr/>
            </p:nvSpPr>
            <p:spPr bwMode="auto">
              <a:xfrm flipV="1">
                <a:off x="2626196" y="2186475"/>
                <a:ext cx="4762"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46" name="Line 436"/>
              <p:cNvSpPr>
                <a:spLocks noChangeShapeType="1"/>
              </p:cNvSpPr>
              <p:nvPr/>
            </p:nvSpPr>
            <p:spPr bwMode="auto">
              <a:xfrm flipV="1">
                <a:off x="2643658" y="21785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47" name="Line 437"/>
              <p:cNvSpPr>
                <a:spLocks noChangeShapeType="1"/>
              </p:cNvSpPr>
              <p:nvPr/>
            </p:nvSpPr>
            <p:spPr bwMode="auto">
              <a:xfrm flipV="1">
                <a:off x="2659533" y="217377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48" name="Line 438"/>
              <p:cNvSpPr>
                <a:spLocks noChangeShapeType="1"/>
              </p:cNvSpPr>
              <p:nvPr/>
            </p:nvSpPr>
            <p:spPr bwMode="auto">
              <a:xfrm flipV="1">
                <a:off x="2675408" y="21674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49" name="Line 439"/>
              <p:cNvSpPr>
                <a:spLocks noChangeShapeType="1"/>
              </p:cNvSpPr>
              <p:nvPr/>
            </p:nvSpPr>
            <p:spPr bwMode="auto">
              <a:xfrm flipV="1">
                <a:off x="2691283" y="216107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50" name="Line 440"/>
              <p:cNvSpPr>
                <a:spLocks noChangeShapeType="1"/>
              </p:cNvSpPr>
              <p:nvPr/>
            </p:nvSpPr>
            <p:spPr bwMode="auto">
              <a:xfrm flipV="1">
                <a:off x="2707158" y="21547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51" name="Line 441"/>
              <p:cNvSpPr>
                <a:spLocks noChangeShapeType="1"/>
              </p:cNvSpPr>
              <p:nvPr/>
            </p:nvSpPr>
            <p:spPr bwMode="auto">
              <a:xfrm flipV="1">
                <a:off x="2723033" y="21499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52" name="Line 442"/>
              <p:cNvSpPr>
                <a:spLocks noChangeShapeType="1"/>
              </p:cNvSpPr>
              <p:nvPr/>
            </p:nvSpPr>
            <p:spPr bwMode="auto">
              <a:xfrm flipV="1">
                <a:off x="2738908" y="214361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53" name="Line 443"/>
              <p:cNvSpPr>
                <a:spLocks noChangeShapeType="1"/>
              </p:cNvSpPr>
              <p:nvPr/>
            </p:nvSpPr>
            <p:spPr bwMode="auto">
              <a:xfrm flipV="1">
                <a:off x="2754783" y="21372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54" name="Line 444"/>
              <p:cNvSpPr>
                <a:spLocks noChangeShapeType="1"/>
              </p:cNvSpPr>
              <p:nvPr/>
            </p:nvSpPr>
            <p:spPr bwMode="auto">
              <a:xfrm flipV="1">
                <a:off x="2770658" y="2132500"/>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55" name="Line 445"/>
              <p:cNvSpPr>
                <a:spLocks noChangeShapeType="1"/>
              </p:cNvSpPr>
              <p:nvPr/>
            </p:nvSpPr>
            <p:spPr bwMode="auto">
              <a:xfrm flipV="1">
                <a:off x="2786533" y="2126150"/>
                <a:ext cx="4762"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56" name="Line 446"/>
              <p:cNvSpPr>
                <a:spLocks noChangeShapeType="1"/>
              </p:cNvSpPr>
              <p:nvPr/>
            </p:nvSpPr>
            <p:spPr bwMode="auto">
              <a:xfrm flipV="1">
                <a:off x="2803996" y="21198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57" name="Line 447"/>
              <p:cNvSpPr>
                <a:spLocks noChangeShapeType="1"/>
              </p:cNvSpPr>
              <p:nvPr/>
            </p:nvSpPr>
            <p:spPr bwMode="auto">
              <a:xfrm flipV="1">
                <a:off x="2819871" y="21134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58" name="Line 448"/>
              <p:cNvSpPr>
                <a:spLocks noChangeShapeType="1"/>
              </p:cNvSpPr>
              <p:nvPr/>
            </p:nvSpPr>
            <p:spPr bwMode="auto">
              <a:xfrm flipV="1">
                <a:off x="2835746" y="2108688"/>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59" name="Line 449"/>
              <p:cNvSpPr>
                <a:spLocks noChangeShapeType="1"/>
              </p:cNvSpPr>
              <p:nvPr/>
            </p:nvSpPr>
            <p:spPr bwMode="auto">
              <a:xfrm flipV="1">
                <a:off x="2851621" y="21007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60" name="Line 450"/>
              <p:cNvSpPr>
                <a:spLocks noChangeShapeType="1"/>
              </p:cNvSpPr>
              <p:nvPr/>
            </p:nvSpPr>
            <p:spPr bwMode="auto">
              <a:xfrm flipV="1">
                <a:off x="2867496" y="20959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61" name="Line 451"/>
              <p:cNvSpPr>
                <a:spLocks noChangeShapeType="1"/>
              </p:cNvSpPr>
              <p:nvPr/>
            </p:nvSpPr>
            <p:spPr bwMode="auto">
              <a:xfrm flipV="1">
                <a:off x="2883371" y="20896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62" name="Line 452"/>
              <p:cNvSpPr>
                <a:spLocks noChangeShapeType="1"/>
              </p:cNvSpPr>
              <p:nvPr/>
            </p:nvSpPr>
            <p:spPr bwMode="auto">
              <a:xfrm flipV="1">
                <a:off x="2899246" y="20832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63" name="Line 453"/>
              <p:cNvSpPr>
                <a:spLocks noChangeShapeType="1"/>
              </p:cNvSpPr>
              <p:nvPr/>
            </p:nvSpPr>
            <p:spPr bwMode="auto">
              <a:xfrm flipV="1">
                <a:off x="2915121" y="20785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64" name="Line 454"/>
              <p:cNvSpPr>
                <a:spLocks noChangeShapeType="1"/>
              </p:cNvSpPr>
              <p:nvPr/>
            </p:nvSpPr>
            <p:spPr bwMode="auto">
              <a:xfrm flipV="1">
                <a:off x="2930996" y="2072175"/>
                <a:ext cx="4762"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65" name="Line 455"/>
              <p:cNvSpPr>
                <a:spLocks noChangeShapeType="1"/>
              </p:cNvSpPr>
              <p:nvPr/>
            </p:nvSpPr>
            <p:spPr bwMode="auto">
              <a:xfrm flipV="1">
                <a:off x="2948458" y="20658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66" name="Line 456"/>
              <p:cNvSpPr>
                <a:spLocks noChangeShapeType="1"/>
              </p:cNvSpPr>
              <p:nvPr/>
            </p:nvSpPr>
            <p:spPr bwMode="auto">
              <a:xfrm flipV="1">
                <a:off x="2964333" y="205947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67" name="Line 457"/>
              <p:cNvSpPr>
                <a:spLocks noChangeShapeType="1"/>
              </p:cNvSpPr>
              <p:nvPr/>
            </p:nvSpPr>
            <p:spPr bwMode="auto">
              <a:xfrm flipV="1">
                <a:off x="2980208" y="2054713"/>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68" name="Line 458"/>
              <p:cNvSpPr>
                <a:spLocks noChangeShapeType="1"/>
              </p:cNvSpPr>
              <p:nvPr/>
            </p:nvSpPr>
            <p:spPr bwMode="auto">
              <a:xfrm flipV="1">
                <a:off x="2996083" y="2048363"/>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69" name="Line 459"/>
              <p:cNvSpPr>
                <a:spLocks noChangeShapeType="1"/>
              </p:cNvSpPr>
              <p:nvPr/>
            </p:nvSpPr>
            <p:spPr bwMode="auto">
              <a:xfrm flipV="1">
                <a:off x="3011958" y="204201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70" name="Line 460"/>
              <p:cNvSpPr>
                <a:spLocks noChangeShapeType="1"/>
              </p:cNvSpPr>
              <p:nvPr/>
            </p:nvSpPr>
            <p:spPr bwMode="auto">
              <a:xfrm flipV="1">
                <a:off x="3027833" y="20356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71" name="Line 461"/>
              <p:cNvSpPr>
                <a:spLocks noChangeShapeType="1"/>
              </p:cNvSpPr>
              <p:nvPr/>
            </p:nvSpPr>
            <p:spPr bwMode="auto">
              <a:xfrm flipV="1">
                <a:off x="3043708" y="2030900"/>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72" name="Line 462"/>
              <p:cNvSpPr>
                <a:spLocks noChangeShapeType="1"/>
              </p:cNvSpPr>
              <p:nvPr/>
            </p:nvSpPr>
            <p:spPr bwMode="auto">
              <a:xfrm flipV="1">
                <a:off x="3059583" y="2022963"/>
                <a:ext cx="3175" cy="3175"/>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73" name="Line 463"/>
              <p:cNvSpPr>
                <a:spLocks noChangeShapeType="1"/>
              </p:cNvSpPr>
              <p:nvPr/>
            </p:nvSpPr>
            <p:spPr bwMode="auto">
              <a:xfrm flipV="1">
                <a:off x="3075458" y="20182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74" name="Line 464"/>
              <p:cNvSpPr>
                <a:spLocks noChangeShapeType="1"/>
              </p:cNvSpPr>
              <p:nvPr/>
            </p:nvSpPr>
            <p:spPr bwMode="auto">
              <a:xfrm flipV="1">
                <a:off x="3091333" y="2011850"/>
                <a:ext cx="4762"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75" name="Line 465"/>
              <p:cNvSpPr>
                <a:spLocks noChangeShapeType="1"/>
              </p:cNvSpPr>
              <p:nvPr/>
            </p:nvSpPr>
            <p:spPr bwMode="auto">
              <a:xfrm flipV="1">
                <a:off x="3108796" y="20055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76" name="Line 466"/>
              <p:cNvSpPr>
                <a:spLocks noChangeShapeType="1"/>
              </p:cNvSpPr>
              <p:nvPr/>
            </p:nvSpPr>
            <p:spPr bwMode="auto">
              <a:xfrm flipV="1">
                <a:off x="3124671" y="20007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77" name="Line 467"/>
              <p:cNvSpPr>
                <a:spLocks noChangeShapeType="1"/>
              </p:cNvSpPr>
              <p:nvPr/>
            </p:nvSpPr>
            <p:spPr bwMode="auto">
              <a:xfrm flipV="1">
                <a:off x="3140546" y="19943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78" name="Line 468"/>
              <p:cNvSpPr>
                <a:spLocks noChangeShapeType="1"/>
              </p:cNvSpPr>
              <p:nvPr/>
            </p:nvSpPr>
            <p:spPr bwMode="auto">
              <a:xfrm flipV="1">
                <a:off x="3156421" y="19880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79" name="Line 469"/>
              <p:cNvSpPr>
                <a:spLocks noChangeShapeType="1"/>
              </p:cNvSpPr>
              <p:nvPr/>
            </p:nvSpPr>
            <p:spPr bwMode="auto">
              <a:xfrm flipV="1">
                <a:off x="3172296" y="19816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80" name="Line 470"/>
              <p:cNvSpPr>
                <a:spLocks noChangeShapeType="1"/>
              </p:cNvSpPr>
              <p:nvPr/>
            </p:nvSpPr>
            <p:spPr bwMode="auto">
              <a:xfrm flipV="1">
                <a:off x="3188171" y="1976925"/>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81" name="Line 471"/>
              <p:cNvSpPr>
                <a:spLocks noChangeShapeType="1"/>
              </p:cNvSpPr>
              <p:nvPr/>
            </p:nvSpPr>
            <p:spPr bwMode="auto">
              <a:xfrm flipV="1">
                <a:off x="3204046" y="197057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82" name="Line 472"/>
              <p:cNvSpPr>
                <a:spLocks noChangeShapeType="1"/>
              </p:cNvSpPr>
              <p:nvPr/>
            </p:nvSpPr>
            <p:spPr bwMode="auto">
              <a:xfrm flipV="1">
                <a:off x="3219921" y="19642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83" name="Line 473"/>
              <p:cNvSpPr>
                <a:spLocks noChangeShapeType="1"/>
              </p:cNvSpPr>
              <p:nvPr/>
            </p:nvSpPr>
            <p:spPr bwMode="auto">
              <a:xfrm flipV="1">
                <a:off x="3235796" y="1959463"/>
                <a:ext cx="4762"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84" name="Line 474"/>
              <p:cNvSpPr>
                <a:spLocks noChangeShapeType="1"/>
              </p:cNvSpPr>
              <p:nvPr/>
            </p:nvSpPr>
            <p:spPr bwMode="auto">
              <a:xfrm flipV="1">
                <a:off x="3251671" y="1951525"/>
                <a:ext cx="4762"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85" name="Line 475"/>
              <p:cNvSpPr>
                <a:spLocks noChangeShapeType="1"/>
              </p:cNvSpPr>
              <p:nvPr/>
            </p:nvSpPr>
            <p:spPr bwMode="auto">
              <a:xfrm flipV="1">
                <a:off x="3269133" y="19467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86" name="Line 476"/>
              <p:cNvSpPr>
                <a:spLocks noChangeShapeType="1"/>
              </p:cNvSpPr>
              <p:nvPr/>
            </p:nvSpPr>
            <p:spPr bwMode="auto">
              <a:xfrm flipV="1">
                <a:off x="3285008" y="194041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87" name="Line 477"/>
              <p:cNvSpPr>
                <a:spLocks noChangeShapeType="1"/>
              </p:cNvSpPr>
              <p:nvPr/>
            </p:nvSpPr>
            <p:spPr bwMode="auto">
              <a:xfrm flipV="1">
                <a:off x="3300883" y="19340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88" name="Line 478"/>
              <p:cNvSpPr>
                <a:spLocks noChangeShapeType="1"/>
              </p:cNvSpPr>
              <p:nvPr/>
            </p:nvSpPr>
            <p:spPr bwMode="auto">
              <a:xfrm flipV="1">
                <a:off x="3316758" y="192771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89" name="Line 479"/>
              <p:cNvSpPr>
                <a:spLocks noChangeShapeType="1"/>
              </p:cNvSpPr>
              <p:nvPr/>
            </p:nvSpPr>
            <p:spPr bwMode="auto">
              <a:xfrm flipV="1">
                <a:off x="3332633" y="19229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90" name="Line 480"/>
              <p:cNvSpPr>
                <a:spLocks noChangeShapeType="1"/>
              </p:cNvSpPr>
              <p:nvPr/>
            </p:nvSpPr>
            <p:spPr bwMode="auto">
              <a:xfrm flipV="1">
                <a:off x="3348508" y="19166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91" name="Line 481"/>
              <p:cNvSpPr>
                <a:spLocks noChangeShapeType="1"/>
              </p:cNvSpPr>
              <p:nvPr/>
            </p:nvSpPr>
            <p:spPr bwMode="auto">
              <a:xfrm flipV="1">
                <a:off x="3364383" y="19102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92" name="Line 482"/>
              <p:cNvSpPr>
                <a:spLocks noChangeShapeType="1"/>
              </p:cNvSpPr>
              <p:nvPr/>
            </p:nvSpPr>
            <p:spPr bwMode="auto">
              <a:xfrm flipV="1">
                <a:off x="3380258" y="1905488"/>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93" name="Line 483"/>
              <p:cNvSpPr>
                <a:spLocks noChangeShapeType="1"/>
              </p:cNvSpPr>
              <p:nvPr/>
            </p:nvSpPr>
            <p:spPr bwMode="auto">
              <a:xfrm flipV="1">
                <a:off x="3396133" y="1899138"/>
                <a:ext cx="4762"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94" name="Line 484"/>
              <p:cNvSpPr>
                <a:spLocks noChangeShapeType="1"/>
              </p:cNvSpPr>
              <p:nvPr/>
            </p:nvSpPr>
            <p:spPr bwMode="auto">
              <a:xfrm flipV="1">
                <a:off x="3413596" y="18927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95" name="Line 485"/>
              <p:cNvSpPr>
                <a:spLocks noChangeShapeType="1"/>
              </p:cNvSpPr>
              <p:nvPr/>
            </p:nvSpPr>
            <p:spPr bwMode="auto">
              <a:xfrm flipV="1">
                <a:off x="3429471" y="18864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96" name="Line 486"/>
              <p:cNvSpPr>
                <a:spLocks noChangeShapeType="1"/>
              </p:cNvSpPr>
              <p:nvPr/>
            </p:nvSpPr>
            <p:spPr bwMode="auto">
              <a:xfrm flipV="1">
                <a:off x="3445346" y="1881675"/>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97" name="Line 487"/>
              <p:cNvSpPr>
                <a:spLocks noChangeShapeType="1"/>
              </p:cNvSpPr>
              <p:nvPr/>
            </p:nvSpPr>
            <p:spPr bwMode="auto">
              <a:xfrm flipV="1">
                <a:off x="3461221" y="18737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98" name="Line 488"/>
              <p:cNvSpPr>
                <a:spLocks noChangeShapeType="1"/>
              </p:cNvSpPr>
              <p:nvPr/>
            </p:nvSpPr>
            <p:spPr bwMode="auto">
              <a:xfrm flipV="1">
                <a:off x="3477096" y="186897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99" name="Line 489"/>
              <p:cNvSpPr>
                <a:spLocks noChangeShapeType="1"/>
              </p:cNvSpPr>
              <p:nvPr/>
            </p:nvSpPr>
            <p:spPr bwMode="auto">
              <a:xfrm flipV="1">
                <a:off x="3492971" y="18626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00" name="Line 490"/>
              <p:cNvSpPr>
                <a:spLocks noChangeShapeType="1"/>
              </p:cNvSpPr>
              <p:nvPr/>
            </p:nvSpPr>
            <p:spPr bwMode="auto">
              <a:xfrm flipV="1">
                <a:off x="3508846" y="185627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01" name="Line 491"/>
              <p:cNvSpPr>
                <a:spLocks noChangeShapeType="1"/>
              </p:cNvSpPr>
              <p:nvPr/>
            </p:nvSpPr>
            <p:spPr bwMode="auto">
              <a:xfrm flipV="1">
                <a:off x="3524721" y="185151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02" name="Line 492"/>
              <p:cNvSpPr>
                <a:spLocks noChangeShapeType="1"/>
              </p:cNvSpPr>
              <p:nvPr/>
            </p:nvSpPr>
            <p:spPr bwMode="auto">
              <a:xfrm flipV="1">
                <a:off x="3540596" y="1845163"/>
                <a:ext cx="4762"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03" name="Line 493"/>
              <p:cNvSpPr>
                <a:spLocks noChangeShapeType="1"/>
              </p:cNvSpPr>
              <p:nvPr/>
            </p:nvSpPr>
            <p:spPr bwMode="auto">
              <a:xfrm flipV="1">
                <a:off x="3556471" y="1838813"/>
                <a:ext cx="4762"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04" name="Line 494"/>
              <p:cNvSpPr>
                <a:spLocks noChangeShapeType="1"/>
              </p:cNvSpPr>
              <p:nvPr/>
            </p:nvSpPr>
            <p:spPr bwMode="auto">
              <a:xfrm flipV="1">
                <a:off x="3573933" y="18324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05" name="Line 495"/>
              <p:cNvSpPr>
                <a:spLocks noChangeShapeType="1"/>
              </p:cNvSpPr>
              <p:nvPr/>
            </p:nvSpPr>
            <p:spPr bwMode="auto">
              <a:xfrm flipV="1">
                <a:off x="3589808" y="1827700"/>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06" name="Line 496"/>
              <p:cNvSpPr>
                <a:spLocks noChangeShapeType="1"/>
              </p:cNvSpPr>
              <p:nvPr/>
            </p:nvSpPr>
            <p:spPr bwMode="auto">
              <a:xfrm flipV="1">
                <a:off x="3605683" y="1821350"/>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07" name="Line 497"/>
              <p:cNvSpPr>
                <a:spLocks noChangeShapeType="1"/>
              </p:cNvSpPr>
              <p:nvPr/>
            </p:nvSpPr>
            <p:spPr bwMode="auto">
              <a:xfrm flipV="1">
                <a:off x="3621558" y="18150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08" name="Line 498"/>
              <p:cNvSpPr>
                <a:spLocks noChangeShapeType="1"/>
              </p:cNvSpPr>
              <p:nvPr/>
            </p:nvSpPr>
            <p:spPr bwMode="auto">
              <a:xfrm flipV="1">
                <a:off x="3637433" y="18086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09" name="Line 499"/>
              <p:cNvSpPr>
                <a:spLocks noChangeShapeType="1"/>
              </p:cNvSpPr>
              <p:nvPr/>
            </p:nvSpPr>
            <p:spPr bwMode="auto">
              <a:xfrm flipV="1">
                <a:off x="3653308" y="1803888"/>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10" name="Line 500"/>
              <p:cNvSpPr>
                <a:spLocks noChangeShapeType="1"/>
              </p:cNvSpPr>
              <p:nvPr/>
            </p:nvSpPr>
            <p:spPr bwMode="auto">
              <a:xfrm flipV="1">
                <a:off x="3669183" y="17975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11" name="Line 501"/>
              <p:cNvSpPr>
                <a:spLocks noChangeShapeType="1"/>
              </p:cNvSpPr>
              <p:nvPr/>
            </p:nvSpPr>
            <p:spPr bwMode="auto">
              <a:xfrm flipV="1">
                <a:off x="3685058" y="17911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12" name="Line 502"/>
              <p:cNvSpPr>
                <a:spLocks noChangeShapeType="1"/>
              </p:cNvSpPr>
              <p:nvPr/>
            </p:nvSpPr>
            <p:spPr bwMode="auto">
              <a:xfrm flipV="1">
                <a:off x="3700933" y="1784838"/>
                <a:ext cx="4762"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13" name="Line 503"/>
              <p:cNvSpPr>
                <a:spLocks noChangeShapeType="1"/>
              </p:cNvSpPr>
              <p:nvPr/>
            </p:nvSpPr>
            <p:spPr bwMode="auto">
              <a:xfrm flipV="1">
                <a:off x="3718396" y="17784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14" name="Line 504"/>
              <p:cNvSpPr>
                <a:spLocks noChangeShapeType="1"/>
              </p:cNvSpPr>
              <p:nvPr/>
            </p:nvSpPr>
            <p:spPr bwMode="auto">
              <a:xfrm flipV="1">
                <a:off x="3734271" y="17737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15" name="Line 505"/>
              <p:cNvSpPr>
                <a:spLocks noChangeShapeType="1"/>
              </p:cNvSpPr>
              <p:nvPr/>
            </p:nvSpPr>
            <p:spPr bwMode="auto">
              <a:xfrm flipV="1">
                <a:off x="3750146" y="176737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16" name="Line 506"/>
              <p:cNvSpPr>
                <a:spLocks noChangeShapeType="1"/>
              </p:cNvSpPr>
              <p:nvPr/>
            </p:nvSpPr>
            <p:spPr bwMode="auto">
              <a:xfrm flipV="1">
                <a:off x="3766021" y="17610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17" name="Line 507"/>
              <p:cNvSpPr>
                <a:spLocks noChangeShapeType="1"/>
              </p:cNvSpPr>
              <p:nvPr/>
            </p:nvSpPr>
            <p:spPr bwMode="auto">
              <a:xfrm flipV="1">
                <a:off x="3781896" y="175467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18" name="Line 508"/>
              <p:cNvSpPr>
                <a:spLocks noChangeShapeType="1"/>
              </p:cNvSpPr>
              <p:nvPr/>
            </p:nvSpPr>
            <p:spPr bwMode="auto">
              <a:xfrm flipV="1">
                <a:off x="3797771" y="1749913"/>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19" name="Line 509"/>
              <p:cNvSpPr>
                <a:spLocks noChangeShapeType="1"/>
              </p:cNvSpPr>
              <p:nvPr/>
            </p:nvSpPr>
            <p:spPr bwMode="auto">
              <a:xfrm flipV="1">
                <a:off x="3813646" y="17435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20" name="Line 510"/>
              <p:cNvSpPr>
                <a:spLocks noChangeShapeType="1"/>
              </p:cNvSpPr>
              <p:nvPr/>
            </p:nvSpPr>
            <p:spPr bwMode="auto">
              <a:xfrm flipV="1">
                <a:off x="3829521" y="173721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21" name="Line 511"/>
              <p:cNvSpPr>
                <a:spLocks noChangeShapeType="1"/>
              </p:cNvSpPr>
              <p:nvPr/>
            </p:nvSpPr>
            <p:spPr bwMode="auto">
              <a:xfrm flipV="1">
                <a:off x="3845396" y="1732450"/>
                <a:ext cx="4762"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22" name="Line 512"/>
              <p:cNvSpPr>
                <a:spLocks noChangeShapeType="1"/>
              </p:cNvSpPr>
              <p:nvPr/>
            </p:nvSpPr>
            <p:spPr bwMode="auto">
              <a:xfrm flipV="1">
                <a:off x="3861271" y="1724513"/>
                <a:ext cx="4762"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23" name="Line 513"/>
              <p:cNvSpPr>
                <a:spLocks noChangeShapeType="1"/>
              </p:cNvSpPr>
              <p:nvPr/>
            </p:nvSpPr>
            <p:spPr bwMode="auto">
              <a:xfrm flipV="1">
                <a:off x="3878733" y="17197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24" name="Line 514"/>
              <p:cNvSpPr>
                <a:spLocks noChangeShapeType="1"/>
              </p:cNvSpPr>
              <p:nvPr/>
            </p:nvSpPr>
            <p:spPr bwMode="auto">
              <a:xfrm flipV="1">
                <a:off x="3894608" y="17134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25" name="Line 515"/>
              <p:cNvSpPr>
                <a:spLocks noChangeShapeType="1"/>
              </p:cNvSpPr>
              <p:nvPr/>
            </p:nvSpPr>
            <p:spPr bwMode="auto">
              <a:xfrm flipV="1">
                <a:off x="3910483" y="17070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26" name="Line 516"/>
              <p:cNvSpPr>
                <a:spLocks noChangeShapeType="1"/>
              </p:cNvSpPr>
              <p:nvPr/>
            </p:nvSpPr>
            <p:spPr bwMode="auto">
              <a:xfrm flipV="1">
                <a:off x="3926358" y="1700700"/>
                <a:ext cx="3175" cy="3175"/>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27" name="Line 517"/>
              <p:cNvSpPr>
                <a:spLocks noChangeShapeType="1"/>
              </p:cNvSpPr>
              <p:nvPr/>
            </p:nvSpPr>
            <p:spPr bwMode="auto">
              <a:xfrm flipV="1">
                <a:off x="3942233" y="16959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28" name="Line 518"/>
              <p:cNvSpPr>
                <a:spLocks noChangeShapeType="1"/>
              </p:cNvSpPr>
              <p:nvPr/>
            </p:nvSpPr>
            <p:spPr bwMode="auto">
              <a:xfrm flipV="1">
                <a:off x="3958108" y="16895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29" name="Line 519"/>
              <p:cNvSpPr>
                <a:spLocks noChangeShapeType="1"/>
              </p:cNvSpPr>
              <p:nvPr/>
            </p:nvSpPr>
            <p:spPr bwMode="auto">
              <a:xfrm flipV="1">
                <a:off x="3973983" y="16832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0" name="Line 520"/>
              <p:cNvSpPr>
                <a:spLocks noChangeShapeType="1"/>
              </p:cNvSpPr>
              <p:nvPr/>
            </p:nvSpPr>
            <p:spPr bwMode="auto">
              <a:xfrm flipV="1">
                <a:off x="3989858" y="1678475"/>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1" name="Line 521"/>
              <p:cNvSpPr>
                <a:spLocks noChangeShapeType="1"/>
              </p:cNvSpPr>
              <p:nvPr/>
            </p:nvSpPr>
            <p:spPr bwMode="auto">
              <a:xfrm flipV="1">
                <a:off x="4005733" y="1672125"/>
                <a:ext cx="4762"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2" name="Line 522"/>
              <p:cNvSpPr>
                <a:spLocks noChangeShapeType="1"/>
              </p:cNvSpPr>
              <p:nvPr/>
            </p:nvSpPr>
            <p:spPr bwMode="auto">
              <a:xfrm flipV="1">
                <a:off x="4023196" y="166577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3" name="Line 523"/>
              <p:cNvSpPr>
                <a:spLocks noChangeShapeType="1"/>
              </p:cNvSpPr>
              <p:nvPr/>
            </p:nvSpPr>
            <p:spPr bwMode="auto">
              <a:xfrm flipV="1">
                <a:off x="4039071" y="16594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4" name="Line 524"/>
              <p:cNvSpPr>
                <a:spLocks noChangeShapeType="1"/>
              </p:cNvSpPr>
              <p:nvPr/>
            </p:nvSpPr>
            <p:spPr bwMode="auto">
              <a:xfrm flipV="1">
                <a:off x="4054946" y="1654663"/>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5" name="Line 525"/>
              <p:cNvSpPr>
                <a:spLocks noChangeShapeType="1"/>
              </p:cNvSpPr>
              <p:nvPr/>
            </p:nvSpPr>
            <p:spPr bwMode="auto">
              <a:xfrm flipV="1">
                <a:off x="4070821" y="16467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6" name="Line 526"/>
              <p:cNvSpPr>
                <a:spLocks noChangeShapeType="1"/>
              </p:cNvSpPr>
              <p:nvPr/>
            </p:nvSpPr>
            <p:spPr bwMode="auto">
              <a:xfrm flipV="1">
                <a:off x="4086696" y="16419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7" name="Line 527"/>
              <p:cNvSpPr>
                <a:spLocks noChangeShapeType="1"/>
              </p:cNvSpPr>
              <p:nvPr/>
            </p:nvSpPr>
            <p:spPr bwMode="auto">
              <a:xfrm flipV="1">
                <a:off x="4102571" y="163561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8" name="Line 528"/>
              <p:cNvSpPr>
                <a:spLocks noChangeShapeType="1"/>
              </p:cNvSpPr>
              <p:nvPr/>
            </p:nvSpPr>
            <p:spPr bwMode="auto">
              <a:xfrm flipV="1">
                <a:off x="4118446" y="16292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9" name="Line 529"/>
              <p:cNvSpPr>
                <a:spLocks noChangeShapeType="1"/>
              </p:cNvSpPr>
              <p:nvPr/>
            </p:nvSpPr>
            <p:spPr bwMode="auto">
              <a:xfrm flipV="1">
                <a:off x="4134321" y="16245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40" name="Line 530"/>
              <p:cNvSpPr>
                <a:spLocks noChangeShapeType="1"/>
              </p:cNvSpPr>
              <p:nvPr/>
            </p:nvSpPr>
            <p:spPr bwMode="auto">
              <a:xfrm flipV="1">
                <a:off x="4150196" y="16181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41" name="Line 531"/>
              <p:cNvSpPr>
                <a:spLocks noChangeShapeType="1"/>
              </p:cNvSpPr>
              <p:nvPr/>
            </p:nvSpPr>
            <p:spPr bwMode="auto">
              <a:xfrm flipV="1">
                <a:off x="4166071" y="1611800"/>
                <a:ext cx="4762"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42" name="Line 532"/>
              <p:cNvSpPr>
                <a:spLocks noChangeShapeType="1"/>
              </p:cNvSpPr>
              <p:nvPr/>
            </p:nvSpPr>
            <p:spPr bwMode="auto">
              <a:xfrm flipV="1">
                <a:off x="4183533" y="16054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43" name="Line 533"/>
              <p:cNvSpPr>
                <a:spLocks noChangeShapeType="1"/>
              </p:cNvSpPr>
              <p:nvPr/>
            </p:nvSpPr>
            <p:spPr bwMode="auto">
              <a:xfrm flipV="1">
                <a:off x="4199408" y="1600688"/>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44" name="Line 534"/>
              <p:cNvSpPr>
                <a:spLocks noChangeShapeType="1"/>
              </p:cNvSpPr>
              <p:nvPr/>
            </p:nvSpPr>
            <p:spPr bwMode="auto">
              <a:xfrm flipV="1">
                <a:off x="4215283" y="1594338"/>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45" name="Line 535"/>
              <p:cNvSpPr>
                <a:spLocks noChangeShapeType="1"/>
              </p:cNvSpPr>
              <p:nvPr/>
            </p:nvSpPr>
            <p:spPr bwMode="auto">
              <a:xfrm flipV="1">
                <a:off x="4231158" y="15879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46" name="Line 536"/>
              <p:cNvSpPr>
                <a:spLocks noChangeShapeType="1"/>
              </p:cNvSpPr>
              <p:nvPr/>
            </p:nvSpPr>
            <p:spPr bwMode="auto">
              <a:xfrm flipV="1">
                <a:off x="4247033" y="15816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47" name="Rectangle 537"/>
              <p:cNvSpPr>
                <a:spLocks noChangeArrowheads="1"/>
              </p:cNvSpPr>
              <p:nvPr/>
            </p:nvSpPr>
            <p:spPr bwMode="auto">
              <a:xfrm>
                <a:off x="1064096" y="1443525"/>
                <a:ext cx="748603" cy="24622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0" i="0" u="none" strike="noStrike" cap="none" normalizeH="0" baseline="0" dirty="0">
                    <a:ln>
                      <a:noFill/>
                    </a:ln>
                    <a:solidFill>
                      <a:srgbClr val="000000"/>
                    </a:solidFill>
                    <a:effectLst/>
                    <a:latin typeface="Arial" panose="020B0604020202020204" pitchFamily="34" charset="0"/>
                  </a:rPr>
                  <a:t>r=0.78**</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548" name="Rectangle 538"/>
              <p:cNvSpPr>
                <a:spLocks noChangeArrowheads="1"/>
              </p:cNvSpPr>
              <p:nvPr/>
            </p:nvSpPr>
            <p:spPr bwMode="auto">
              <a:xfrm>
                <a:off x="1068858" y="1632438"/>
                <a:ext cx="633187" cy="24622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0" i="0" u="none" strike="noStrike" cap="none" normalizeH="0" baseline="0" dirty="0">
                    <a:ln>
                      <a:noFill/>
                    </a:ln>
                    <a:solidFill>
                      <a:srgbClr val="000000"/>
                    </a:solidFill>
                    <a:effectLst/>
                    <a:latin typeface="Arial" panose="020B0604020202020204" pitchFamily="34" charset="0"/>
                  </a:rPr>
                  <a:t>b=0.43</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grpSp>
        <p:cxnSp>
          <p:nvCxnSpPr>
            <p:cNvPr id="549" name="Straight Connector 548"/>
            <p:cNvCxnSpPr/>
            <p:nvPr/>
          </p:nvCxnSpPr>
          <p:spPr>
            <a:xfrm flipH="1">
              <a:off x="647513" y="1584071"/>
              <a:ext cx="3449301" cy="1281572"/>
            </a:xfrm>
            <a:prstGeom prst="line">
              <a:avLst/>
            </a:prstGeom>
            <a:ln w="12700">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cxnSp>
        <p:nvCxnSpPr>
          <p:cNvPr id="551" name="Straight Connector 550"/>
          <p:cNvCxnSpPr/>
          <p:nvPr/>
        </p:nvCxnSpPr>
        <p:spPr>
          <a:xfrm>
            <a:off x="2642176" y="819243"/>
            <a:ext cx="1" cy="3024186"/>
          </a:xfrm>
          <a:prstGeom prst="line">
            <a:avLst/>
          </a:prstGeom>
          <a:ln w="28575">
            <a:solidFill>
              <a:srgbClr val="0000FF"/>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552" name="Straight Connector 551"/>
          <p:cNvCxnSpPr/>
          <p:nvPr/>
        </p:nvCxnSpPr>
        <p:spPr>
          <a:xfrm flipH="1">
            <a:off x="629173" y="2112535"/>
            <a:ext cx="3467526" cy="31171"/>
          </a:xfrm>
          <a:prstGeom prst="line">
            <a:avLst/>
          </a:prstGeom>
          <a:ln w="28575">
            <a:solidFill>
              <a:schemeClr val="tx1">
                <a:lumMod val="50000"/>
                <a:lumOff val="5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50" name="Textfeld 5">
            <a:extLst>
              <a:ext uri="{FF2B5EF4-FFF2-40B4-BE49-F238E27FC236}">
                <a16:creationId xmlns:a16="http://schemas.microsoft.com/office/drawing/2014/main" id="{CBD0EEBB-0C29-438A-8F93-65366E5850B8}"/>
              </a:ext>
            </a:extLst>
          </p:cNvPr>
          <p:cNvSpPr txBox="1"/>
          <p:nvPr/>
        </p:nvSpPr>
        <p:spPr>
          <a:xfrm>
            <a:off x="11468526" y="6351945"/>
            <a:ext cx="66086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24</a:t>
            </a:fld>
            <a:endParaRPr lang="en-GB" sz="2400" dirty="0">
              <a:latin typeface="Arial" panose="020B0604020202020204" pitchFamily="34" charset="0"/>
              <a:cs typeface="Arial" panose="020B0604020202020204" pitchFamily="34" charset="0"/>
            </a:endParaRPr>
          </a:p>
        </p:txBody>
      </p:sp>
      <p:sp>
        <p:nvSpPr>
          <p:cNvPr id="553" name="Right Triangle 4">
            <a:extLst>
              <a:ext uri="{FF2B5EF4-FFF2-40B4-BE49-F238E27FC236}">
                <a16:creationId xmlns:a16="http://schemas.microsoft.com/office/drawing/2014/main" id="{901B5909-0885-4CA6-AB4D-BC997EA28146}"/>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9" name="Group 8">
            <a:extLst>
              <a:ext uri="{FF2B5EF4-FFF2-40B4-BE49-F238E27FC236}">
                <a16:creationId xmlns:a16="http://schemas.microsoft.com/office/drawing/2014/main" id="{6E675D51-6E90-4A6A-BD59-6C3CDEC51CA3}"/>
              </a:ext>
            </a:extLst>
          </p:cNvPr>
          <p:cNvGrpSpPr/>
          <p:nvPr/>
        </p:nvGrpSpPr>
        <p:grpSpPr>
          <a:xfrm>
            <a:off x="5274976" y="84216"/>
            <a:ext cx="6807819" cy="4015070"/>
            <a:chOff x="5274976" y="84216"/>
            <a:chExt cx="6807819" cy="4015070"/>
          </a:xfrm>
        </p:grpSpPr>
        <p:grpSp>
          <p:nvGrpSpPr>
            <p:cNvPr id="7" name="Group 6">
              <a:extLst>
                <a:ext uri="{FF2B5EF4-FFF2-40B4-BE49-F238E27FC236}">
                  <a16:creationId xmlns:a16="http://schemas.microsoft.com/office/drawing/2014/main" id="{AD5D083A-0205-40EB-A8EB-CE98989B7E06}"/>
                </a:ext>
              </a:extLst>
            </p:cNvPr>
            <p:cNvGrpSpPr/>
            <p:nvPr/>
          </p:nvGrpSpPr>
          <p:grpSpPr>
            <a:xfrm>
              <a:off x="5274976" y="84216"/>
              <a:ext cx="6807819" cy="4015070"/>
              <a:chOff x="5274976" y="84216"/>
              <a:chExt cx="6807819" cy="4015070"/>
            </a:xfrm>
          </p:grpSpPr>
          <p:sp>
            <p:nvSpPr>
              <p:cNvPr id="5" name="Rectangle 4">
                <a:extLst>
                  <a:ext uri="{FF2B5EF4-FFF2-40B4-BE49-F238E27FC236}">
                    <a16:creationId xmlns:a16="http://schemas.microsoft.com/office/drawing/2014/main" id="{57D9CECB-E1EB-4C7B-9016-4A1F4CDDBFDF}"/>
                  </a:ext>
                </a:extLst>
              </p:cNvPr>
              <p:cNvSpPr/>
              <p:nvPr/>
            </p:nvSpPr>
            <p:spPr>
              <a:xfrm>
                <a:off x="5274976" y="84216"/>
                <a:ext cx="6807819" cy="4015070"/>
              </a:xfrm>
              <a:prstGeom prst="rect">
                <a:avLst/>
              </a:prstGeom>
              <a:solidFill>
                <a:schemeClr val="bg1"/>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554" name="Object 553">
                <a:extLst>
                  <a:ext uri="{FF2B5EF4-FFF2-40B4-BE49-F238E27FC236}">
                    <a16:creationId xmlns:a16="http://schemas.microsoft.com/office/drawing/2014/main" id="{40CE178D-99A6-4CC4-99ED-35073727D1A4}"/>
                  </a:ext>
                </a:extLst>
              </p:cNvPr>
              <p:cNvGraphicFramePr>
                <a:graphicFrameLocks noChangeAspect="1"/>
              </p:cNvGraphicFramePr>
              <p:nvPr>
                <p:extLst>
                  <p:ext uri="{D42A27DB-BD31-4B8C-83A1-F6EECF244321}">
                    <p14:modId xmlns:p14="http://schemas.microsoft.com/office/powerpoint/2010/main" val="3300853284"/>
                  </p:ext>
                </p:extLst>
              </p:nvPr>
            </p:nvGraphicFramePr>
            <p:xfrm>
              <a:off x="5293907" y="582981"/>
              <a:ext cx="6677376" cy="3516305"/>
            </p:xfrm>
            <a:graphic>
              <a:graphicData uri="http://schemas.openxmlformats.org/presentationml/2006/ole">
                <mc:AlternateContent xmlns:mc="http://schemas.openxmlformats.org/markup-compatibility/2006">
                  <mc:Choice xmlns:v="urn:schemas-microsoft-com:vml" Requires="v">
                    <p:oleObj spid="_x0000_s29721" name="Document" r:id="rId3" imgW="8534074" imgH="4494489" progId="Word.Document.8">
                      <p:link updateAutomatic="1"/>
                    </p:oleObj>
                  </mc:Choice>
                  <mc:Fallback>
                    <p:oleObj name="Document" r:id="rId3" imgW="8534074" imgH="4494489" progId="Word.Document.8">
                      <p:link updateAutomatic="1"/>
                      <p:pic>
                        <p:nvPicPr>
                          <p:cNvPr id="4" name="Object 3"/>
                          <p:cNvPicPr/>
                          <p:nvPr/>
                        </p:nvPicPr>
                        <p:blipFill>
                          <a:blip r:embed="rId4"/>
                          <a:stretch>
                            <a:fillRect/>
                          </a:stretch>
                        </p:blipFill>
                        <p:spPr>
                          <a:xfrm>
                            <a:off x="5293907" y="582981"/>
                            <a:ext cx="6677376" cy="3516305"/>
                          </a:xfrm>
                          <a:prstGeom prst="rect">
                            <a:avLst/>
                          </a:prstGeom>
                          <a:solidFill>
                            <a:schemeClr val="bg1"/>
                          </a:solidFill>
                          <a:ln>
                            <a:noFill/>
                          </a:ln>
                        </p:spPr>
                      </p:pic>
                    </p:oleObj>
                  </mc:Fallback>
                </mc:AlternateContent>
              </a:graphicData>
            </a:graphic>
          </p:graphicFrame>
        </p:grpSp>
        <p:sp>
          <p:nvSpPr>
            <p:cNvPr id="8" name="Rectangle 7">
              <a:extLst>
                <a:ext uri="{FF2B5EF4-FFF2-40B4-BE49-F238E27FC236}">
                  <a16:creationId xmlns:a16="http://schemas.microsoft.com/office/drawing/2014/main" id="{AC97A8D7-83E6-4035-93A7-9F6AE90B6E4C}"/>
                </a:ext>
              </a:extLst>
            </p:cNvPr>
            <p:cNvSpPr/>
            <p:nvPr/>
          </p:nvSpPr>
          <p:spPr>
            <a:xfrm>
              <a:off x="5274976" y="527342"/>
              <a:ext cx="6807814" cy="4616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hteck 1"/>
          <p:cNvSpPr/>
          <p:nvPr/>
        </p:nvSpPr>
        <p:spPr>
          <a:xfrm>
            <a:off x="77302" y="65677"/>
            <a:ext cx="12006967"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latin typeface="Arial" panose="020B0604020202020204" pitchFamily="34" charset="0"/>
                <a:cs typeface="Arial" panose="020B0604020202020204" pitchFamily="34" charset="0"/>
              </a:rPr>
              <a:t>Choice of tester. One </a:t>
            </a:r>
            <a:r>
              <a:rPr lang="en-GB" sz="2400" dirty="0">
                <a:solidFill>
                  <a:srgbClr val="0000FF"/>
                </a:solidFill>
                <a:latin typeface="Arial" panose="020B0604020202020204" pitchFamily="34" charset="0"/>
                <a:cs typeface="Arial" panose="020B0604020202020204" pitchFamily="34" charset="0"/>
              </a:rPr>
              <a:t>line</a:t>
            </a:r>
            <a:r>
              <a:rPr lang="en-GB" sz="2400" dirty="0">
                <a:latin typeface="Arial" panose="020B0604020202020204" pitchFamily="34" charset="0"/>
                <a:cs typeface="Arial" panose="020B0604020202020204" pitchFamily="34" charset="0"/>
              </a:rPr>
              <a:t> or one </a:t>
            </a:r>
            <a:r>
              <a:rPr lang="en-GB" sz="2400" dirty="0">
                <a:solidFill>
                  <a:srgbClr val="0000FF"/>
                </a:solidFill>
                <a:latin typeface="Arial" panose="020B0604020202020204" pitchFamily="34" charset="0"/>
                <a:cs typeface="Arial" panose="020B0604020202020204" pitchFamily="34" charset="0"/>
              </a:rPr>
              <a:t>hybrid</a:t>
            </a:r>
            <a:r>
              <a:rPr lang="en-GB" sz="2400" dirty="0">
                <a:latin typeface="Arial" panose="020B0604020202020204" pitchFamily="34" charset="0"/>
                <a:cs typeface="Arial" panose="020B0604020202020204" pitchFamily="34" charset="0"/>
              </a:rPr>
              <a:t> as tester.</a:t>
            </a:r>
          </a:p>
        </p:txBody>
      </p:sp>
      <p:sp>
        <p:nvSpPr>
          <p:cNvPr id="4" name="TextBox 3">
            <a:extLst>
              <a:ext uri="{FF2B5EF4-FFF2-40B4-BE49-F238E27FC236}">
                <a16:creationId xmlns:a16="http://schemas.microsoft.com/office/drawing/2014/main" id="{438D9DCF-9473-48EB-ABB6-42DCCE161792}"/>
              </a:ext>
            </a:extLst>
          </p:cNvPr>
          <p:cNvSpPr txBox="1"/>
          <p:nvPr/>
        </p:nvSpPr>
        <p:spPr>
          <a:xfrm>
            <a:off x="5274976" y="3950285"/>
            <a:ext cx="6807820" cy="369332"/>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pPr algn="ctr"/>
            <a:r>
              <a:rPr lang="en-GB" dirty="0">
                <a:solidFill>
                  <a:srgbClr val="0000FF"/>
                </a:solidFill>
                <a:latin typeface="Arial" panose="020B0604020202020204" pitchFamily="34" charset="0"/>
                <a:cs typeface="Arial" panose="020B0604020202020204" pitchFamily="34" charset="0"/>
              </a:rPr>
              <a:t>If pollinator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tester</a:t>
            </a:r>
            <a:r>
              <a:rPr lang="en-GB" dirty="0">
                <a:solidFill>
                  <a:srgbClr val="0000FF"/>
                </a:solidFill>
                <a:latin typeface="Arial" panose="020B0604020202020204" pitchFamily="34" charset="0"/>
                <a:cs typeface="Arial" panose="020B0604020202020204" pitchFamily="34" charset="0"/>
              </a:rPr>
              <a:t>) was a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hybrid</a:t>
            </a:r>
            <a:r>
              <a:rPr lang="en-GB" dirty="0">
                <a:solidFill>
                  <a:srgbClr val="0000FF"/>
                </a:solidFill>
                <a:latin typeface="Arial" panose="020B0604020202020204" pitchFamily="34" charset="0"/>
                <a:cs typeface="Arial" panose="020B0604020202020204" pitchFamily="34" charset="0"/>
              </a:rPr>
              <a:t>, </a:t>
            </a:r>
            <a:r>
              <a:rPr lang="en-GB" dirty="0" err="1">
                <a:solidFill>
                  <a:srgbClr val="0000FF"/>
                </a:solidFill>
                <a:latin typeface="Arial" panose="020B0604020202020204" pitchFamily="34" charset="0"/>
                <a:cs typeface="Arial" panose="020B0604020202020204" pitchFamily="34" charset="0"/>
              </a:rPr>
              <a:t>e.g</a:t>
            </a:r>
            <a:r>
              <a:rPr lang="en-GB" dirty="0">
                <a:solidFill>
                  <a:srgbClr val="0000FF"/>
                </a:solidFill>
                <a:latin typeface="Arial" panose="020B0604020202020204" pitchFamily="34" charset="0"/>
                <a:cs typeface="Arial" panose="020B0604020202020204" pitchFamily="34" charset="0"/>
              </a:rPr>
              <a:t> F1(1x2) or F1(3x4) ..?</a:t>
            </a:r>
            <a:endParaRPr lang="en-GB" dirty="0"/>
          </a:p>
        </p:txBody>
      </p:sp>
    </p:spTree>
    <p:extLst>
      <p:ext uri="{BB962C8B-B14F-4D97-AF65-F5344CB8AC3E}">
        <p14:creationId xmlns:p14="http://schemas.microsoft.com/office/powerpoint/2010/main" val="11422386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extBox 570"/>
          <p:cNvSpPr txBox="1"/>
          <p:nvPr/>
        </p:nvSpPr>
        <p:spPr>
          <a:xfrm>
            <a:off x="77302" y="4437217"/>
            <a:ext cx="12052090" cy="230832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Would </a:t>
            </a:r>
            <a:r>
              <a:rPr lang="en-GB"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these</a:t>
            </a:r>
            <a:r>
              <a:rPr lang="en-GB" dirty="0">
                <a:solidFill>
                  <a:schemeClr val="tx1">
                    <a:lumMod val="50000"/>
                    <a:lumOff val="50000"/>
                  </a:schemeClr>
                </a:solidFill>
                <a:latin typeface="Arial" panose="020B0604020202020204" pitchFamily="34" charset="0"/>
                <a:cs typeface="Arial" panose="020B0604020202020204" pitchFamily="34" charset="0"/>
              </a:rPr>
              <a:t> results give a better indication of the ‘true’ GCA effects? With e.g. F1(1x2) as tester: r=0.615. With F2(3x4) as tester: r=0.841. Two lines are incorporated in one such F1. Mean of ‘SCA with line 1 and SCA with line 2’ applies (or mean ‘SCA with line 3 and line 4’, etc.). This makes SCA impact smaller (SCA variance halved), thence the correlation to ‘true’ GCA is higher). Nota bene: GCA of pollinator (tester) does not blur, since this is a constant figure, a constant figure added to data does not change correlation.</a:t>
            </a:r>
          </a:p>
          <a:p>
            <a:r>
              <a:rPr lang="en-GB" dirty="0">
                <a:solidFill>
                  <a:srgbClr val="0000FF"/>
                </a:solidFill>
                <a:latin typeface="Arial" panose="020B0604020202020204" pitchFamily="34" charset="0"/>
                <a:cs typeface="Arial" panose="020B0604020202020204" pitchFamily="34" charset="0"/>
              </a:rPr>
              <a:t>!Yet, it is still a difference whether we have but one plot for one GCA effects (9 hybrids grow mixed inside this plot) instead of 9 plots (9 single hybrids) per GCA-effect. One plot with the nine-hybrids-mixture carries its single-plot error, whereas the average from nine plots carries only 1/9 of a single plot error, hence, data is more precise.</a:t>
            </a:r>
          </a:p>
        </p:txBody>
      </p:sp>
      <p:grpSp>
        <p:nvGrpSpPr>
          <p:cNvPr id="3" name="Group 2"/>
          <p:cNvGrpSpPr/>
          <p:nvPr/>
        </p:nvGrpSpPr>
        <p:grpSpPr>
          <a:xfrm>
            <a:off x="27872" y="715734"/>
            <a:ext cx="4128159" cy="3637537"/>
            <a:chOff x="27872" y="715734"/>
            <a:chExt cx="4128159" cy="3637537"/>
          </a:xfrm>
        </p:grpSpPr>
        <p:grpSp>
          <p:nvGrpSpPr>
            <p:cNvPr id="277" name="Group 276"/>
            <p:cNvGrpSpPr/>
            <p:nvPr/>
          </p:nvGrpSpPr>
          <p:grpSpPr>
            <a:xfrm>
              <a:off x="27872" y="715734"/>
              <a:ext cx="4128159" cy="3637537"/>
              <a:chOff x="179255" y="710300"/>
              <a:chExt cx="4128159" cy="3637537"/>
            </a:xfrm>
          </p:grpSpPr>
          <p:sp>
            <p:nvSpPr>
              <p:cNvPr id="278" name="Line 6"/>
              <p:cNvSpPr>
                <a:spLocks noChangeShapeType="1"/>
              </p:cNvSpPr>
              <p:nvPr/>
            </p:nvSpPr>
            <p:spPr bwMode="auto">
              <a:xfrm flipV="1">
                <a:off x="797396" y="811701"/>
                <a:ext cx="0" cy="30241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79" name="Line 7"/>
              <p:cNvSpPr>
                <a:spLocks noChangeShapeType="1"/>
              </p:cNvSpPr>
              <p:nvPr/>
            </p:nvSpPr>
            <p:spPr bwMode="auto">
              <a:xfrm flipV="1">
                <a:off x="4256559" y="811701"/>
                <a:ext cx="0" cy="30241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80" name="Line 8"/>
              <p:cNvSpPr>
                <a:spLocks noChangeShapeType="1"/>
              </p:cNvSpPr>
              <p:nvPr/>
            </p:nvSpPr>
            <p:spPr bwMode="auto">
              <a:xfrm flipH="1">
                <a:off x="732309" y="3835888"/>
                <a:ext cx="65087"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81" name="Rectangle 9"/>
              <p:cNvSpPr>
                <a:spLocks noChangeArrowheads="1"/>
              </p:cNvSpPr>
              <p:nvPr/>
            </p:nvSpPr>
            <p:spPr bwMode="auto">
              <a:xfrm>
                <a:off x="479896" y="3759688"/>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25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82" name="Line 10"/>
              <p:cNvSpPr>
                <a:spLocks noChangeShapeType="1"/>
              </p:cNvSpPr>
              <p:nvPr/>
            </p:nvSpPr>
            <p:spPr bwMode="auto">
              <a:xfrm flipH="1">
                <a:off x="732309" y="3499338"/>
                <a:ext cx="65087"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83" name="Rectangle 11"/>
              <p:cNvSpPr>
                <a:spLocks noChangeArrowheads="1"/>
              </p:cNvSpPr>
              <p:nvPr/>
            </p:nvSpPr>
            <p:spPr bwMode="auto">
              <a:xfrm>
                <a:off x="479896" y="3424726"/>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30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84" name="Line 12"/>
              <p:cNvSpPr>
                <a:spLocks noChangeShapeType="1"/>
              </p:cNvSpPr>
              <p:nvPr/>
            </p:nvSpPr>
            <p:spPr bwMode="auto">
              <a:xfrm flipH="1">
                <a:off x="732309" y="3164376"/>
                <a:ext cx="65087"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85" name="Rectangle 13"/>
              <p:cNvSpPr>
                <a:spLocks noChangeArrowheads="1"/>
              </p:cNvSpPr>
              <p:nvPr/>
            </p:nvSpPr>
            <p:spPr bwMode="auto">
              <a:xfrm>
                <a:off x="479896" y="3088176"/>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35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86" name="Line 14"/>
              <p:cNvSpPr>
                <a:spLocks noChangeShapeType="1"/>
              </p:cNvSpPr>
              <p:nvPr/>
            </p:nvSpPr>
            <p:spPr bwMode="auto">
              <a:xfrm flipH="1">
                <a:off x="732309" y="2827826"/>
                <a:ext cx="65087"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87" name="Rectangle 15"/>
              <p:cNvSpPr>
                <a:spLocks noChangeArrowheads="1"/>
              </p:cNvSpPr>
              <p:nvPr/>
            </p:nvSpPr>
            <p:spPr bwMode="auto">
              <a:xfrm>
                <a:off x="479896" y="275321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40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88" name="Line 16"/>
              <p:cNvSpPr>
                <a:spLocks noChangeShapeType="1"/>
              </p:cNvSpPr>
              <p:nvPr/>
            </p:nvSpPr>
            <p:spPr bwMode="auto">
              <a:xfrm flipH="1">
                <a:off x="732309" y="2491276"/>
                <a:ext cx="65087"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89" name="Rectangle 17"/>
              <p:cNvSpPr>
                <a:spLocks noChangeArrowheads="1"/>
              </p:cNvSpPr>
              <p:nvPr/>
            </p:nvSpPr>
            <p:spPr bwMode="auto">
              <a:xfrm>
                <a:off x="479896" y="24166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45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90" name="Line 18"/>
              <p:cNvSpPr>
                <a:spLocks noChangeShapeType="1"/>
              </p:cNvSpPr>
              <p:nvPr/>
            </p:nvSpPr>
            <p:spPr bwMode="auto">
              <a:xfrm flipH="1">
                <a:off x="732309" y="2154726"/>
                <a:ext cx="65087"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91" name="Rectangle 19"/>
              <p:cNvSpPr>
                <a:spLocks noChangeArrowheads="1"/>
              </p:cNvSpPr>
              <p:nvPr/>
            </p:nvSpPr>
            <p:spPr bwMode="auto">
              <a:xfrm>
                <a:off x="479896" y="208011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50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92" name="Line 20"/>
              <p:cNvSpPr>
                <a:spLocks noChangeShapeType="1"/>
              </p:cNvSpPr>
              <p:nvPr/>
            </p:nvSpPr>
            <p:spPr bwMode="auto">
              <a:xfrm flipH="1">
                <a:off x="732309" y="1819763"/>
                <a:ext cx="65087"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93" name="Rectangle 21"/>
              <p:cNvSpPr>
                <a:spLocks noChangeArrowheads="1"/>
              </p:cNvSpPr>
              <p:nvPr/>
            </p:nvSpPr>
            <p:spPr bwMode="auto">
              <a:xfrm>
                <a:off x="479896" y="1745151"/>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55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94" name="Line 22"/>
              <p:cNvSpPr>
                <a:spLocks noChangeShapeType="1"/>
              </p:cNvSpPr>
              <p:nvPr/>
            </p:nvSpPr>
            <p:spPr bwMode="auto">
              <a:xfrm flipH="1">
                <a:off x="732309" y="1483213"/>
                <a:ext cx="65087"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95" name="Rectangle 23"/>
              <p:cNvSpPr>
                <a:spLocks noChangeArrowheads="1"/>
              </p:cNvSpPr>
              <p:nvPr/>
            </p:nvSpPr>
            <p:spPr bwMode="auto">
              <a:xfrm>
                <a:off x="479896" y="1408601"/>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60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96" name="Line 24"/>
              <p:cNvSpPr>
                <a:spLocks noChangeShapeType="1"/>
              </p:cNvSpPr>
              <p:nvPr/>
            </p:nvSpPr>
            <p:spPr bwMode="auto">
              <a:xfrm flipH="1">
                <a:off x="732309" y="1148251"/>
                <a:ext cx="65087"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97" name="Rectangle 25"/>
              <p:cNvSpPr>
                <a:spLocks noChangeArrowheads="1"/>
              </p:cNvSpPr>
              <p:nvPr/>
            </p:nvSpPr>
            <p:spPr bwMode="auto">
              <a:xfrm>
                <a:off x="479896" y="1072051"/>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65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98" name="Line 26"/>
              <p:cNvSpPr>
                <a:spLocks noChangeShapeType="1"/>
              </p:cNvSpPr>
              <p:nvPr/>
            </p:nvSpPr>
            <p:spPr bwMode="auto">
              <a:xfrm flipH="1">
                <a:off x="732309" y="811701"/>
                <a:ext cx="65087"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99" name="Rectangle 27"/>
              <p:cNvSpPr>
                <a:spLocks noChangeArrowheads="1"/>
              </p:cNvSpPr>
              <p:nvPr/>
            </p:nvSpPr>
            <p:spPr bwMode="auto">
              <a:xfrm>
                <a:off x="479896" y="735501"/>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70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00" name="Rectangle 28"/>
              <p:cNvSpPr>
                <a:spLocks noChangeArrowheads="1"/>
              </p:cNvSpPr>
              <p:nvPr/>
            </p:nvSpPr>
            <p:spPr bwMode="auto">
              <a:xfrm rot="16200000">
                <a:off x="-1342956" y="2232511"/>
                <a:ext cx="3321422"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latin typeface="Arial" panose="020B0604020202020204" pitchFamily="34" charset="0"/>
                  </a:rPr>
                  <a:t>Realized performance of hybrids</a:t>
                </a:r>
                <a:endParaRPr kumimoji="0" lang="en-GB" altLang="en-US" b="0" i="0" u="none" strike="noStrike" cap="none" normalizeH="0" baseline="0" dirty="0">
                  <a:ln>
                    <a:noFill/>
                  </a:ln>
                  <a:solidFill>
                    <a:schemeClr val="tx1"/>
                  </a:solidFill>
                  <a:effectLst/>
                  <a:latin typeface="Arial" panose="020B0604020202020204" pitchFamily="34" charset="0"/>
                </a:endParaRPr>
              </a:p>
            </p:txBody>
          </p:sp>
          <p:sp>
            <p:nvSpPr>
              <p:cNvPr id="301" name="Line 29"/>
              <p:cNvSpPr>
                <a:spLocks noChangeShapeType="1"/>
              </p:cNvSpPr>
              <p:nvPr/>
            </p:nvSpPr>
            <p:spPr bwMode="auto">
              <a:xfrm>
                <a:off x="797396" y="3835888"/>
                <a:ext cx="3459162"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02" name="Line 30"/>
              <p:cNvSpPr>
                <a:spLocks noChangeShapeType="1"/>
              </p:cNvSpPr>
              <p:nvPr/>
            </p:nvSpPr>
            <p:spPr bwMode="auto">
              <a:xfrm>
                <a:off x="797396" y="811701"/>
                <a:ext cx="3459162" cy="0"/>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03" name="Line 31"/>
              <p:cNvSpPr>
                <a:spLocks noChangeShapeType="1"/>
              </p:cNvSpPr>
              <p:nvPr/>
            </p:nvSpPr>
            <p:spPr bwMode="auto">
              <a:xfrm>
                <a:off x="797396" y="3835888"/>
                <a:ext cx="0" cy="650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04" name="Rectangle 32"/>
              <p:cNvSpPr>
                <a:spLocks noChangeArrowheads="1"/>
              </p:cNvSpPr>
              <p:nvPr/>
            </p:nvSpPr>
            <p:spPr bwMode="auto">
              <a:xfrm>
                <a:off x="678334" y="39152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25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05" name="Line 33"/>
              <p:cNvSpPr>
                <a:spLocks noChangeShapeType="1"/>
              </p:cNvSpPr>
              <p:nvPr/>
            </p:nvSpPr>
            <p:spPr bwMode="auto">
              <a:xfrm>
                <a:off x="1181571" y="3835888"/>
                <a:ext cx="0" cy="650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06" name="Rectangle 34"/>
              <p:cNvSpPr>
                <a:spLocks noChangeArrowheads="1"/>
              </p:cNvSpPr>
              <p:nvPr/>
            </p:nvSpPr>
            <p:spPr bwMode="auto">
              <a:xfrm>
                <a:off x="1062509" y="39152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30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07" name="Line 35"/>
              <p:cNvSpPr>
                <a:spLocks noChangeShapeType="1"/>
              </p:cNvSpPr>
              <p:nvPr/>
            </p:nvSpPr>
            <p:spPr bwMode="auto">
              <a:xfrm>
                <a:off x="1565746" y="3835888"/>
                <a:ext cx="0" cy="650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08" name="Rectangle 36"/>
              <p:cNvSpPr>
                <a:spLocks noChangeArrowheads="1"/>
              </p:cNvSpPr>
              <p:nvPr/>
            </p:nvSpPr>
            <p:spPr bwMode="auto">
              <a:xfrm>
                <a:off x="1446684" y="39152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35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09" name="Line 37"/>
              <p:cNvSpPr>
                <a:spLocks noChangeShapeType="1"/>
              </p:cNvSpPr>
              <p:nvPr/>
            </p:nvSpPr>
            <p:spPr bwMode="auto">
              <a:xfrm>
                <a:off x="1949921" y="3835888"/>
                <a:ext cx="0" cy="650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10" name="Rectangle 38"/>
              <p:cNvSpPr>
                <a:spLocks noChangeArrowheads="1"/>
              </p:cNvSpPr>
              <p:nvPr/>
            </p:nvSpPr>
            <p:spPr bwMode="auto">
              <a:xfrm>
                <a:off x="1830859" y="39152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40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11" name="Line 39"/>
              <p:cNvSpPr>
                <a:spLocks noChangeShapeType="1"/>
              </p:cNvSpPr>
              <p:nvPr/>
            </p:nvSpPr>
            <p:spPr bwMode="auto">
              <a:xfrm>
                <a:off x="2334096" y="3835888"/>
                <a:ext cx="0" cy="650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12" name="Rectangle 40"/>
              <p:cNvSpPr>
                <a:spLocks noChangeArrowheads="1"/>
              </p:cNvSpPr>
              <p:nvPr/>
            </p:nvSpPr>
            <p:spPr bwMode="auto">
              <a:xfrm>
                <a:off x="2215034" y="39152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45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13" name="Line 41"/>
              <p:cNvSpPr>
                <a:spLocks noChangeShapeType="1"/>
              </p:cNvSpPr>
              <p:nvPr/>
            </p:nvSpPr>
            <p:spPr bwMode="auto">
              <a:xfrm>
                <a:off x="2718271" y="3835888"/>
                <a:ext cx="0" cy="650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14" name="Rectangle 42"/>
              <p:cNvSpPr>
                <a:spLocks noChangeArrowheads="1"/>
              </p:cNvSpPr>
              <p:nvPr/>
            </p:nvSpPr>
            <p:spPr bwMode="auto">
              <a:xfrm>
                <a:off x="2599209" y="39152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50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15" name="Line 43"/>
              <p:cNvSpPr>
                <a:spLocks noChangeShapeType="1"/>
              </p:cNvSpPr>
              <p:nvPr/>
            </p:nvSpPr>
            <p:spPr bwMode="auto">
              <a:xfrm>
                <a:off x="3102446" y="3835888"/>
                <a:ext cx="0" cy="650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16" name="Rectangle 44"/>
              <p:cNvSpPr>
                <a:spLocks noChangeArrowheads="1"/>
              </p:cNvSpPr>
              <p:nvPr/>
            </p:nvSpPr>
            <p:spPr bwMode="auto">
              <a:xfrm>
                <a:off x="2984971" y="39152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55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17" name="Line 45"/>
              <p:cNvSpPr>
                <a:spLocks noChangeShapeType="1"/>
              </p:cNvSpPr>
              <p:nvPr/>
            </p:nvSpPr>
            <p:spPr bwMode="auto">
              <a:xfrm>
                <a:off x="3486621" y="3835888"/>
                <a:ext cx="0" cy="650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18" name="Rectangle 46"/>
              <p:cNvSpPr>
                <a:spLocks noChangeArrowheads="1"/>
              </p:cNvSpPr>
              <p:nvPr/>
            </p:nvSpPr>
            <p:spPr bwMode="auto">
              <a:xfrm>
                <a:off x="3369146" y="39152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60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19" name="Line 47"/>
              <p:cNvSpPr>
                <a:spLocks noChangeShapeType="1"/>
              </p:cNvSpPr>
              <p:nvPr/>
            </p:nvSpPr>
            <p:spPr bwMode="auto">
              <a:xfrm>
                <a:off x="3870796" y="3835888"/>
                <a:ext cx="0" cy="650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20" name="Rectangle 48"/>
              <p:cNvSpPr>
                <a:spLocks noChangeArrowheads="1"/>
              </p:cNvSpPr>
              <p:nvPr/>
            </p:nvSpPr>
            <p:spPr bwMode="auto">
              <a:xfrm>
                <a:off x="3753321" y="39152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65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21" name="Line 49"/>
              <p:cNvSpPr>
                <a:spLocks noChangeShapeType="1"/>
              </p:cNvSpPr>
              <p:nvPr/>
            </p:nvSpPr>
            <p:spPr bwMode="auto">
              <a:xfrm>
                <a:off x="4256559" y="3835888"/>
                <a:ext cx="0" cy="65087"/>
              </a:xfrm>
              <a:prstGeom prst="lin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22" name="Rectangle 50"/>
              <p:cNvSpPr>
                <a:spLocks noChangeArrowheads="1"/>
              </p:cNvSpPr>
              <p:nvPr/>
            </p:nvSpPr>
            <p:spPr bwMode="auto">
              <a:xfrm>
                <a:off x="4137496" y="3915263"/>
                <a:ext cx="169918"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panose="020B0604020202020204" pitchFamily="34" charset="0"/>
                  </a:rPr>
                  <a:t>70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23" name="Rectangle 51"/>
              <p:cNvSpPr>
                <a:spLocks noChangeArrowheads="1"/>
              </p:cNvSpPr>
              <p:nvPr/>
            </p:nvSpPr>
            <p:spPr bwMode="auto">
              <a:xfrm>
                <a:off x="352737" y="4070838"/>
                <a:ext cx="3949799"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latin typeface="Arial" panose="020B0604020202020204" pitchFamily="34" charset="0"/>
                  </a:rPr>
                  <a:t>GCA-predicted performance of hybrids</a:t>
                </a:r>
                <a:endParaRPr kumimoji="0" lang="en-GB" altLang="en-US" b="0" i="0" u="none" strike="noStrike" cap="none" normalizeH="0" baseline="0" dirty="0">
                  <a:ln>
                    <a:noFill/>
                  </a:ln>
                  <a:solidFill>
                    <a:schemeClr val="tx1"/>
                  </a:solidFill>
                  <a:effectLst/>
                  <a:latin typeface="Arial" panose="020B0604020202020204" pitchFamily="34" charset="0"/>
                </a:endParaRPr>
              </a:p>
            </p:txBody>
          </p:sp>
          <p:sp>
            <p:nvSpPr>
              <p:cNvPr id="324" name="Oval 52"/>
              <p:cNvSpPr>
                <a:spLocks noChangeArrowheads="1"/>
              </p:cNvSpPr>
              <p:nvPr/>
            </p:nvSpPr>
            <p:spPr bwMode="auto">
              <a:xfrm>
                <a:off x="2745259" y="2267438"/>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25" name="Rectangle 53"/>
              <p:cNvSpPr>
                <a:spLocks noChangeArrowheads="1"/>
              </p:cNvSpPr>
              <p:nvPr/>
            </p:nvSpPr>
            <p:spPr bwMode="auto">
              <a:xfrm>
                <a:off x="2713509" y="2103926"/>
                <a:ext cx="6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26" name="Oval 54"/>
              <p:cNvSpPr>
                <a:spLocks noChangeArrowheads="1"/>
              </p:cNvSpPr>
              <p:nvPr/>
            </p:nvSpPr>
            <p:spPr bwMode="auto">
              <a:xfrm>
                <a:off x="2437284" y="1984863"/>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27" name="Oval 56"/>
              <p:cNvSpPr>
                <a:spLocks noChangeArrowheads="1"/>
              </p:cNvSpPr>
              <p:nvPr/>
            </p:nvSpPr>
            <p:spPr bwMode="auto">
              <a:xfrm>
                <a:off x="2053109" y="2215051"/>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28" name="Oval 58"/>
              <p:cNvSpPr>
                <a:spLocks noChangeArrowheads="1"/>
              </p:cNvSpPr>
              <p:nvPr/>
            </p:nvSpPr>
            <p:spPr bwMode="auto">
              <a:xfrm>
                <a:off x="2821459" y="2013438"/>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29" name="Rectangle 59"/>
              <p:cNvSpPr>
                <a:spLocks noChangeArrowheads="1"/>
              </p:cNvSpPr>
              <p:nvPr/>
            </p:nvSpPr>
            <p:spPr bwMode="auto">
              <a:xfrm>
                <a:off x="2791296" y="1849926"/>
                <a:ext cx="6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30" name="Oval 60"/>
              <p:cNvSpPr>
                <a:spLocks noChangeArrowheads="1"/>
              </p:cNvSpPr>
              <p:nvPr/>
            </p:nvSpPr>
            <p:spPr bwMode="auto">
              <a:xfrm>
                <a:off x="2667471" y="2021376"/>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31" name="Oval 62"/>
              <p:cNvSpPr>
                <a:spLocks noChangeArrowheads="1"/>
              </p:cNvSpPr>
              <p:nvPr/>
            </p:nvSpPr>
            <p:spPr bwMode="auto">
              <a:xfrm>
                <a:off x="2361084" y="2110276"/>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32" name="Oval 64"/>
              <p:cNvSpPr>
                <a:spLocks noChangeArrowheads="1"/>
              </p:cNvSpPr>
              <p:nvPr/>
            </p:nvSpPr>
            <p:spPr bwMode="auto">
              <a:xfrm>
                <a:off x="2821459" y="2461113"/>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33" name="Rectangle 65"/>
              <p:cNvSpPr>
                <a:spLocks noChangeArrowheads="1"/>
              </p:cNvSpPr>
              <p:nvPr/>
            </p:nvSpPr>
            <p:spPr bwMode="auto">
              <a:xfrm>
                <a:off x="2791296" y="2297601"/>
                <a:ext cx="6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34" name="Oval 66"/>
              <p:cNvSpPr>
                <a:spLocks noChangeArrowheads="1"/>
              </p:cNvSpPr>
              <p:nvPr/>
            </p:nvSpPr>
            <p:spPr bwMode="auto">
              <a:xfrm>
                <a:off x="2361084" y="2559538"/>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35" name="Oval 68"/>
              <p:cNvSpPr>
                <a:spLocks noChangeArrowheads="1"/>
              </p:cNvSpPr>
              <p:nvPr/>
            </p:nvSpPr>
            <p:spPr bwMode="auto">
              <a:xfrm>
                <a:off x="1822921" y="2797663"/>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36" name="Oval 70"/>
              <p:cNvSpPr>
                <a:spLocks noChangeArrowheads="1"/>
              </p:cNvSpPr>
              <p:nvPr/>
            </p:nvSpPr>
            <p:spPr bwMode="auto">
              <a:xfrm>
                <a:off x="2745259" y="2267438"/>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37" name="Oval 71"/>
              <p:cNvSpPr>
                <a:spLocks noChangeArrowheads="1"/>
              </p:cNvSpPr>
              <p:nvPr/>
            </p:nvSpPr>
            <p:spPr bwMode="auto">
              <a:xfrm>
                <a:off x="2821459" y="1767376"/>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38" name="Oval 72"/>
              <p:cNvSpPr>
                <a:spLocks noChangeArrowheads="1"/>
              </p:cNvSpPr>
              <p:nvPr/>
            </p:nvSpPr>
            <p:spPr bwMode="auto">
              <a:xfrm>
                <a:off x="3051646" y="1999151"/>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39" name="Oval 73"/>
              <p:cNvSpPr>
                <a:spLocks noChangeArrowheads="1"/>
              </p:cNvSpPr>
              <p:nvPr/>
            </p:nvSpPr>
            <p:spPr bwMode="auto">
              <a:xfrm>
                <a:off x="3435821" y="1797538"/>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40" name="Oval 74"/>
              <p:cNvSpPr>
                <a:spLocks noChangeArrowheads="1"/>
              </p:cNvSpPr>
              <p:nvPr/>
            </p:nvSpPr>
            <p:spPr bwMode="auto">
              <a:xfrm>
                <a:off x="3051646" y="1803888"/>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41" name="Oval 75"/>
              <p:cNvSpPr>
                <a:spLocks noChangeArrowheads="1"/>
              </p:cNvSpPr>
              <p:nvPr/>
            </p:nvSpPr>
            <p:spPr bwMode="auto">
              <a:xfrm>
                <a:off x="2130896" y="1894376"/>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42" name="Oval 76"/>
              <p:cNvSpPr>
                <a:spLocks noChangeArrowheads="1"/>
              </p:cNvSpPr>
              <p:nvPr/>
            </p:nvSpPr>
            <p:spPr bwMode="auto">
              <a:xfrm>
                <a:off x="2207096" y="2245213"/>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43" name="Oval 77"/>
              <p:cNvSpPr>
                <a:spLocks noChangeArrowheads="1"/>
              </p:cNvSpPr>
              <p:nvPr/>
            </p:nvSpPr>
            <p:spPr bwMode="auto">
              <a:xfrm>
                <a:off x="1976909" y="2342051"/>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44" name="Oval 78"/>
              <p:cNvSpPr>
                <a:spLocks noChangeArrowheads="1"/>
              </p:cNvSpPr>
              <p:nvPr/>
            </p:nvSpPr>
            <p:spPr bwMode="auto">
              <a:xfrm>
                <a:off x="2899246" y="2581763"/>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45" name="Oval 79"/>
              <p:cNvSpPr>
                <a:spLocks noChangeArrowheads="1"/>
              </p:cNvSpPr>
              <p:nvPr/>
            </p:nvSpPr>
            <p:spPr bwMode="auto">
              <a:xfrm>
                <a:off x="2437284" y="1984863"/>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46" name="Oval 80"/>
              <p:cNvSpPr>
                <a:spLocks noChangeArrowheads="1"/>
              </p:cNvSpPr>
              <p:nvPr/>
            </p:nvSpPr>
            <p:spPr bwMode="auto">
              <a:xfrm>
                <a:off x="2821459" y="1767376"/>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47" name="Oval 81"/>
              <p:cNvSpPr>
                <a:spLocks noChangeArrowheads="1"/>
              </p:cNvSpPr>
              <p:nvPr/>
            </p:nvSpPr>
            <p:spPr bwMode="auto">
              <a:xfrm>
                <a:off x="3743796" y="1714988"/>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48" name="Oval 82"/>
              <p:cNvSpPr>
                <a:spLocks noChangeArrowheads="1"/>
              </p:cNvSpPr>
              <p:nvPr/>
            </p:nvSpPr>
            <p:spPr bwMode="auto">
              <a:xfrm>
                <a:off x="3513609" y="1513376"/>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49" name="Oval 83"/>
              <p:cNvSpPr>
                <a:spLocks noChangeArrowheads="1"/>
              </p:cNvSpPr>
              <p:nvPr/>
            </p:nvSpPr>
            <p:spPr bwMode="auto">
              <a:xfrm>
                <a:off x="3051646" y="1521313"/>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50" name="Oval 84"/>
              <p:cNvSpPr>
                <a:spLocks noChangeArrowheads="1"/>
              </p:cNvSpPr>
              <p:nvPr/>
            </p:nvSpPr>
            <p:spPr bwMode="auto">
              <a:xfrm>
                <a:off x="3897784" y="1610213"/>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51" name="Oval 85"/>
              <p:cNvSpPr>
                <a:spLocks noChangeArrowheads="1"/>
              </p:cNvSpPr>
              <p:nvPr/>
            </p:nvSpPr>
            <p:spPr bwMode="auto">
              <a:xfrm>
                <a:off x="2899246" y="1961051"/>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52" name="Oval 86"/>
              <p:cNvSpPr>
                <a:spLocks noChangeArrowheads="1"/>
              </p:cNvSpPr>
              <p:nvPr/>
            </p:nvSpPr>
            <p:spPr bwMode="auto">
              <a:xfrm>
                <a:off x="3129434" y="2057888"/>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53" name="Oval 87"/>
              <p:cNvSpPr>
                <a:spLocks noChangeArrowheads="1"/>
              </p:cNvSpPr>
              <p:nvPr/>
            </p:nvSpPr>
            <p:spPr bwMode="auto">
              <a:xfrm>
                <a:off x="1746721" y="2297601"/>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54" name="Oval 88"/>
              <p:cNvSpPr>
                <a:spLocks noChangeArrowheads="1"/>
              </p:cNvSpPr>
              <p:nvPr/>
            </p:nvSpPr>
            <p:spPr bwMode="auto">
              <a:xfrm>
                <a:off x="2053109" y="2215051"/>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55" name="Oval 89"/>
              <p:cNvSpPr>
                <a:spLocks noChangeArrowheads="1"/>
              </p:cNvSpPr>
              <p:nvPr/>
            </p:nvSpPr>
            <p:spPr bwMode="auto">
              <a:xfrm>
                <a:off x="3051646" y="1999151"/>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56" name="Oval 90"/>
              <p:cNvSpPr>
                <a:spLocks noChangeArrowheads="1"/>
              </p:cNvSpPr>
              <p:nvPr/>
            </p:nvSpPr>
            <p:spPr bwMode="auto">
              <a:xfrm>
                <a:off x="3743796" y="1714988"/>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57" name="Oval 91"/>
              <p:cNvSpPr>
                <a:spLocks noChangeArrowheads="1"/>
              </p:cNvSpPr>
              <p:nvPr/>
            </p:nvSpPr>
            <p:spPr bwMode="auto">
              <a:xfrm>
                <a:off x="3051646" y="1745151"/>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58" name="Oval 92"/>
              <p:cNvSpPr>
                <a:spLocks noChangeArrowheads="1"/>
              </p:cNvSpPr>
              <p:nvPr/>
            </p:nvSpPr>
            <p:spPr bwMode="auto">
              <a:xfrm>
                <a:off x="2591271" y="1751501"/>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59" name="Oval 93"/>
              <p:cNvSpPr>
                <a:spLocks noChangeArrowheads="1"/>
              </p:cNvSpPr>
              <p:nvPr/>
            </p:nvSpPr>
            <p:spPr bwMode="auto">
              <a:xfrm>
                <a:off x="2975446" y="1841988"/>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60" name="Oval 94"/>
              <p:cNvSpPr>
                <a:spLocks noChangeArrowheads="1"/>
              </p:cNvSpPr>
              <p:nvPr/>
            </p:nvSpPr>
            <p:spPr bwMode="auto">
              <a:xfrm>
                <a:off x="2899246" y="2192826"/>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61" name="Oval 95"/>
              <p:cNvSpPr>
                <a:spLocks noChangeArrowheads="1"/>
              </p:cNvSpPr>
              <p:nvPr/>
            </p:nvSpPr>
            <p:spPr bwMode="auto">
              <a:xfrm>
                <a:off x="2283296" y="2289663"/>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62" name="Oval 96"/>
              <p:cNvSpPr>
                <a:spLocks noChangeArrowheads="1"/>
              </p:cNvSpPr>
              <p:nvPr/>
            </p:nvSpPr>
            <p:spPr bwMode="auto">
              <a:xfrm>
                <a:off x="2207096" y="2529376"/>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63" name="Oval 97"/>
              <p:cNvSpPr>
                <a:spLocks noChangeArrowheads="1"/>
              </p:cNvSpPr>
              <p:nvPr/>
            </p:nvSpPr>
            <p:spPr bwMode="auto">
              <a:xfrm>
                <a:off x="2821459" y="2013438"/>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64" name="Oval 98"/>
              <p:cNvSpPr>
                <a:spLocks noChangeArrowheads="1"/>
              </p:cNvSpPr>
              <p:nvPr/>
            </p:nvSpPr>
            <p:spPr bwMode="auto">
              <a:xfrm>
                <a:off x="3435821" y="1797538"/>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65" name="Oval 99"/>
              <p:cNvSpPr>
                <a:spLocks noChangeArrowheads="1"/>
              </p:cNvSpPr>
              <p:nvPr/>
            </p:nvSpPr>
            <p:spPr bwMode="auto">
              <a:xfrm>
                <a:off x="3513609" y="1513376"/>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66" name="Oval 100"/>
              <p:cNvSpPr>
                <a:spLocks noChangeArrowheads="1"/>
              </p:cNvSpPr>
              <p:nvPr/>
            </p:nvSpPr>
            <p:spPr bwMode="auto">
              <a:xfrm>
                <a:off x="3051646" y="1745151"/>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67" name="Oval 101"/>
              <p:cNvSpPr>
                <a:spLocks noChangeArrowheads="1"/>
              </p:cNvSpPr>
              <p:nvPr/>
            </p:nvSpPr>
            <p:spPr bwMode="auto">
              <a:xfrm>
                <a:off x="3359621" y="1549888"/>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68" name="Oval 102"/>
              <p:cNvSpPr>
                <a:spLocks noChangeArrowheads="1"/>
              </p:cNvSpPr>
              <p:nvPr/>
            </p:nvSpPr>
            <p:spPr bwMode="auto">
              <a:xfrm>
                <a:off x="3283421" y="1640376"/>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69" name="Oval 103"/>
              <p:cNvSpPr>
                <a:spLocks noChangeArrowheads="1"/>
              </p:cNvSpPr>
              <p:nvPr/>
            </p:nvSpPr>
            <p:spPr bwMode="auto">
              <a:xfrm>
                <a:off x="1822921" y="1991213"/>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70" name="Oval 104"/>
              <p:cNvSpPr>
                <a:spLocks noChangeArrowheads="1"/>
              </p:cNvSpPr>
              <p:nvPr/>
            </p:nvSpPr>
            <p:spPr bwMode="auto">
              <a:xfrm>
                <a:off x="3667596" y="2088051"/>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71" name="Oval 105"/>
              <p:cNvSpPr>
                <a:spLocks noChangeArrowheads="1"/>
              </p:cNvSpPr>
              <p:nvPr/>
            </p:nvSpPr>
            <p:spPr bwMode="auto">
              <a:xfrm>
                <a:off x="1976909" y="2327763"/>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72" name="Oval 106"/>
              <p:cNvSpPr>
                <a:spLocks noChangeArrowheads="1"/>
              </p:cNvSpPr>
              <p:nvPr/>
            </p:nvSpPr>
            <p:spPr bwMode="auto">
              <a:xfrm>
                <a:off x="2667471" y="2021376"/>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73" name="Oval 107"/>
              <p:cNvSpPr>
                <a:spLocks noChangeArrowheads="1"/>
              </p:cNvSpPr>
              <p:nvPr/>
            </p:nvSpPr>
            <p:spPr bwMode="auto">
              <a:xfrm>
                <a:off x="3051646" y="1803888"/>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74" name="Oval 108"/>
              <p:cNvSpPr>
                <a:spLocks noChangeArrowheads="1"/>
              </p:cNvSpPr>
              <p:nvPr/>
            </p:nvSpPr>
            <p:spPr bwMode="auto">
              <a:xfrm>
                <a:off x="3051646" y="1521313"/>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75" name="Oval 109"/>
              <p:cNvSpPr>
                <a:spLocks noChangeArrowheads="1"/>
              </p:cNvSpPr>
              <p:nvPr/>
            </p:nvSpPr>
            <p:spPr bwMode="auto">
              <a:xfrm>
                <a:off x="2591271" y="1751501"/>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76" name="Oval 110"/>
              <p:cNvSpPr>
                <a:spLocks noChangeArrowheads="1"/>
              </p:cNvSpPr>
              <p:nvPr/>
            </p:nvSpPr>
            <p:spPr bwMode="auto">
              <a:xfrm>
                <a:off x="3359621" y="1549888"/>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77" name="Oval 111"/>
              <p:cNvSpPr>
                <a:spLocks noChangeArrowheads="1"/>
              </p:cNvSpPr>
              <p:nvPr/>
            </p:nvSpPr>
            <p:spPr bwMode="auto">
              <a:xfrm>
                <a:off x="2975446" y="1646726"/>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78" name="Oval 112"/>
              <p:cNvSpPr>
                <a:spLocks noChangeArrowheads="1"/>
              </p:cNvSpPr>
              <p:nvPr/>
            </p:nvSpPr>
            <p:spPr bwMode="auto">
              <a:xfrm>
                <a:off x="3743796" y="1999151"/>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79" name="Oval 113"/>
              <p:cNvSpPr>
                <a:spLocks noChangeArrowheads="1"/>
              </p:cNvSpPr>
              <p:nvPr/>
            </p:nvSpPr>
            <p:spPr bwMode="auto">
              <a:xfrm>
                <a:off x="2745259" y="2095988"/>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80" name="Oval 114"/>
              <p:cNvSpPr>
                <a:spLocks noChangeArrowheads="1"/>
              </p:cNvSpPr>
              <p:nvPr/>
            </p:nvSpPr>
            <p:spPr bwMode="auto">
              <a:xfrm>
                <a:off x="2667471" y="2335701"/>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81" name="Oval 115"/>
              <p:cNvSpPr>
                <a:spLocks noChangeArrowheads="1"/>
              </p:cNvSpPr>
              <p:nvPr/>
            </p:nvSpPr>
            <p:spPr bwMode="auto">
              <a:xfrm>
                <a:off x="2361084" y="2110276"/>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82" name="Oval 116"/>
              <p:cNvSpPr>
                <a:spLocks noChangeArrowheads="1"/>
              </p:cNvSpPr>
              <p:nvPr/>
            </p:nvSpPr>
            <p:spPr bwMode="auto">
              <a:xfrm>
                <a:off x="2130896" y="1894376"/>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83" name="Oval 117"/>
              <p:cNvSpPr>
                <a:spLocks noChangeArrowheads="1"/>
              </p:cNvSpPr>
              <p:nvPr/>
            </p:nvSpPr>
            <p:spPr bwMode="auto">
              <a:xfrm>
                <a:off x="3897784" y="1610213"/>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84" name="Oval 118"/>
              <p:cNvSpPr>
                <a:spLocks noChangeArrowheads="1"/>
              </p:cNvSpPr>
              <p:nvPr/>
            </p:nvSpPr>
            <p:spPr bwMode="auto">
              <a:xfrm>
                <a:off x="2975446" y="1841988"/>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85" name="Oval 119"/>
              <p:cNvSpPr>
                <a:spLocks noChangeArrowheads="1"/>
              </p:cNvSpPr>
              <p:nvPr/>
            </p:nvSpPr>
            <p:spPr bwMode="auto">
              <a:xfrm>
                <a:off x="3283421" y="1640376"/>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86" name="Oval 120"/>
              <p:cNvSpPr>
                <a:spLocks noChangeArrowheads="1"/>
              </p:cNvSpPr>
              <p:nvPr/>
            </p:nvSpPr>
            <p:spPr bwMode="auto">
              <a:xfrm>
                <a:off x="2975446" y="1646726"/>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87" name="Oval 121"/>
              <p:cNvSpPr>
                <a:spLocks noChangeArrowheads="1"/>
              </p:cNvSpPr>
              <p:nvPr/>
            </p:nvSpPr>
            <p:spPr bwMode="auto">
              <a:xfrm>
                <a:off x="2667471" y="2088051"/>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88" name="Oval 122"/>
              <p:cNvSpPr>
                <a:spLocks noChangeArrowheads="1"/>
              </p:cNvSpPr>
              <p:nvPr/>
            </p:nvSpPr>
            <p:spPr bwMode="auto">
              <a:xfrm>
                <a:off x="3051646" y="2186476"/>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89" name="Oval 123"/>
              <p:cNvSpPr>
                <a:spLocks noChangeArrowheads="1"/>
              </p:cNvSpPr>
              <p:nvPr/>
            </p:nvSpPr>
            <p:spPr bwMode="auto">
              <a:xfrm>
                <a:off x="2591271" y="2424601"/>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90" name="Oval 124"/>
              <p:cNvSpPr>
                <a:spLocks noChangeArrowheads="1"/>
              </p:cNvSpPr>
              <p:nvPr/>
            </p:nvSpPr>
            <p:spPr bwMode="auto">
              <a:xfrm>
                <a:off x="2821459" y="2461113"/>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91" name="Oval 125"/>
              <p:cNvSpPr>
                <a:spLocks noChangeArrowheads="1"/>
              </p:cNvSpPr>
              <p:nvPr/>
            </p:nvSpPr>
            <p:spPr bwMode="auto">
              <a:xfrm>
                <a:off x="2207096" y="2245213"/>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92" name="Oval 126"/>
              <p:cNvSpPr>
                <a:spLocks noChangeArrowheads="1"/>
              </p:cNvSpPr>
              <p:nvPr/>
            </p:nvSpPr>
            <p:spPr bwMode="auto">
              <a:xfrm>
                <a:off x="2899246" y="1961051"/>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93" name="Oval 127"/>
              <p:cNvSpPr>
                <a:spLocks noChangeArrowheads="1"/>
              </p:cNvSpPr>
              <p:nvPr/>
            </p:nvSpPr>
            <p:spPr bwMode="auto">
              <a:xfrm>
                <a:off x="2899246" y="2192826"/>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94" name="Oval 128"/>
              <p:cNvSpPr>
                <a:spLocks noChangeArrowheads="1"/>
              </p:cNvSpPr>
              <p:nvPr/>
            </p:nvSpPr>
            <p:spPr bwMode="auto">
              <a:xfrm>
                <a:off x="1822921" y="1991213"/>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95" name="Oval 129"/>
              <p:cNvSpPr>
                <a:spLocks noChangeArrowheads="1"/>
              </p:cNvSpPr>
              <p:nvPr/>
            </p:nvSpPr>
            <p:spPr bwMode="auto">
              <a:xfrm>
                <a:off x="3743796" y="1999151"/>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96" name="Oval 130"/>
              <p:cNvSpPr>
                <a:spLocks noChangeArrowheads="1"/>
              </p:cNvSpPr>
              <p:nvPr/>
            </p:nvSpPr>
            <p:spPr bwMode="auto">
              <a:xfrm>
                <a:off x="2667471" y="2088051"/>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97" name="Oval 131"/>
              <p:cNvSpPr>
                <a:spLocks noChangeArrowheads="1"/>
              </p:cNvSpPr>
              <p:nvPr/>
            </p:nvSpPr>
            <p:spPr bwMode="auto">
              <a:xfrm>
                <a:off x="1206971" y="2535726"/>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98" name="Oval 132"/>
              <p:cNvSpPr>
                <a:spLocks noChangeArrowheads="1"/>
              </p:cNvSpPr>
              <p:nvPr/>
            </p:nvSpPr>
            <p:spPr bwMode="auto">
              <a:xfrm>
                <a:off x="2053109" y="2775438"/>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99" name="Oval 133"/>
              <p:cNvSpPr>
                <a:spLocks noChangeArrowheads="1"/>
              </p:cNvSpPr>
              <p:nvPr/>
            </p:nvSpPr>
            <p:spPr bwMode="auto">
              <a:xfrm>
                <a:off x="2361084" y="2559538"/>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00" name="Oval 134"/>
              <p:cNvSpPr>
                <a:spLocks noChangeArrowheads="1"/>
              </p:cNvSpPr>
              <p:nvPr/>
            </p:nvSpPr>
            <p:spPr bwMode="auto">
              <a:xfrm>
                <a:off x="1976909" y="2342051"/>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01" name="Oval 135"/>
              <p:cNvSpPr>
                <a:spLocks noChangeArrowheads="1"/>
              </p:cNvSpPr>
              <p:nvPr/>
            </p:nvSpPr>
            <p:spPr bwMode="auto">
              <a:xfrm>
                <a:off x="3129434" y="2057888"/>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02" name="Oval 136"/>
              <p:cNvSpPr>
                <a:spLocks noChangeArrowheads="1"/>
              </p:cNvSpPr>
              <p:nvPr/>
            </p:nvSpPr>
            <p:spPr bwMode="auto">
              <a:xfrm>
                <a:off x="2283296" y="2289663"/>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03" name="Oval 137"/>
              <p:cNvSpPr>
                <a:spLocks noChangeArrowheads="1"/>
              </p:cNvSpPr>
              <p:nvPr/>
            </p:nvSpPr>
            <p:spPr bwMode="auto">
              <a:xfrm>
                <a:off x="3667596" y="2088051"/>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04" name="Oval 138"/>
              <p:cNvSpPr>
                <a:spLocks noChangeArrowheads="1"/>
              </p:cNvSpPr>
              <p:nvPr/>
            </p:nvSpPr>
            <p:spPr bwMode="auto">
              <a:xfrm>
                <a:off x="2745259" y="2095988"/>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05" name="Oval 139"/>
              <p:cNvSpPr>
                <a:spLocks noChangeArrowheads="1"/>
              </p:cNvSpPr>
              <p:nvPr/>
            </p:nvSpPr>
            <p:spPr bwMode="auto">
              <a:xfrm>
                <a:off x="3051646" y="2186476"/>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06" name="Oval 140"/>
              <p:cNvSpPr>
                <a:spLocks noChangeArrowheads="1"/>
              </p:cNvSpPr>
              <p:nvPr/>
            </p:nvSpPr>
            <p:spPr bwMode="auto">
              <a:xfrm>
                <a:off x="1206971" y="2535726"/>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07" name="Oval 141"/>
              <p:cNvSpPr>
                <a:spLocks noChangeArrowheads="1"/>
              </p:cNvSpPr>
              <p:nvPr/>
            </p:nvSpPr>
            <p:spPr bwMode="auto">
              <a:xfrm>
                <a:off x="900584" y="2872276"/>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08" name="Oval 142"/>
              <p:cNvSpPr>
                <a:spLocks noChangeArrowheads="1"/>
              </p:cNvSpPr>
              <p:nvPr/>
            </p:nvSpPr>
            <p:spPr bwMode="auto">
              <a:xfrm>
                <a:off x="1822921" y="2797663"/>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09" name="Oval 143"/>
              <p:cNvSpPr>
                <a:spLocks noChangeArrowheads="1"/>
              </p:cNvSpPr>
              <p:nvPr/>
            </p:nvSpPr>
            <p:spPr bwMode="auto">
              <a:xfrm>
                <a:off x="2899246" y="2581763"/>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10" name="Oval 144"/>
              <p:cNvSpPr>
                <a:spLocks noChangeArrowheads="1"/>
              </p:cNvSpPr>
              <p:nvPr/>
            </p:nvSpPr>
            <p:spPr bwMode="auto">
              <a:xfrm>
                <a:off x="1746721" y="2297601"/>
                <a:ext cx="101600"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11" name="Oval 145"/>
              <p:cNvSpPr>
                <a:spLocks noChangeArrowheads="1"/>
              </p:cNvSpPr>
              <p:nvPr/>
            </p:nvSpPr>
            <p:spPr bwMode="auto">
              <a:xfrm>
                <a:off x="2207096" y="2529376"/>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12" name="Oval 146"/>
              <p:cNvSpPr>
                <a:spLocks noChangeArrowheads="1"/>
              </p:cNvSpPr>
              <p:nvPr/>
            </p:nvSpPr>
            <p:spPr bwMode="auto">
              <a:xfrm>
                <a:off x="1976909" y="2327763"/>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13" name="Oval 147"/>
              <p:cNvSpPr>
                <a:spLocks noChangeArrowheads="1"/>
              </p:cNvSpPr>
              <p:nvPr/>
            </p:nvSpPr>
            <p:spPr bwMode="auto">
              <a:xfrm>
                <a:off x="2667471" y="2335701"/>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14" name="Oval 148"/>
              <p:cNvSpPr>
                <a:spLocks noChangeArrowheads="1"/>
              </p:cNvSpPr>
              <p:nvPr/>
            </p:nvSpPr>
            <p:spPr bwMode="auto">
              <a:xfrm>
                <a:off x="2591271" y="2424601"/>
                <a:ext cx="101600"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15" name="Oval 149"/>
              <p:cNvSpPr>
                <a:spLocks noChangeArrowheads="1"/>
              </p:cNvSpPr>
              <p:nvPr/>
            </p:nvSpPr>
            <p:spPr bwMode="auto">
              <a:xfrm>
                <a:off x="2053109" y="2775438"/>
                <a:ext cx="103187" cy="101600"/>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16" name="Oval 150"/>
              <p:cNvSpPr>
                <a:spLocks noChangeArrowheads="1"/>
              </p:cNvSpPr>
              <p:nvPr/>
            </p:nvSpPr>
            <p:spPr bwMode="auto">
              <a:xfrm>
                <a:off x="900584" y="2872276"/>
                <a:ext cx="103187" cy="103187"/>
              </a:xfrm>
              <a:prstGeom prst="ellipse">
                <a:avLst/>
              </a:prstGeom>
              <a:solidFill>
                <a:schemeClr val="bg1"/>
              </a:solidFill>
              <a:ln w="206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17" name="Line 407"/>
              <p:cNvSpPr>
                <a:spLocks noChangeShapeType="1"/>
              </p:cNvSpPr>
              <p:nvPr/>
            </p:nvSpPr>
            <p:spPr bwMode="auto">
              <a:xfrm flipV="1">
                <a:off x="2176933" y="2353163"/>
                <a:ext cx="4762"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18" name="Line 408"/>
              <p:cNvSpPr>
                <a:spLocks noChangeShapeType="1"/>
              </p:cNvSpPr>
              <p:nvPr/>
            </p:nvSpPr>
            <p:spPr bwMode="auto">
              <a:xfrm flipV="1">
                <a:off x="2194396" y="234681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19" name="Line 409"/>
              <p:cNvSpPr>
                <a:spLocks noChangeShapeType="1"/>
              </p:cNvSpPr>
              <p:nvPr/>
            </p:nvSpPr>
            <p:spPr bwMode="auto">
              <a:xfrm flipV="1">
                <a:off x="2210271" y="23404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20" name="Line 410"/>
              <p:cNvSpPr>
                <a:spLocks noChangeShapeType="1"/>
              </p:cNvSpPr>
              <p:nvPr/>
            </p:nvSpPr>
            <p:spPr bwMode="auto">
              <a:xfrm flipV="1">
                <a:off x="2226146" y="2335700"/>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21" name="Line 411"/>
              <p:cNvSpPr>
                <a:spLocks noChangeShapeType="1"/>
              </p:cNvSpPr>
              <p:nvPr/>
            </p:nvSpPr>
            <p:spPr bwMode="auto">
              <a:xfrm flipV="1">
                <a:off x="2242021" y="23277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22" name="Line 412"/>
              <p:cNvSpPr>
                <a:spLocks noChangeShapeType="1"/>
              </p:cNvSpPr>
              <p:nvPr/>
            </p:nvSpPr>
            <p:spPr bwMode="auto">
              <a:xfrm flipV="1">
                <a:off x="2257896" y="23230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23" name="Line 413"/>
              <p:cNvSpPr>
                <a:spLocks noChangeShapeType="1"/>
              </p:cNvSpPr>
              <p:nvPr/>
            </p:nvSpPr>
            <p:spPr bwMode="auto">
              <a:xfrm flipV="1">
                <a:off x="2273771" y="23166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24" name="Line 414"/>
              <p:cNvSpPr>
                <a:spLocks noChangeShapeType="1"/>
              </p:cNvSpPr>
              <p:nvPr/>
            </p:nvSpPr>
            <p:spPr bwMode="auto">
              <a:xfrm flipV="1">
                <a:off x="2289646" y="23103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25" name="Line 415"/>
              <p:cNvSpPr>
                <a:spLocks noChangeShapeType="1"/>
              </p:cNvSpPr>
              <p:nvPr/>
            </p:nvSpPr>
            <p:spPr bwMode="auto">
              <a:xfrm flipV="1">
                <a:off x="2305521" y="23055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26" name="Line 416"/>
              <p:cNvSpPr>
                <a:spLocks noChangeShapeType="1"/>
              </p:cNvSpPr>
              <p:nvPr/>
            </p:nvSpPr>
            <p:spPr bwMode="auto">
              <a:xfrm flipV="1">
                <a:off x="2321396" y="2299188"/>
                <a:ext cx="4762"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27" name="Line 417"/>
              <p:cNvSpPr>
                <a:spLocks noChangeShapeType="1"/>
              </p:cNvSpPr>
              <p:nvPr/>
            </p:nvSpPr>
            <p:spPr bwMode="auto">
              <a:xfrm flipV="1">
                <a:off x="2338858" y="22928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28" name="Line 418"/>
              <p:cNvSpPr>
                <a:spLocks noChangeShapeType="1"/>
              </p:cNvSpPr>
              <p:nvPr/>
            </p:nvSpPr>
            <p:spPr bwMode="auto">
              <a:xfrm flipV="1">
                <a:off x="2354733" y="22864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29" name="Line 419"/>
              <p:cNvSpPr>
                <a:spLocks noChangeShapeType="1"/>
              </p:cNvSpPr>
              <p:nvPr/>
            </p:nvSpPr>
            <p:spPr bwMode="auto">
              <a:xfrm flipV="1">
                <a:off x="2370608" y="2281725"/>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30" name="Line 420"/>
              <p:cNvSpPr>
                <a:spLocks noChangeShapeType="1"/>
              </p:cNvSpPr>
              <p:nvPr/>
            </p:nvSpPr>
            <p:spPr bwMode="auto">
              <a:xfrm flipV="1">
                <a:off x="2386483" y="2275375"/>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31" name="Line 421"/>
              <p:cNvSpPr>
                <a:spLocks noChangeShapeType="1"/>
              </p:cNvSpPr>
              <p:nvPr/>
            </p:nvSpPr>
            <p:spPr bwMode="auto">
              <a:xfrm flipV="1">
                <a:off x="2402358" y="22690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32" name="Line 422"/>
              <p:cNvSpPr>
                <a:spLocks noChangeShapeType="1"/>
              </p:cNvSpPr>
              <p:nvPr/>
            </p:nvSpPr>
            <p:spPr bwMode="auto">
              <a:xfrm flipV="1">
                <a:off x="2418233" y="226267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33" name="Line 423"/>
              <p:cNvSpPr>
                <a:spLocks noChangeShapeType="1"/>
              </p:cNvSpPr>
              <p:nvPr/>
            </p:nvSpPr>
            <p:spPr bwMode="auto">
              <a:xfrm flipV="1">
                <a:off x="2434108" y="22563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34" name="Line 424"/>
              <p:cNvSpPr>
                <a:spLocks noChangeShapeType="1"/>
              </p:cNvSpPr>
              <p:nvPr/>
            </p:nvSpPr>
            <p:spPr bwMode="auto">
              <a:xfrm flipV="1">
                <a:off x="2449983" y="2249975"/>
                <a:ext cx="3175" cy="3175"/>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35" name="Line 425"/>
              <p:cNvSpPr>
                <a:spLocks noChangeShapeType="1"/>
              </p:cNvSpPr>
              <p:nvPr/>
            </p:nvSpPr>
            <p:spPr bwMode="auto">
              <a:xfrm flipV="1">
                <a:off x="2465858" y="224521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36" name="Line 426"/>
              <p:cNvSpPr>
                <a:spLocks noChangeShapeType="1"/>
              </p:cNvSpPr>
              <p:nvPr/>
            </p:nvSpPr>
            <p:spPr bwMode="auto">
              <a:xfrm flipV="1">
                <a:off x="2481733" y="2238863"/>
                <a:ext cx="4762"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37" name="Line 427"/>
              <p:cNvSpPr>
                <a:spLocks noChangeShapeType="1"/>
              </p:cNvSpPr>
              <p:nvPr/>
            </p:nvSpPr>
            <p:spPr bwMode="auto">
              <a:xfrm flipV="1">
                <a:off x="2499196" y="223251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38" name="Line 428"/>
              <p:cNvSpPr>
                <a:spLocks noChangeShapeType="1"/>
              </p:cNvSpPr>
              <p:nvPr/>
            </p:nvSpPr>
            <p:spPr bwMode="auto">
              <a:xfrm flipV="1">
                <a:off x="2515071" y="22277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39" name="Line 429"/>
              <p:cNvSpPr>
                <a:spLocks noChangeShapeType="1"/>
              </p:cNvSpPr>
              <p:nvPr/>
            </p:nvSpPr>
            <p:spPr bwMode="auto">
              <a:xfrm flipV="1">
                <a:off x="2530946" y="22214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40" name="Line 430"/>
              <p:cNvSpPr>
                <a:spLocks noChangeShapeType="1"/>
              </p:cNvSpPr>
              <p:nvPr/>
            </p:nvSpPr>
            <p:spPr bwMode="auto">
              <a:xfrm flipV="1">
                <a:off x="2546821" y="22150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41" name="Line 431"/>
              <p:cNvSpPr>
                <a:spLocks noChangeShapeType="1"/>
              </p:cNvSpPr>
              <p:nvPr/>
            </p:nvSpPr>
            <p:spPr bwMode="auto">
              <a:xfrm flipV="1">
                <a:off x="2562696" y="22087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42" name="Line 432"/>
              <p:cNvSpPr>
                <a:spLocks noChangeShapeType="1"/>
              </p:cNvSpPr>
              <p:nvPr/>
            </p:nvSpPr>
            <p:spPr bwMode="auto">
              <a:xfrm flipV="1">
                <a:off x="2578571" y="2203938"/>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43" name="Line 433"/>
              <p:cNvSpPr>
                <a:spLocks noChangeShapeType="1"/>
              </p:cNvSpPr>
              <p:nvPr/>
            </p:nvSpPr>
            <p:spPr bwMode="auto">
              <a:xfrm flipV="1">
                <a:off x="2594446" y="21975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44" name="Line 434"/>
              <p:cNvSpPr>
                <a:spLocks noChangeShapeType="1"/>
              </p:cNvSpPr>
              <p:nvPr/>
            </p:nvSpPr>
            <p:spPr bwMode="auto">
              <a:xfrm flipV="1">
                <a:off x="2610321" y="21912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45" name="Line 435"/>
              <p:cNvSpPr>
                <a:spLocks noChangeShapeType="1"/>
              </p:cNvSpPr>
              <p:nvPr/>
            </p:nvSpPr>
            <p:spPr bwMode="auto">
              <a:xfrm flipV="1">
                <a:off x="2626196" y="2186475"/>
                <a:ext cx="4762"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46" name="Line 436"/>
              <p:cNvSpPr>
                <a:spLocks noChangeShapeType="1"/>
              </p:cNvSpPr>
              <p:nvPr/>
            </p:nvSpPr>
            <p:spPr bwMode="auto">
              <a:xfrm flipV="1">
                <a:off x="2643658" y="21785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47" name="Line 437"/>
              <p:cNvSpPr>
                <a:spLocks noChangeShapeType="1"/>
              </p:cNvSpPr>
              <p:nvPr/>
            </p:nvSpPr>
            <p:spPr bwMode="auto">
              <a:xfrm flipV="1">
                <a:off x="2659533" y="217377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48" name="Line 438"/>
              <p:cNvSpPr>
                <a:spLocks noChangeShapeType="1"/>
              </p:cNvSpPr>
              <p:nvPr/>
            </p:nvSpPr>
            <p:spPr bwMode="auto">
              <a:xfrm flipV="1">
                <a:off x="2675408" y="21674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49" name="Line 439"/>
              <p:cNvSpPr>
                <a:spLocks noChangeShapeType="1"/>
              </p:cNvSpPr>
              <p:nvPr/>
            </p:nvSpPr>
            <p:spPr bwMode="auto">
              <a:xfrm flipV="1">
                <a:off x="2691283" y="216107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50" name="Line 440"/>
              <p:cNvSpPr>
                <a:spLocks noChangeShapeType="1"/>
              </p:cNvSpPr>
              <p:nvPr/>
            </p:nvSpPr>
            <p:spPr bwMode="auto">
              <a:xfrm flipV="1">
                <a:off x="2707158" y="21547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51" name="Line 441"/>
              <p:cNvSpPr>
                <a:spLocks noChangeShapeType="1"/>
              </p:cNvSpPr>
              <p:nvPr/>
            </p:nvSpPr>
            <p:spPr bwMode="auto">
              <a:xfrm flipV="1">
                <a:off x="2723033" y="21499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52" name="Line 442"/>
              <p:cNvSpPr>
                <a:spLocks noChangeShapeType="1"/>
              </p:cNvSpPr>
              <p:nvPr/>
            </p:nvSpPr>
            <p:spPr bwMode="auto">
              <a:xfrm flipV="1">
                <a:off x="2738908" y="214361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53" name="Line 443"/>
              <p:cNvSpPr>
                <a:spLocks noChangeShapeType="1"/>
              </p:cNvSpPr>
              <p:nvPr/>
            </p:nvSpPr>
            <p:spPr bwMode="auto">
              <a:xfrm flipV="1">
                <a:off x="2754783" y="21372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54" name="Line 444"/>
              <p:cNvSpPr>
                <a:spLocks noChangeShapeType="1"/>
              </p:cNvSpPr>
              <p:nvPr/>
            </p:nvSpPr>
            <p:spPr bwMode="auto">
              <a:xfrm flipV="1">
                <a:off x="2770658" y="2132500"/>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55" name="Line 445"/>
              <p:cNvSpPr>
                <a:spLocks noChangeShapeType="1"/>
              </p:cNvSpPr>
              <p:nvPr/>
            </p:nvSpPr>
            <p:spPr bwMode="auto">
              <a:xfrm flipV="1">
                <a:off x="2786533" y="2126150"/>
                <a:ext cx="4762"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56" name="Line 446"/>
              <p:cNvSpPr>
                <a:spLocks noChangeShapeType="1"/>
              </p:cNvSpPr>
              <p:nvPr/>
            </p:nvSpPr>
            <p:spPr bwMode="auto">
              <a:xfrm flipV="1">
                <a:off x="2803996" y="21198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57" name="Line 447"/>
              <p:cNvSpPr>
                <a:spLocks noChangeShapeType="1"/>
              </p:cNvSpPr>
              <p:nvPr/>
            </p:nvSpPr>
            <p:spPr bwMode="auto">
              <a:xfrm flipV="1">
                <a:off x="2819871" y="21134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58" name="Line 448"/>
              <p:cNvSpPr>
                <a:spLocks noChangeShapeType="1"/>
              </p:cNvSpPr>
              <p:nvPr/>
            </p:nvSpPr>
            <p:spPr bwMode="auto">
              <a:xfrm flipV="1">
                <a:off x="2835746" y="2108688"/>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59" name="Line 449"/>
              <p:cNvSpPr>
                <a:spLocks noChangeShapeType="1"/>
              </p:cNvSpPr>
              <p:nvPr/>
            </p:nvSpPr>
            <p:spPr bwMode="auto">
              <a:xfrm flipV="1">
                <a:off x="2851621" y="21007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60" name="Line 450"/>
              <p:cNvSpPr>
                <a:spLocks noChangeShapeType="1"/>
              </p:cNvSpPr>
              <p:nvPr/>
            </p:nvSpPr>
            <p:spPr bwMode="auto">
              <a:xfrm flipV="1">
                <a:off x="2867496" y="20959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61" name="Line 451"/>
              <p:cNvSpPr>
                <a:spLocks noChangeShapeType="1"/>
              </p:cNvSpPr>
              <p:nvPr/>
            </p:nvSpPr>
            <p:spPr bwMode="auto">
              <a:xfrm flipV="1">
                <a:off x="2883371" y="20896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62" name="Line 452"/>
              <p:cNvSpPr>
                <a:spLocks noChangeShapeType="1"/>
              </p:cNvSpPr>
              <p:nvPr/>
            </p:nvSpPr>
            <p:spPr bwMode="auto">
              <a:xfrm flipV="1">
                <a:off x="2899246" y="20832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63" name="Line 453"/>
              <p:cNvSpPr>
                <a:spLocks noChangeShapeType="1"/>
              </p:cNvSpPr>
              <p:nvPr/>
            </p:nvSpPr>
            <p:spPr bwMode="auto">
              <a:xfrm flipV="1">
                <a:off x="2915121" y="20785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64" name="Line 454"/>
              <p:cNvSpPr>
                <a:spLocks noChangeShapeType="1"/>
              </p:cNvSpPr>
              <p:nvPr/>
            </p:nvSpPr>
            <p:spPr bwMode="auto">
              <a:xfrm flipV="1">
                <a:off x="2930996" y="2072175"/>
                <a:ext cx="4762"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65" name="Line 455"/>
              <p:cNvSpPr>
                <a:spLocks noChangeShapeType="1"/>
              </p:cNvSpPr>
              <p:nvPr/>
            </p:nvSpPr>
            <p:spPr bwMode="auto">
              <a:xfrm flipV="1">
                <a:off x="2948458" y="20658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66" name="Line 456"/>
              <p:cNvSpPr>
                <a:spLocks noChangeShapeType="1"/>
              </p:cNvSpPr>
              <p:nvPr/>
            </p:nvSpPr>
            <p:spPr bwMode="auto">
              <a:xfrm flipV="1">
                <a:off x="2964333" y="205947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67" name="Line 457"/>
              <p:cNvSpPr>
                <a:spLocks noChangeShapeType="1"/>
              </p:cNvSpPr>
              <p:nvPr/>
            </p:nvSpPr>
            <p:spPr bwMode="auto">
              <a:xfrm flipV="1">
                <a:off x="2980208" y="2054713"/>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68" name="Line 458"/>
              <p:cNvSpPr>
                <a:spLocks noChangeShapeType="1"/>
              </p:cNvSpPr>
              <p:nvPr/>
            </p:nvSpPr>
            <p:spPr bwMode="auto">
              <a:xfrm flipV="1">
                <a:off x="2996083" y="2048363"/>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69" name="Line 459"/>
              <p:cNvSpPr>
                <a:spLocks noChangeShapeType="1"/>
              </p:cNvSpPr>
              <p:nvPr/>
            </p:nvSpPr>
            <p:spPr bwMode="auto">
              <a:xfrm flipV="1">
                <a:off x="3011958" y="204201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70" name="Line 460"/>
              <p:cNvSpPr>
                <a:spLocks noChangeShapeType="1"/>
              </p:cNvSpPr>
              <p:nvPr/>
            </p:nvSpPr>
            <p:spPr bwMode="auto">
              <a:xfrm flipV="1">
                <a:off x="3027833" y="20356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71" name="Line 461"/>
              <p:cNvSpPr>
                <a:spLocks noChangeShapeType="1"/>
              </p:cNvSpPr>
              <p:nvPr/>
            </p:nvSpPr>
            <p:spPr bwMode="auto">
              <a:xfrm flipV="1">
                <a:off x="3043708" y="2030900"/>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72" name="Line 462"/>
              <p:cNvSpPr>
                <a:spLocks noChangeShapeType="1"/>
              </p:cNvSpPr>
              <p:nvPr/>
            </p:nvSpPr>
            <p:spPr bwMode="auto">
              <a:xfrm flipV="1">
                <a:off x="3059583" y="2022963"/>
                <a:ext cx="3175" cy="3175"/>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73" name="Line 463"/>
              <p:cNvSpPr>
                <a:spLocks noChangeShapeType="1"/>
              </p:cNvSpPr>
              <p:nvPr/>
            </p:nvSpPr>
            <p:spPr bwMode="auto">
              <a:xfrm flipV="1">
                <a:off x="3075458" y="20182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74" name="Line 464"/>
              <p:cNvSpPr>
                <a:spLocks noChangeShapeType="1"/>
              </p:cNvSpPr>
              <p:nvPr/>
            </p:nvSpPr>
            <p:spPr bwMode="auto">
              <a:xfrm flipV="1">
                <a:off x="3091333" y="2011850"/>
                <a:ext cx="4762"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75" name="Line 465"/>
              <p:cNvSpPr>
                <a:spLocks noChangeShapeType="1"/>
              </p:cNvSpPr>
              <p:nvPr/>
            </p:nvSpPr>
            <p:spPr bwMode="auto">
              <a:xfrm flipV="1">
                <a:off x="3108796" y="20055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76" name="Line 466"/>
              <p:cNvSpPr>
                <a:spLocks noChangeShapeType="1"/>
              </p:cNvSpPr>
              <p:nvPr/>
            </p:nvSpPr>
            <p:spPr bwMode="auto">
              <a:xfrm flipV="1">
                <a:off x="3124671" y="20007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77" name="Line 467"/>
              <p:cNvSpPr>
                <a:spLocks noChangeShapeType="1"/>
              </p:cNvSpPr>
              <p:nvPr/>
            </p:nvSpPr>
            <p:spPr bwMode="auto">
              <a:xfrm flipV="1">
                <a:off x="3140546" y="19943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78" name="Line 468"/>
              <p:cNvSpPr>
                <a:spLocks noChangeShapeType="1"/>
              </p:cNvSpPr>
              <p:nvPr/>
            </p:nvSpPr>
            <p:spPr bwMode="auto">
              <a:xfrm flipV="1">
                <a:off x="3156421" y="19880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79" name="Line 469"/>
              <p:cNvSpPr>
                <a:spLocks noChangeShapeType="1"/>
              </p:cNvSpPr>
              <p:nvPr/>
            </p:nvSpPr>
            <p:spPr bwMode="auto">
              <a:xfrm flipV="1">
                <a:off x="3172296" y="19816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80" name="Line 470"/>
              <p:cNvSpPr>
                <a:spLocks noChangeShapeType="1"/>
              </p:cNvSpPr>
              <p:nvPr/>
            </p:nvSpPr>
            <p:spPr bwMode="auto">
              <a:xfrm flipV="1">
                <a:off x="3188171" y="1976925"/>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81" name="Line 471"/>
              <p:cNvSpPr>
                <a:spLocks noChangeShapeType="1"/>
              </p:cNvSpPr>
              <p:nvPr/>
            </p:nvSpPr>
            <p:spPr bwMode="auto">
              <a:xfrm flipV="1">
                <a:off x="3204046" y="197057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82" name="Line 472"/>
              <p:cNvSpPr>
                <a:spLocks noChangeShapeType="1"/>
              </p:cNvSpPr>
              <p:nvPr/>
            </p:nvSpPr>
            <p:spPr bwMode="auto">
              <a:xfrm flipV="1">
                <a:off x="3219921" y="19642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83" name="Line 473"/>
              <p:cNvSpPr>
                <a:spLocks noChangeShapeType="1"/>
              </p:cNvSpPr>
              <p:nvPr/>
            </p:nvSpPr>
            <p:spPr bwMode="auto">
              <a:xfrm flipV="1">
                <a:off x="3235796" y="1959463"/>
                <a:ext cx="4762"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84" name="Line 474"/>
              <p:cNvSpPr>
                <a:spLocks noChangeShapeType="1"/>
              </p:cNvSpPr>
              <p:nvPr/>
            </p:nvSpPr>
            <p:spPr bwMode="auto">
              <a:xfrm flipV="1">
                <a:off x="3251671" y="1951525"/>
                <a:ext cx="4762"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85" name="Line 475"/>
              <p:cNvSpPr>
                <a:spLocks noChangeShapeType="1"/>
              </p:cNvSpPr>
              <p:nvPr/>
            </p:nvSpPr>
            <p:spPr bwMode="auto">
              <a:xfrm flipV="1">
                <a:off x="3269133" y="19467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86" name="Line 476"/>
              <p:cNvSpPr>
                <a:spLocks noChangeShapeType="1"/>
              </p:cNvSpPr>
              <p:nvPr/>
            </p:nvSpPr>
            <p:spPr bwMode="auto">
              <a:xfrm flipV="1">
                <a:off x="3285008" y="194041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87" name="Line 477"/>
              <p:cNvSpPr>
                <a:spLocks noChangeShapeType="1"/>
              </p:cNvSpPr>
              <p:nvPr/>
            </p:nvSpPr>
            <p:spPr bwMode="auto">
              <a:xfrm flipV="1">
                <a:off x="3300883" y="19340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88" name="Line 478"/>
              <p:cNvSpPr>
                <a:spLocks noChangeShapeType="1"/>
              </p:cNvSpPr>
              <p:nvPr/>
            </p:nvSpPr>
            <p:spPr bwMode="auto">
              <a:xfrm flipV="1">
                <a:off x="3316758" y="192771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89" name="Line 479"/>
              <p:cNvSpPr>
                <a:spLocks noChangeShapeType="1"/>
              </p:cNvSpPr>
              <p:nvPr/>
            </p:nvSpPr>
            <p:spPr bwMode="auto">
              <a:xfrm flipV="1">
                <a:off x="3332633" y="19229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90" name="Line 480"/>
              <p:cNvSpPr>
                <a:spLocks noChangeShapeType="1"/>
              </p:cNvSpPr>
              <p:nvPr/>
            </p:nvSpPr>
            <p:spPr bwMode="auto">
              <a:xfrm flipV="1">
                <a:off x="3348508" y="19166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91" name="Line 481"/>
              <p:cNvSpPr>
                <a:spLocks noChangeShapeType="1"/>
              </p:cNvSpPr>
              <p:nvPr/>
            </p:nvSpPr>
            <p:spPr bwMode="auto">
              <a:xfrm flipV="1">
                <a:off x="3364383" y="19102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92" name="Line 482"/>
              <p:cNvSpPr>
                <a:spLocks noChangeShapeType="1"/>
              </p:cNvSpPr>
              <p:nvPr/>
            </p:nvSpPr>
            <p:spPr bwMode="auto">
              <a:xfrm flipV="1">
                <a:off x="3380258" y="1905488"/>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93" name="Line 483"/>
              <p:cNvSpPr>
                <a:spLocks noChangeShapeType="1"/>
              </p:cNvSpPr>
              <p:nvPr/>
            </p:nvSpPr>
            <p:spPr bwMode="auto">
              <a:xfrm flipV="1">
                <a:off x="3396133" y="1899138"/>
                <a:ext cx="4762"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94" name="Line 484"/>
              <p:cNvSpPr>
                <a:spLocks noChangeShapeType="1"/>
              </p:cNvSpPr>
              <p:nvPr/>
            </p:nvSpPr>
            <p:spPr bwMode="auto">
              <a:xfrm flipV="1">
                <a:off x="3413596" y="18927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95" name="Line 485"/>
              <p:cNvSpPr>
                <a:spLocks noChangeShapeType="1"/>
              </p:cNvSpPr>
              <p:nvPr/>
            </p:nvSpPr>
            <p:spPr bwMode="auto">
              <a:xfrm flipV="1">
                <a:off x="3429471" y="18864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96" name="Line 486"/>
              <p:cNvSpPr>
                <a:spLocks noChangeShapeType="1"/>
              </p:cNvSpPr>
              <p:nvPr/>
            </p:nvSpPr>
            <p:spPr bwMode="auto">
              <a:xfrm flipV="1">
                <a:off x="3445346" y="1881675"/>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97" name="Line 487"/>
              <p:cNvSpPr>
                <a:spLocks noChangeShapeType="1"/>
              </p:cNvSpPr>
              <p:nvPr/>
            </p:nvSpPr>
            <p:spPr bwMode="auto">
              <a:xfrm flipV="1">
                <a:off x="3461221" y="18737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98" name="Line 488"/>
              <p:cNvSpPr>
                <a:spLocks noChangeShapeType="1"/>
              </p:cNvSpPr>
              <p:nvPr/>
            </p:nvSpPr>
            <p:spPr bwMode="auto">
              <a:xfrm flipV="1">
                <a:off x="3477096" y="186897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99" name="Line 489"/>
              <p:cNvSpPr>
                <a:spLocks noChangeShapeType="1"/>
              </p:cNvSpPr>
              <p:nvPr/>
            </p:nvSpPr>
            <p:spPr bwMode="auto">
              <a:xfrm flipV="1">
                <a:off x="3492971" y="18626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00" name="Line 490"/>
              <p:cNvSpPr>
                <a:spLocks noChangeShapeType="1"/>
              </p:cNvSpPr>
              <p:nvPr/>
            </p:nvSpPr>
            <p:spPr bwMode="auto">
              <a:xfrm flipV="1">
                <a:off x="3508846" y="185627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01" name="Line 491"/>
              <p:cNvSpPr>
                <a:spLocks noChangeShapeType="1"/>
              </p:cNvSpPr>
              <p:nvPr/>
            </p:nvSpPr>
            <p:spPr bwMode="auto">
              <a:xfrm flipV="1">
                <a:off x="3524721" y="185151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02" name="Line 492"/>
              <p:cNvSpPr>
                <a:spLocks noChangeShapeType="1"/>
              </p:cNvSpPr>
              <p:nvPr/>
            </p:nvSpPr>
            <p:spPr bwMode="auto">
              <a:xfrm flipV="1">
                <a:off x="3540596" y="1845163"/>
                <a:ext cx="4762"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03" name="Line 493"/>
              <p:cNvSpPr>
                <a:spLocks noChangeShapeType="1"/>
              </p:cNvSpPr>
              <p:nvPr/>
            </p:nvSpPr>
            <p:spPr bwMode="auto">
              <a:xfrm flipV="1">
                <a:off x="3556471" y="1838813"/>
                <a:ext cx="4762"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04" name="Line 494"/>
              <p:cNvSpPr>
                <a:spLocks noChangeShapeType="1"/>
              </p:cNvSpPr>
              <p:nvPr/>
            </p:nvSpPr>
            <p:spPr bwMode="auto">
              <a:xfrm flipV="1">
                <a:off x="3573933" y="18324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05" name="Line 495"/>
              <p:cNvSpPr>
                <a:spLocks noChangeShapeType="1"/>
              </p:cNvSpPr>
              <p:nvPr/>
            </p:nvSpPr>
            <p:spPr bwMode="auto">
              <a:xfrm flipV="1">
                <a:off x="3589808" y="1827700"/>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06" name="Line 496"/>
              <p:cNvSpPr>
                <a:spLocks noChangeShapeType="1"/>
              </p:cNvSpPr>
              <p:nvPr/>
            </p:nvSpPr>
            <p:spPr bwMode="auto">
              <a:xfrm flipV="1">
                <a:off x="3605683" y="1821350"/>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07" name="Line 497"/>
              <p:cNvSpPr>
                <a:spLocks noChangeShapeType="1"/>
              </p:cNvSpPr>
              <p:nvPr/>
            </p:nvSpPr>
            <p:spPr bwMode="auto">
              <a:xfrm flipV="1">
                <a:off x="3621558" y="18150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08" name="Line 498"/>
              <p:cNvSpPr>
                <a:spLocks noChangeShapeType="1"/>
              </p:cNvSpPr>
              <p:nvPr/>
            </p:nvSpPr>
            <p:spPr bwMode="auto">
              <a:xfrm flipV="1">
                <a:off x="3637433" y="18086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09" name="Line 499"/>
              <p:cNvSpPr>
                <a:spLocks noChangeShapeType="1"/>
              </p:cNvSpPr>
              <p:nvPr/>
            </p:nvSpPr>
            <p:spPr bwMode="auto">
              <a:xfrm flipV="1">
                <a:off x="3653308" y="1803888"/>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10" name="Line 500"/>
              <p:cNvSpPr>
                <a:spLocks noChangeShapeType="1"/>
              </p:cNvSpPr>
              <p:nvPr/>
            </p:nvSpPr>
            <p:spPr bwMode="auto">
              <a:xfrm flipV="1">
                <a:off x="3669183" y="17975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11" name="Line 501"/>
              <p:cNvSpPr>
                <a:spLocks noChangeShapeType="1"/>
              </p:cNvSpPr>
              <p:nvPr/>
            </p:nvSpPr>
            <p:spPr bwMode="auto">
              <a:xfrm flipV="1">
                <a:off x="3685058" y="17911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12" name="Line 502"/>
              <p:cNvSpPr>
                <a:spLocks noChangeShapeType="1"/>
              </p:cNvSpPr>
              <p:nvPr/>
            </p:nvSpPr>
            <p:spPr bwMode="auto">
              <a:xfrm flipV="1">
                <a:off x="3700933" y="1784838"/>
                <a:ext cx="4762"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13" name="Line 503"/>
              <p:cNvSpPr>
                <a:spLocks noChangeShapeType="1"/>
              </p:cNvSpPr>
              <p:nvPr/>
            </p:nvSpPr>
            <p:spPr bwMode="auto">
              <a:xfrm flipV="1">
                <a:off x="3718396" y="17784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14" name="Line 504"/>
              <p:cNvSpPr>
                <a:spLocks noChangeShapeType="1"/>
              </p:cNvSpPr>
              <p:nvPr/>
            </p:nvSpPr>
            <p:spPr bwMode="auto">
              <a:xfrm flipV="1">
                <a:off x="3734271" y="17737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15" name="Line 505"/>
              <p:cNvSpPr>
                <a:spLocks noChangeShapeType="1"/>
              </p:cNvSpPr>
              <p:nvPr/>
            </p:nvSpPr>
            <p:spPr bwMode="auto">
              <a:xfrm flipV="1">
                <a:off x="3750146" y="176737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16" name="Line 506"/>
              <p:cNvSpPr>
                <a:spLocks noChangeShapeType="1"/>
              </p:cNvSpPr>
              <p:nvPr/>
            </p:nvSpPr>
            <p:spPr bwMode="auto">
              <a:xfrm flipV="1">
                <a:off x="3766021" y="17610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17" name="Line 507"/>
              <p:cNvSpPr>
                <a:spLocks noChangeShapeType="1"/>
              </p:cNvSpPr>
              <p:nvPr/>
            </p:nvSpPr>
            <p:spPr bwMode="auto">
              <a:xfrm flipV="1">
                <a:off x="3781896" y="175467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18" name="Line 508"/>
              <p:cNvSpPr>
                <a:spLocks noChangeShapeType="1"/>
              </p:cNvSpPr>
              <p:nvPr/>
            </p:nvSpPr>
            <p:spPr bwMode="auto">
              <a:xfrm flipV="1">
                <a:off x="3797771" y="1749913"/>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19" name="Line 509"/>
              <p:cNvSpPr>
                <a:spLocks noChangeShapeType="1"/>
              </p:cNvSpPr>
              <p:nvPr/>
            </p:nvSpPr>
            <p:spPr bwMode="auto">
              <a:xfrm flipV="1">
                <a:off x="3813646" y="17435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20" name="Line 510"/>
              <p:cNvSpPr>
                <a:spLocks noChangeShapeType="1"/>
              </p:cNvSpPr>
              <p:nvPr/>
            </p:nvSpPr>
            <p:spPr bwMode="auto">
              <a:xfrm flipV="1">
                <a:off x="3829521" y="173721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21" name="Line 511"/>
              <p:cNvSpPr>
                <a:spLocks noChangeShapeType="1"/>
              </p:cNvSpPr>
              <p:nvPr/>
            </p:nvSpPr>
            <p:spPr bwMode="auto">
              <a:xfrm flipV="1">
                <a:off x="3845396" y="1732450"/>
                <a:ext cx="4762"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22" name="Line 512"/>
              <p:cNvSpPr>
                <a:spLocks noChangeShapeType="1"/>
              </p:cNvSpPr>
              <p:nvPr/>
            </p:nvSpPr>
            <p:spPr bwMode="auto">
              <a:xfrm flipV="1">
                <a:off x="3861271" y="1724513"/>
                <a:ext cx="4762"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23" name="Line 513"/>
              <p:cNvSpPr>
                <a:spLocks noChangeShapeType="1"/>
              </p:cNvSpPr>
              <p:nvPr/>
            </p:nvSpPr>
            <p:spPr bwMode="auto">
              <a:xfrm flipV="1">
                <a:off x="3878733" y="17197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24" name="Line 514"/>
              <p:cNvSpPr>
                <a:spLocks noChangeShapeType="1"/>
              </p:cNvSpPr>
              <p:nvPr/>
            </p:nvSpPr>
            <p:spPr bwMode="auto">
              <a:xfrm flipV="1">
                <a:off x="3894608" y="17134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25" name="Line 515"/>
              <p:cNvSpPr>
                <a:spLocks noChangeShapeType="1"/>
              </p:cNvSpPr>
              <p:nvPr/>
            </p:nvSpPr>
            <p:spPr bwMode="auto">
              <a:xfrm flipV="1">
                <a:off x="3910483" y="17070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26" name="Line 516"/>
              <p:cNvSpPr>
                <a:spLocks noChangeShapeType="1"/>
              </p:cNvSpPr>
              <p:nvPr/>
            </p:nvSpPr>
            <p:spPr bwMode="auto">
              <a:xfrm flipV="1">
                <a:off x="3926358" y="1700700"/>
                <a:ext cx="3175" cy="3175"/>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27" name="Line 517"/>
              <p:cNvSpPr>
                <a:spLocks noChangeShapeType="1"/>
              </p:cNvSpPr>
              <p:nvPr/>
            </p:nvSpPr>
            <p:spPr bwMode="auto">
              <a:xfrm flipV="1">
                <a:off x="3942233" y="16959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28" name="Line 518"/>
              <p:cNvSpPr>
                <a:spLocks noChangeShapeType="1"/>
              </p:cNvSpPr>
              <p:nvPr/>
            </p:nvSpPr>
            <p:spPr bwMode="auto">
              <a:xfrm flipV="1">
                <a:off x="3958108" y="16895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29" name="Line 519"/>
              <p:cNvSpPr>
                <a:spLocks noChangeShapeType="1"/>
              </p:cNvSpPr>
              <p:nvPr/>
            </p:nvSpPr>
            <p:spPr bwMode="auto">
              <a:xfrm flipV="1">
                <a:off x="3973983" y="16832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0" name="Line 520"/>
              <p:cNvSpPr>
                <a:spLocks noChangeShapeType="1"/>
              </p:cNvSpPr>
              <p:nvPr/>
            </p:nvSpPr>
            <p:spPr bwMode="auto">
              <a:xfrm flipV="1">
                <a:off x="3989858" y="1678475"/>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1" name="Line 521"/>
              <p:cNvSpPr>
                <a:spLocks noChangeShapeType="1"/>
              </p:cNvSpPr>
              <p:nvPr/>
            </p:nvSpPr>
            <p:spPr bwMode="auto">
              <a:xfrm flipV="1">
                <a:off x="4005733" y="1672125"/>
                <a:ext cx="4762"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2" name="Line 522"/>
              <p:cNvSpPr>
                <a:spLocks noChangeShapeType="1"/>
              </p:cNvSpPr>
              <p:nvPr/>
            </p:nvSpPr>
            <p:spPr bwMode="auto">
              <a:xfrm flipV="1">
                <a:off x="4023196" y="166577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3" name="Line 523"/>
              <p:cNvSpPr>
                <a:spLocks noChangeShapeType="1"/>
              </p:cNvSpPr>
              <p:nvPr/>
            </p:nvSpPr>
            <p:spPr bwMode="auto">
              <a:xfrm flipV="1">
                <a:off x="4039071" y="16594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4" name="Line 524"/>
              <p:cNvSpPr>
                <a:spLocks noChangeShapeType="1"/>
              </p:cNvSpPr>
              <p:nvPr/>
            </p:nvSpPr>
            <p:spPr bwMode="auto">
              <a:xfrm flipV="1">
                <a:off x="4054946" y="1654663"/>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5" name="Line 525"/>
              <p:cNvSpPr>
                <a:spLocks noChangeShapeType="1"/>
              </p:cNvSpPr>
              <p:nvPr/>
            </p:nvSpPr>
            <p:spPr bwMode="auto">
              <a:xfrm flipV="1">
                <a:off x="4070821" y="1646725"/>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6" name="Line 526"/>
              <p:cNvSpPr>
                <a:spLocks noChangeShapeType="1"/>
              </p:cNvSpPr>
              <p:nvPr/>
            </p:nvSpPr>
            <p:spPr bwMode="auto">
              <a:xfrm flipV="1">
                <a:off x="4086696" y="16419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7" name="Line 527"/>
              <p:cNvSpPr>
                <a:spLocks noChangeShapeType="1"/>
              </p:cNvSpPr>
              <p:nvPr/>
            </p:nvSpPr>
            <p:spPr bwMode="auto">
              <a:xfrm flipV="1">
                <a:off x="4102571" y="163561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8" name="Line 528"/>
              <p:cNvSpPr>
                <a:spLocks noChangeShapeType="1"/>
              </p:cNvSpPr>
              <p:nvPr/>
            </p:nvSpPr>
            <p:spPr bwMode="auto">
              <a:xfrm flipV="1">
                <a:off x="4118446" y="1629263"/>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9" name="Line 529"/>
              <p:cNvSpPr>
                <a:spLocks noChangeShapeType="1"/>
              </p:cNvSpPr>
              <p:nvPr/>
            </p:nvSpPr>
            <p:spPr bwMode="auto">
              <a:xfrm flipV="1">
                <a:off x="4134321" y="162450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40" name="Line 530"/>
              <p:cNvSpPr>
                <a:spLocks noChangeShapeType="1"/>
              </p:cNvSpPr>
              <p:nvPr/>
            </p:nvSpPr>
            <p:spPr bwMode="auto">
              <a:xfrm flipV="1">
                <a:off x="4150196" y="16181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41" name="Line 531"/>
              <p:cNvSpPr>
                <a:spLocks noChangeShapeType="1"/>
              </p:cNvSpPr>
              <p:nvPr/>
            </p:nvSpPr>
            <p:spPr bwMode="auto">
              <a:xfrm flipV="1">
                <a:off x="4166071" y="1611800"/>
                <a:ext cx="4762"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42" name="Line 532"/>
              <p:cNvSpPr>
                <a:spLocks noChangeShapeType="1"/>
              </p:cNvSpPr>
              <p:nvPr/>
            </p:nvSpPr>
            <p:spPr bwMode="auto">
              <a:xfrm flipV="1">
                <a:off x="4183533" y="1605450"/>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43" name="Line 533"/>
              <p:cNvSpPr>
                <a:spLocks noChangeShapeType="1"/>
              </p:cNvSpPr>
              <p:nvPr/>
            </p:nvSpPr>
            <p:spPr bwMode="auto">
              <a:xfrm flipV="1">
                <a:off x="4199408" y="1600688"/>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44" name="Line 534"/>
              <p:cNvSpPr>
                <a:spLocks noChangeShapeType="1"/>
              </p:cNvSpPr>
              <p:nvPr/>
            </p:nvSpPr>
            <p:spPr bwMode="auto">
              <a:xfrm flipV="1">
                <a:off x="4215283" y="1594338"/>
                <a:ext cx="3175" cy="0"/>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45" name="Line 535"/>
              <p:cNvSpPr>
                <a:spLocks noChangeShapeType="1"/>
              </p:cNvSpPr>
              <p:nvPr/>
            </p:nvSpPr>
            <p:spPr bwMode="auto">
              <a:xfrm flipV="1">
                <a:off x="4231158" y="158798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46" name="Line 536"/>
              <p:cNvSpPr>
                <a:spLocks noChangeShapeType="1"/>
              </p:cNvSpPr>
              <p:nvPr/>
            </p:nvSpPr>
            <p:spPr bwMode="auto">
              <a:xfrm flipV="1">
                <a:off x="4247033" y="1581638"/>
                <a:ext cx="3175" cy="1587"/>
              </a:xfrm>
              <a:prstGeom prst="line">
                <a:avLst/>
              </a:prstGeom>
              <a:solidFill>
                <a:schemeClr val="bg1"/>
              </a:solidFill>
              <a:ln w="9525">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47" name="Rectangle 537"/>
              <p:cNvSpPr>
                <a:spLocks noChangeArrowheads="1"/>
              </p:cNvSpPr>
              <p:nvPr/>
            </p:nvSpPr>
            <p:spPr bwMode="auto">
              <a:xfrm>
                <a:off x="1064096" y="1443525"/>
                <a:ext cx="748603" cy="24622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0" i="0" u="none" strike="noStrike" cap="none" normalizeH="0" baseline="0" dirty="0">
                    <a:ln>
                      <a:noFill/>
                    </a:ln>
                    <a:solidFill>
                      <a:srgbClr val="000000"/>
                    </a:solidFill>
                    <a:effectLst/>
                    <a:latin typeface="Arial" panose="020B0604020202020204" pitchFamily="34" charset="0"/>
                  </a:rPr>
                  <a:t>r=0.78**</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548" name="Rectangle 538"/>
              <p:cNvSpPr>
                <a:spLocks noChangeArrowheads="1"/>
              </p:cNvSpPr>
              <p:nvPr/>
            </p:nvSpPr>
            <p:spPr bwMode="auto">
              <a:xfrm>
                <a:off x="1068858" y="1632438"/>
                <a:ext cx="633187" cy="24622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0" i="0" u="none" strike="noStrike" cap="none" normalizeH="0" baseline="0" dirty="0">
                    <a:ln>
                      <a:noFill/>
                    </a:ln>
                    <a:solidFill>
                      <a:srgbClr val="000000"/>
                    </a:solidFill>
                    <a:effectLst/>
                    <a:latin typeface="Arial" panose="020B0604020202020204" pitchFamily="34" charset="0"/>
                  </a:rPr>
                  <a:t>b=0.43</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grpSp>
        <p:cxnSp>
          <p:nvCxnSpPr>
            <p:cNvPr id="549" name="Straight Connector 548"/>
            <p:cNvCxnSpPr/>
            <p:nvPr/>
          </p:nvCxnSpPr>
          <p:spPr>
            <a:xfrm flipH="1">
              <a:off x="647513" y="1584071"/>
              <a:ext cx="3449301" cy="1281572"/>
            </a:xfrm>
            <a:prstGeom prst="line">
              <a:avLst/>
            </a:prstGeom>
            <a:ln w="12700">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cxnSp>
        <p:nvCxnSpPr>
          <p:cNvPr id="551" name="Straight Connector 550"/>
          <p:cNvCxnSpPr/>
          <p:nvPr/>
        </p:nvCxnSpPr>
        <p:spPr>
          <a:xfrm>
            <a:off x="2642176" y="819243"/>
            <a:ext cx="1" cy="3024186"/>
          </a:xfrm>
          <a:prstGeom prst="line">
            <a:avLst/>
          </a:prstGeom>
          <a:ln w="28575">
            <a:solidFill>
              <a:srgbClr val="0000FF"/>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552" name="Straight Connector 551"/>
          <p:cNvCxnSpPr/>
          <p:nvPr/>
        </p:nvCxnSpPr>
        <p:spPr>
          <a:xfrm flipH="1">
            <a:off x="629173" y="2112535"/>
            <a:ext cx="3467526" cy="31171"/>
          </a:xfrm>
          <a:prstGeom prst="line">
            <a:avLst/>
          </a:prstGeom>
          <a:ln w="28575">
            <a:solidFill>
              <a:schemeClr val="tx1">
                <a:lumMod val="50000"/>
                <a:lumOff val="5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50" name="Textfeld 5">
            <a:extLst>
              <a:ext uri="{FF2B5EF4-FFF2-40B4-BE49-F238E27FC236}">
                <a16:creationId xmlns:a16="http://schemas.microsoft.com/office/drawing/2014/main" id="{CBD0EEBB-0C29-438A-8F93-65366E5850B8}"/>
              </a:ext>
            </a:extLst>
          </p:cNvPr>
          <p:cNvSpPr txBox="1"/>
          <p:nvPr/>
        </p:nvSpPr>
        <p:spPr>
          <a:xfrm>
            <a:off x="11468526" y="6351945"/>
            <a:ext cx="66086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25</a:t>
            </a:fld>
            <a:endParaRPr lang="en-GB" sz="2400" dirty="0">
              <a:latin typeface="Arial" panose="020B0604020202020204" pitchFamily="34" charset="0"/>
              <a:cs typeface="Arial" panose="020B0604020202020204" pitchFamily="34" charset="0"/>
            </a:endParaRPr>
          </a:p>
        </p:txBody>
      </p:sp>
      <p:sp>
        <p:nvSpPr>
          <p:cNvPr id="553" name="Right Triangle 4">
            <a:extLst>
              <a:ext uri="{FF2B5EF4-FFF2-40B4-BE49-F238E27FC236}">
                <a16:creationId xmlns:a16="http://schemas.microsoft.com/office/drawing/2014/main" id="{901B5909-0885-4CA6-AB4D-BC997EA28146}"/>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9" name="Group 8">
            <a:extLst>
              <a:ext uri="{FF2B5EF4-FFF2-40B4-BE49-F238E27FC236}">
                <a16:creationId xmlns:a16="http://schemas.microsoft.com/office/drawing/2014/main" id="{6E675D51-6E90-4A6A-BD59-6C3CDEC51CA3}"/>
              </a:ext>
            </a:extLst>
          </p:cNvPr>
          <p:cNvGrpSpPr/>
          <p:nvPr/>
        </p:nvGrpSpPr>
        <p:grpSpPr>
          <a:xfrm>
            <a:off x="5274976" y="84216"/>
            <a:ext cx="6807819" cy="4015070"/>
            <a:chOff x="5274976" y="84216"/>
            <a:chExt cx="6807819" cy="4015070"/>
          </a:xfrm>
        </p:grpSpPr>
        <p:grpSp>
          <p:nvGrpSpPr>
            <p:cNvPr id="7" name="Group 6">
              <a:extLst>
                <a:ext uri="{FF2B5EF4-FFF2-40B4-BE49-F238E27FC236}">
                  <a16:creationId xmlns:a16="http://schemas.microsoft.com/office/drawing/2014/main" id="{AD5D083A-0205-40EB-A8EB-CE98989B7E06}"/>
                </a:ext>
              </a:extLst>
            </p:cNvPr>
            <p:cNvGrpSpPr/>
            <p:nvPr/>
          </p:nvGrpSpPr>
          <p:grpSpPr>
            <a:xfrm>
              <a:off x="5274976" y="84216"/>
              <a:ext cx="6807819" cy="4015070"/>
              <a:chOff x="5274976" y="84216"/>
              <a:chExt cx="6807819" cy="4015070"/>
            </a:xfrm>
          </p:grpSpPr>
          <p:sp>
            <p:nvSpPr>
              <p:cNvPr id="5" name="Rectangle 4">
                <a:extLst>
                  <a:ext uri="{FF2B5EF4-FFF2-40B4-BE49-F238E27FC236}">
                    <a16:creationId xmlns:a16="http://schemas.microsoft.com/office/drawing/2014/main" id="{57D9CECB-E1EB-4C7B-9016-4A1F4CDDBFDF}"/>
                  </a:ext>
                </a:extLst>
              </p:cNvPr>
              <p:cNvSpPr/>
              <p:nvPr/>
            </p:nvSpPr>
            <p:spPr>
              <a:xfrm>
                <a:off x="5274976" y="84216"/>
                <a:ext cx="6807819" cy="4015070"/>
              </a:xfrm>
              <a:prstGeom prst="rect">
                <a:avLst/>
              </a:prstGeom>
              <a:solidFill>
                <a:schemeClr val="bg1"/>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554" name="Object 553">
                <a:extLst>
                  <a:ext uri="{FF2B5EF4-FFF2-40B4-BE49-F238E27FC236}">
                    <a16:creationId xmlns:a16="http://schemas.microsoft.com/office/drawing/2014/main" id="{40CE178D-99A6-4CC4-99ED-35073727D1A4}"/>
                  </a:ext>
                </a:extLst>
              </p:cNvPr>
              <p:cNvGraphicFramePr>
                <a:graphicFrameLocks noChangeAspect="1"/>
              </p:cNvGraphicFramePr>
              <p:nvPr/>
            </p:nvGraphicFramePr>
            <p:xfrm>
              <a:off x="5293907" y="582981"/>
              <a:ext cx="6677376" cy="3516305"/>
            </p:xfrm>
            <a:graphic>
              <a:graphicData uri="http://schemas.openxmlformats.org/presentationml/2006/ole">
                <mc:AlternateContent xmlns:mc="http://schemas.openxmlformats.org/markup-compatibility/2006">
                  <mc:Choice xmlns:v="urn:schemas-microsoft-com:vml" Requires="v">
                    <p:oleObj spid="_x0000_s30743" name="Document" r:id="rId3" imgW="8534074" imgH="4494489" progId="Word.Document.8">
                      <p:link updateAutomatic="1"/>
                    </p:oleObj>
                  </mc:Choice>
                  <mc:Fallback>
                    <p:oleObj name="Document" r:id="rId3" imgW="8534074" imgH="4494489" progId="Word.Document.8">
                      <p:link updateAutomatic="1"/>
                      <p:pic>
                        <p:nvPicPr>
                          <p:cNvPr id="554" name="Object 553">
                            <a:extLst>
                              <a:ext uri="{FF2B5EF4-FFF2-40B4-BE49-F238E27FC236}">
                                <a16:creationId xmlns:a16="http://schemas.microsoft.com/office/drawing/2014/main" id="{40CE178D-99A6-4CC4-99ED-35073727D1A4}"/>
                              </a:ext>
                            </a:extLst>
                          </p:cNvPr>
                          <p:cNvPicPr/>
                          <p:nvPr/>
                        </p:nvPicPr>
                        <p:blipFill>
                          <a:blip r:embed="rId4"/>
                          <a:stretch>
                            <a:fillRect/>
                          </a:stretch>
                        </p:blipFill>
                        <p:spPr>
                          <a:xfrm>
                            <a:off x="5293907" y="582981"/>
                            <a:ext cx="6677376" cy="3516305"/>
                          </a:xfrm>
                          <a:prstGeom prst="rect">
                            <a:avLst/>
                          </a:prstGeom>
                          <a:solidFill>
                            <a:schemeClr val="bg1"/>
                          </a:solidFill>
                          <a:ln>
                            <a:noFill/>
                          </a:ln>
                        </p:spPr>
                      </p:pic>
                    </p:oleObj>
                  </mc:Fallback>
                </mc:AlternateContent>
              </a:graphicData>
            </a:graphic>
          </p:graphicFrame>
        </p:grpSp>
        <p:sp>
          <p:nvSpPr>
            <p:cNvPr id="8" name="Rectangle 7">
              <a:extLst>
                <a:ext uri="{FF2B5EF4-FFF2-40B4-BE49-F238E27FC236}">
                  <a16:creationId xmlns:a16="http://schemas.microsoft.com/office/drawing/2014/main" id="{AC97A8D7-83E6-4035-93A7-9F6AE90B6E4C}"/>
                </a:ext>
              </a:extLst>
            </p:cNvPr>
            <p:cNvSpPr/>
            <p:nvPr/>
          </p:nvSpPr>
          <p:spPr>
            <a:xfrm>
              <a:off x="5274976" y="527342"/>
              <a:ext cx="6807814" cy="4616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hteck 1"/>
          <p:cNvSpPr/>
          <p:nvPr/>
        </p:nvSpPr>
        <p:spPr>
          <a:xfrm>
            <a:off x="77302" y="65677"/>
            <a:ext cx="12006967"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latin typeface="Arial" panose="020B0604020202020204" pitchFamily="34" charset="0"/>
                <a:cs typeface="Arial" panose="020B0604020202020204" pitchFamily="34" charset="0"/>
              </a:rPr>
              <a:t>Choice of tester. One </a:t>
            </a:r>
            <a:r>
              <a:rPr lang="en-GB" sz="2400" dirty="0">
                <a:solidFill>
                  <a:srgbClr val="0000FF"/>
                </a:solidFill>
                <a:latin typeface="Arial" panose="020B0604020202020204" pitchFamily="34" charset="0"/>
                <a:cs typeface="Arial" panose="020B0604020202020204" pitchFamily="34" charset="0"/>
              </a:rPr>
              <a:t>line</a:t>
            </a:r>
            <a:r>
              <a:rPr lang="en-GB" sz="2400" dirty="0">
                <a:latin typeface="Arial" panose="020B0604020202020204" pitchFamily="34" charset="0"/>
                <a:cs typeface="Arial" panose="020B0604020202020204" pitchFamily="34" charset="0"/>
              </a:rPr>
              <a:t> or one </a:t>
            </a:r>
            <a:r>
              <a:rPr lang="en-GB" sz="2400" dirty="0">
                <a:solidFill>
                  <a:srgbClr val="0000FF"/>
                </a:solidFill>
                <a:latin typeface="Arial" panose="020B0604020202020204" pitchFamily="34" charset="0"/>
                <a:cs typeface="Arial" panose="020B0604020202020204" pitchFamily="34" charset="0"/>
              </a:rPr>
              <a:t>hybrid</a:t>
            </a:r>
            <a:r>
              <a:rPr lang="en-GB" sz="2400" dirty="0">
                <a:latin typeface="Arial" panose="020B0604020202020204" pitchFamily="34" charset="0"/>
                <a:cs typeface="Arial" panose="020B0604020202020204" pitchFamily="34" charset="0"/>
              </a:rPr>
              <a:t> as tester.</a:t>
            </a:r>
          </a:p>
        </p:txBody>
      </p:sp>
      <p:sp>
        <p:nvSpPr>
          <p:cNvPr id="4" name="TextBox 3">
            <a:extLst>
              <a:ext uri="{FF2B5EF4-FFF2-40B4-BE49-F238E27FC236}">
                <a16:creationId xmlns:a16="http://schemas.microsoft.com/office/drawing/2014/main" id="{438D9DCF-9473-48EB-ABB6-42DCCE161792}"/>
              </a:ext>
            </a:extLst>
          </p:cNvPr>
          <p:cNvSpPr txBox="1"/>
          <p:nvPr/>
        </p:nvSpPr>
        <p:spPr>
          <a:xfrm>
            <a:off x="5274976" y="3950285"/>
            <a:ext cx="6807820" cy="369332"/>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pPr algn="ctr"/>
            <a:r>
              <a:rPr lang="en-GB" dirty="0">
                <a:solidFill>
                  <a:srgbClr val="0000FF"/>
                </a:solidFill>
                <a:latin typeface="Arial" panose="020B0604020202020204" pitchFamily="34" charset="0"/>
                <a:cs typeface="Arial" panose="020B0604020202020204" pitchFamily="34" charset="0"/>
              </a:rPr>
              <a:t>If pollinator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tester</a:t>
            </a:r>
            <a:r>
              <a:rPr lang="en-GB" dirty="0">
                <a:solidFill>
                  <a:srgbClr val="0000FF"/>
                </a:solidFill>
                <a:latin typeface="Arial" panose="020B0604020202020204" pitchFamily="34" charset="0"/>
                <a:cs typeface="Arial" panose="020B0604020202020204" pitchFamily="34" charset="0"/>
              </a:rPr>
              <a:t>) was a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hybrid</a:t>
            </a:r>
            <a:r>
              <a:rPr lang="en-GB" dirty="0">
                <a:solidFill>
                  <a:srgbClr val="0000FF"/>
                </a:solidFill>
                <a:latin typeface="Arial" panose="020B0604020202020204" pitchFamily="34" charset="0"/>
                <a:cs typeface="Arial" panose="020B0604020202020204" pitchFamily="34" charset="0"/>
              </a:rPr>
              <a:t>, </a:t>
            </a:r>
            <a:r>
              <a:rPr lang="en-GB" dirty="0" err="1">
                <a:solidFill>
                  <a:srgbClr val="0000FF"/>
                </a:solidFill>
                <a:latin typeface="Arial" panose="020B0604020202020204" pitchFamily="34" charset="0"/>
                <a:cs typeface="Arial" panose="020B0604020202020204" pitchFamily="34" charset="0"/>
              </a:rPr>
              <a:t>e.g</a:t>
            </a:r>
            <a:r>
              <a:rPr lang="en-GB" dirty="0">
                <a:solidFill>
                  <a:srgbClr val="0000FF"/>
                </a:solidFill>
                <a:latin typeface="Arial" panose="020B0604020202020204" pitchFamily="34" charset="0"/>
                <a:cs typeface="Arial" panose="020B0604020202020204" pitchFamily="34" charset="0"/>
              </a:rPr>
              <a:t> F1(1x2) or F1(3x4) ..?</a:t>
            </a:r>
            <a:endParaRPr lang="en-GB" dirty="0"/>
          </a:p>
        </p:txBody>
      </p:sp>
    </p:spTree>
    <p:extLst>
      <p:ext uri="{BB962C8B-B14F-4D97-AF65-F5344CB8AC3E}">
        <p14:creationId xmlns:p14="http://schemas.microsoft.com/office/powerpoint/2010/main" val="12247810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 rechteckige Legende 4"/>
          <p:cNvSpPr/>
          <p:nvPr/>
        </p:nvSpPr>
        <p:spPr>
          <a:xfrm>
            <a:off x="115502" y="73502"/>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Textfeld 5"/>
          <p:cNvSpPr txBox="1"/>
          <p:nvPr/>
        </p:nvSpPr>
        <p:spPr>
          <a:xfrm>
            <a:off x="3579832" y="942371"/>
            <a:ext cx="4325113" cy="156966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Jump from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Topcross and Topcross-Test </a:t>
            </a:r>
          </a:p>
          <a:p>
            <a:r>
              <a:rPr lang="en-GB" sz="2400" dirty="0">
                <a:latin typeface="Arial" panose="020B0604020202020204" pitchFamily="34" charset="0"/>
                <a:cs typeface="Arial" panose="020B0604020202020204" pitchFamily="34" charset="0"/>
              </a:rPr>
              <a:t>to</a:t>
            </a:r>
          </a:p>
          <a:p>
            <a:r>
              <a:rPr lang="en-GB" sz="2400" dirty="0">
                <a:solidFill>
                  <a:srgbClr val="0000FF"/>
                </a:solidFill>
                <a:latin typeface="Arial" panose="020B0604020202020204" pitchFamily="34" charset="0"/>
                <a:cs typeface="Arial" panose="020B0604020202020204" pitchFamily="34" charset="0"/>
              </a:rPr>
              <a:t>Poly</a:t>
            </a:r>
            <a:r>
              <a:rPr lang="en-GB" sz="2400" dirty="0">
                <a:latin typeface="Arial" panose="020B0604020202020204" pitchFamily="34" charset="0"/>
                <a:cs typeface="Arial" panose="020B0604020202020204" pitchFamily="34" charset="0"/>
              </a:rPr>
              <a:t>cross and </a:t>
            </a:r>
            <a:r>
              <a:rPr lang="en-GB" sz="2400" dirty="0">
                <a:solidFill>
                  <a:srgbClr val="0000FF"/>
                </a:solidFill>
                <a:latin typeface="Arial" panose="020B0604020202020204" pitchFamily="34" charset="0"/>
                <a:cs typeface="Arial" panose="020B0604020202020204" pitchFamily="34" charset="0"/>
              </a:rPr>
              <a:t>Poly</a:t>
            </a:r>
            <a:r>
              <a:rPr lang="en-GB" sz="2400" dirty="0">
                <a:latin typeface="Arial" panose="020B0604020202020204" pitchFamily="34" charset="0"/>
                <a:cs typeface="Arial" panose="020B0604020202020204" pitchFamily="34" charset="0"/>
              </a:rPr>
              <a:t>cross-Test</a:t>
            </a:r>
          </a:p>
        </p:txBody>
      </p:sp>
      <p:sp>
        <p:nvSpPr>
          <p:cNvPr id="8" name="Right Triangle 4">
            <a:extLst>
              <a:ext uri="{FF2B5EF4-FFF2-40B4-BE49-F238E27FC236}">
                <a16:creationId xmlns:a16="http://schemas.microsoft.com/office/drawing/2014/main" id="{3A58B379-A746-460A-A1E9-1E60031B811C}"/>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feld 5">
            <a:extLst>
              <a:ext uri="{FF2B5EF4-FFF2-40B4-BE49-F238E27FC236}">
                <a16:creationId xmlns:a16="http://schemas.microsoft.com/office/drawing/2014/main" id="{5CFDC40B-CBB0-49BD-AC52-101162F4BEAD}"/>
              </a:ext>
            </a:extLst>
          </p:cNvPr>
          <p:cNvSpPr txBox="1"/>
          <p:nvPr/>
        </p:nvSpPr>
        <p:spPr>
          <a:xfrm>
            <a:off x="11468526" y="6351945"/>
            <a:ext cx="66086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26</a:t>
            </a:fld>
            <a:endParaRPr lang="en-GB" sz="2400" dirty="0">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A63F3576-983B-4DCD-8331-540E57199BD2}"/>
              </a:ext>
            </a:extLst>
          </p:cNvPr>
          <p:cNvPicPr>
            <a:picLocks noChangeAspect="1"/>
          </p:cNvPicPr>
          <p:nvPr/>
        </p:nvPicPr>
        <p:blipFill>
          <a:blip r:embed="rId2"/>
          <a:stretch>
            <a:fillRect/>
          </a:stretch>
        </p:blipFill>
        <p:spPr>
          <a:xfrm rot="16200000" flipH="1">
            <a:off x="4369562" y="377366"/>
            <a:ext cx="2745656" cy="776211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8673006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77302" y="65677"/>
            <a:ext cx="12006967"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solidFill>
                  <a:srgbClr val="0000FF"/>
                </a:solidFill>
                <a:latin typeface="Arial" panose="020B0604020202020204" pitchFamily="34" charset="0"/>
                <a:cs typeface="Arial" panose="020B0604020202020204" pitchFamily="34" charset="0"/>
              </a:rPr>
              <a:t>Polycross</a:t>
            </a:r>
            <a:r>
              <a:rPr lang="en-GB" sz="2400" dirty="0">
                <a:latin typeface="Arial" panose="020B0604020202020204" pitchFamily="34" charset="0"/>
                <a:cs typeface="Arial" panose="020B0604020202020204" pitchFamily="34" charset="0"/>
              </a:rPr>
              <a:t>. Ten candidates, 3 replicates. Usually more candidates and more replicates.</a:t>
            </a:r>
          </a:p>
        </p:txBody>
      </p:sp>
      <p:grpSp>
        <p:nvGrpSpPr>
          <p:cNvPr id="5" name="Group 2"/>
          <p:cNvGrpSpPr>
            <a:grpSpLocks noChangeAspect="1"/>
          </p:cNvGrpSpPr>
          <p:nvPr/>
        </p:nvGrpSpPr>
        <p:grpSpPr bwMode="auto">
          <a:xfrm>
            <a:off x="323850" y="1384300"/>
            <a:ext cx="347663" cy="1266825"/>
            <a:chOff x="295" y="119"/>
            <a:chExt cx="272" cy="998"/>
          </a:xfrm>
        </p:grpSpPr>
        <p:sp>
          <p:nvSpPr>
            <p:cNvPr id="7" name="Line 3"/>
            <p:cNvSpPr>
              <a:spLocks noChangeAspect="1" noChangeShapeType="1"/>
            </p:cNvSpPr>
            <p:nvPr/>
          </p:nvSpPr>
          <p:spPr bwMode="auto">
            <a:xfrm>
              <a:off x="431" y="255"/>
              <a:ext cx="0" cy="726"/>
            </a:xfrm>
            <a:prstGeom prst="line">
              <a:avLst/>
            </a:prstGeom>
            <a:noFill/>
            <a:ln w="19050">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8" name="Line 4"/>
            <p:cNvSpPr>
              <a:spLocks noChangeAspect="1" noChangeShapeType="1"/>
            </p:cNvSpPr>
            <p:nvPr/>
          </p:nvSpPr>
          <p:spPr bwMode="auto">
            <a:xfrm flipH="1">
              <a:off x="295" y="981"/>
              <a:ext cx="136" cy="136"/>
            </a:xfrm>
            <a:prstGeom prst="line">
              <a:avLst/>
            </a:prstGeom>
            <a:noFill/>
            <a:ln w="19050">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9" name="Line 5"/>
            <p:cNvSpPr>
              <a:spLocks noChangeAspect="1" noChangeShapeType="1"/>
            </p:cNvSpPr>
            <p:nvPr/>
          </p:nvSpPr>
          <p:spPr bwMode="auto">
            <a:xfrm>
              <a:off x="386" y="1026"/>
              <a:ext cx="90" cy="91"/>
            </a:xfrm>
            <a:prstGeom prst="line">
              <a:avLst/>
            </a:prstGeom>
            <a:noFill/>
            <a:ln w="19050">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0" name="Line 6"/>
            <p:cNvSpPr>
              <a:spLocks noChangeAspect="1" noChangeShapeType="1"/>
            </p:cNvSpPr>
            <p:nvPr/>
          </p:nvSpPr>
          <p:spPr bwMode="auto">
            <a:xfrm>
              <a:off x="431" y="981"/>
              <a:ext cx="136" cy="91"/>
            </a:xfrm>
            <a:prstGeom prst="line">
              <a:avLst/>
            </a:prstGeom>
            <a:noFill/>
            <a:ln w="19050">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1" name="Line 7"/>
            <p:cNvSpPr>
              <a:spLocks noChangeAspect="1" noChangeShapeType="1"/>
            </p:cNvSpPr>
            <p:nvPr/>
          </p:nvSpPr>
          <p:spPr bwMode="auto">
            <a:xfrm flipV="1">
              <a:off x="431" y="391"/>
              <a:ext cx="91" cy="363"/>
            </a:xfrm>
            <a:prstGeom prst="line">
              <a:avLst/>
            </a:prstGeom>
            <a:noFill/>
            <a:ln w="38100">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2" name="Line 8"/>
            <p:cNvSpPr>
              <a:spLocks noChangeAspect="1" noChangeShapeType="1"/>
            </p:cNvSpPr>
            <p:nvPr/>
          </p:nvSpPr>
          <p:spPr bwMode="auto">
            <a:xfrm flipH="1" flipV="1">
              <a:off x="340" y="301"/>
              <a:ext cx="91" cy="226"/>
            </a:xfrm>
            <a:prstGeom prst="line">
              <a:avLst/>
            </a:prstGeom>
            <a:noFill/>
            <a:ln w="19050">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3" name="Line 9"/>
            <p:cNvSpPr>
              <a:spLocks noChangeAspect="1" noChangeShapeType="1"/>
            </p:cNvSpPr>
            <p:nvPr/>
          </p:nvSpPr>
          <p:spPr bwMode="auto">
            <a:xfrm flipV="1">
              <a:off x="431" y="210"/>
              <a:ext cx="45" cy="45"/>
            </a:xfrm>
            <a:prstGeom prst="line">
              <a:avLst/>
            </a:prstGeom>
            <a:noFill/>
            <a:ln w="38100">
              <a:solidFill>
                <a:srgbClr val="CC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4" name="Line 10"/>
            <p:cNvSpPr>
              <a:spLocks noChangeAspect="1" noChangeShapeType="1"/>
            </p:cNvSpPr>
            <p:nvPr/>
          </p:nvSpPr>
          <p:spPr bwMode="auto">
            <a:xfrm flipH="1" flipV="1">
              <a:off x="340" y="119"/>
              <a:ext cx="91" cy="136"/>
            </a:xfrm>
            <a:prstGeom prst="line">
              <a:avLst/>
            </a:prstGeom>
            <a:noFill/>
            <a:ln w="38100">
              <a:solidFill>
                <a:srgbClr val="CC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nvGrpSpPr>
          <p:cNvPr id="15" name="Group 11"/>
          <p:cNvGrpSpPr>
            <a:grpSpLocks noChangeAspect="1"/>
          </p:cNvGrpSpPr>
          <p:nvPr/>
        </p:nvGrpSpPr>
        <p:grpSpPr bwMode="auto">
          <a:xfrm>
            <a:off x="395288" y="3255963"/>
            <a:ext cx="346075" cy="1209675"/>
            <a:chOff x="839" y="165"/>
            <a:chExt cx="272" cy="952"/>
          </a:xfrm>
        </p:grpSpPr>
        <p:sp>
          <p:nvSpPr>
            <p:cNvPr id="16" name="Line 12"/>
            <p:cNvSpPr>
              <a:spLocks noChangeAspect="1" noChangeShapeType="1"/>
            </p:cNvSpPr>
            <p:nvPr/>
          </p:nvSpPr>
          <p:spPr bwMode="auto">
            <a:xfrm>
              <a:off x="975" y="210"/>
              <a:ext cx="0" cy="726"/>
            </a:xfrm>
            <a:prstGeom prst="line">
              <a:avLst/>
            </a:prstGeom>
            <a:noFill/>
            <a:ln w="19050">
              <a:solidFill>
                <a:srgbClr val="00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7" name="Line 13"/>
            <p:cNvSpPr>
              <a:spLocks noChangeAspect="1" noChangeShapeType="1"/>
            </p:cNvSpPr>
            <p:nvPr/>
          </p:nvSpPr>
          <p:spPr bwMode="auto">
            <a:xfrm flipH="1">
              <a:off x="839" y="936"/>
              <a:ext cx="136" cy="136"/>
            </a:xfrm>
            <a:prstGeom prst="line">
              <a:avLst/>
            </a:prstGeom>
            <a:noFill/>
            <a:ln w="19050">
              <a:solidFill>
                <a:srgbClr val="00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8" name="Line 14"/>
            <p:cNvSpPr>
              <a:spLocks noChangeAspect="1" noChangeShapeType="1"/>
            </p:cNvSpPr>
            <p:nvPr/>
          </p:nvSpPr>
          <p:spPr bwMode="auto">
            <a:xfrm>
              <a:off x="930" y="981"/>
              <a:ext cx="90" cy="91"/>
            </a:xfrm>
            <a:prstGeom prst="line">
              <a:avLst/>
            </a:prstGeom>
            <a:noFill/>
            <a:ln w="19050">
              <a:solidFill>
                <a:srgbClr val="00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9" name="Line 15"/>
            <p:cNvSpPr>
              <a:spLocks noChangeAspect="1" noChangeShapeType="1"/>
            </p:cNvSpPr>
            <p:nvPr/>
          </p:nvSpPr>
          <p:spPr bwMode="auto">
            <a:xfrm>
              <a:off x="975" y="936"/>
              <a:ext cx="136" cy="91"/>
            </a:xfrm>
            <a:prstGeom prst="line">
              <a:avLst/>
            </a:prstGeom>
            <a:noFill/>
            <a:ln w="19050">
              <a:solidFill>
                <a:srgbClr val="00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0" name="Line 16"/>
            <p:cNvSpPr>
              <a:spLocks noChangeAspect="1" noChangeShapeType="1"/>
            </p:cNvSpPr>
            <p:nvPr/>
          </p:nvSpPr>
          <p:spPr bwMode="auto">
            <a:xfrm>
              <a:off x="1066" y="981"/>
              <a:ext cx="0" cy="136"/>
            </a:xfrm>
            <a:prstGeom prst="line">
              <a:avLst/>
            </a:prstGeom>
            <a:noFill/>
            <a:ln w="19050">
              <a:solidFill>
                <a:srgbClr val="00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1" name="Line 17"/>
            <p:cNvSpPr>
              <a:spLocks noChangeAspect="1" noChangeShapeType="1"/>
            </p:cNvSpPr>
            <p:nvPr/>
          </p:nvSpPr>
          <p:spPr bwMode="auto">
            <a:xfrm flipV="1">
              <a:off x="975" y="346"/>
              <a:ext cx="91" cy="363"/>
            </a:xfrm>
            <a:prstGeom prst="line">
              <a:avLst/>
            </a:prstGeom>
            <a:noFill/>
            <a:ln w="38100">
              <a:solidFill>
                <a:srgbClr val="00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2" name="Line 18"/>
            <p:cNvSpPr>
              <a:spLocks noChangeAspect="1" noChangeShapeType="1"/>
            </p:cNvSpPr>
            <p:nvPr/>
          </p:nvSpPr>
          <p:spPr bwMode="auto">
            <a:xfrm flipH="1">
              <a:off x="839" y="482"/>
              <a:ext cx="136" cy="91"/>
            </a:xfrm>
            <a:prstGeom prst="line">
              <a:avLst/>
            </a:prstGeom>
            <a:noFill/>
            <a:ln w="19050">
              <a:solidFill>
                <a:srgbClr val="00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3" name="Line 19"/>
            <p:cNvSpPr>
              <a:spLocks noChangeAspect="1" noChangeShapeType="1"/>
            </p:cNvSpPr>
            <p:nvPr/>
          </p:nvSpPr>
          <p:spPr bwMode="auto">
            <a:xfrm flipV="1">
              <a:off x="975" y="165"/>
              <a:ext cx="45" cy="45"/>
            </a:xfrm>
            <a:prstGeom prst="line">
              <a:avLst/>
            </a:prstGeom>
            <a:noFill/>
            <a:ln w="38100">
              <a:solidFill>
                <a:srgbClr val="0033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nvGrpSpPr>
          <p:cNvPr id="24" name="Group 20"/>
          <p:cNvGrpSpPr>
            <a:grpSpLocks noChangeAspect="1"/>
          </p:cNvGrpSpPr>
          <p:nvPr/>
        </p:nvGrpSpPr>
        <p:grpSpPr bwMode="auto">
          <a:xfrm>
            <a:off x="468313" y="4768850"/>
            <a:ext cx="346075" cy="1554163"/>
            <a:chOff x="1338" y="119"/>
            <a:chExt cx="272" cy="1224"/>
          </a:xfrm>
        </p:grpSpPr>
        <p:sp>
          <p:nvSpPr>
            <p:cNvPr id="25" name="Line 21"/>
            <p:cNvSpPr>
              <a:spLocks noChangeAspect="1" noChangeShapeType="1"/>
            </p:cNvSpPr>
            <p:nvPr/>
          </p:nvSpPr>
          <p:spPr bwMode="auto">
            <a:xfrm>
              <a:off x="1474" y="436"/>
              <a:ext cx="0" cy="726"/>
            </a:xfrm>
            <a:prstGeom prst="line">
              <a:avLst/>
            </a:prstGeom>
            <a:noFill/>
            <a:ln w="19050">
              <a:solidFill>
                <a:srgbClr val="00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6" name="Line 22"/>
            <p:cNvSpPr>
              <a:spLocks noChangeAspect="1" noChangeShapeType="1"/>
            </p:cNvSpPr>
            <p:nvPr/>
          </p:nvSpPr>
          <p:spPr bwMode="auto">
            <a:xfrm flipH="1">
              <a:off x="1338" y="1162"/>
              <a:ext cx="136" cy="136"/>
            </a:xfrm>
            <a:prstGeom prst="line">
              <a:avLst/>
            </a:prstGeom>
            <a:noFill/>
            <a:ln w="19050">
              <a:solidFill>
                <a:srgbClr val="00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7" name="Line 23"/>
            <p:cNvSpPr>
              <a:spLocks noChangeAspect="1" noChangeShapeType="1"/>
            </p:cNvSpPr>
            <p:nvPr/>
          </p:nvSpPr>
          <p:spPr bwMode="auto">
            <a:xfrm>
              <a:off x="1429" y="1207"/>
              <a:ext cx="90" cy="91"/>
            </a:xfrm>
            <a:prstGeom prst="line">
              <a:avLst/>
            </a:prstGeom>
            <a:noFill/>
            <a:ln w="19050">
              <a:solidFill>
                <a:srgbClr val="00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8" name="Line 24"/>
            <p:cNvSpPr>
              <a:spLocks noChangeAspect="1" noChangeShapeType="1"/>
            </p:cNvSpPr>
            <p:nvPr/>
          </p:nvSpPr>
          <p:spPr bwMode="auto">
            <a:xfrm>
              <a:off x="1474" y="1162"/>
              <a:ext cx="136" cy="91"/>
            </a:xfrm>
            <a:prstGeom prst="line">
              <a:avLst/>
            </a:prstGeom>
            <a:noFill/>
            <a:ln w="19050">
              <a:solidFill>
                <a:srgbClr val="00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9" name="Line 25"/>
            <p:cNvSpPr>
              <a:spLocks noChangeAspect="1" noChangeShapeType="1"/>
            </p:cNvSpPr>
            <p:nvPr/>
          </p:nvSpPr>
          <p:spPr bwMode="auto">
            <a:xfrm>
              <a:off x="1565" y="1207"/>
              <a:ext cx="0" cy="136"/>
            </a:xfrm>
            <a:prstGeom prst="line">
              <a:avLst/>
            </a:prstGeom>
            <a:noFill/>
            <a:ln w="19050">
              <a:solidFill>
                <a:srgbClr val="00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0" name="Line 26"/>
            <p:cNvSpPr>
              <a:spLocks noChangeAspect="1" noChangeShapeType="1"/>
            </p:cNvSpPr>
            <p:nvPr/>
          </p:nvSpPr>
          <p:spPr bwMode="auto">
            <a:xfrm flipV="1">
              <a:off x="1474" y="708"/>
              <a:ext cx="91" cy="227"/>
            </a:xfrm>
            <a:prstGeom prst="line">
              <a:avLst/>
            </a:prstGeom>
            <a:noFill/>
            <a:ln w="38100">
              <a:solidFill>
                <a:srgbClr val="00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1" name="Line 27"/>
            <p:cNvSpPr>
              <a:spLocks noChangeAspect="1" noChangeShapeType="1"/>
            </p:cNvSpPr>
            <p:nvPr/>
          </p:nvSpPr>
          <p:spPr bwMode="auto">
            <a:xfrm flipH="1" flipV="1">
              <a:off x="1383" y="482"/>
              <a:ext cx="91" cy="226"/>
            </a:xfrm>
            <a:prstGeom prst="line">
              <a:avLst/>
            </a:prstGeom>
            <a:noFill/>
            <a:ln w="19050">
              <a:solidFill>
                <a:srgbClr val="00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2" name="Line 28"/>
            <p:cNvSpPr>
              <a:spLocks noChangeAspect="1" noChangeShapeType="1"/>
            </p:cNvSpPr>
            <p:nvPr/>
          </p:nvSpPr>
          <p:spPr bwMode="auto">
            <a:xfrm flipV="1">
              <a:off x="1474" y="391"/>
              <a:ext cx="45" cy="45"/>
            </a:xfrm>
            <a:prstGeom prst="line">
              <a:avLst/>
            </a:prstGeom>
            <a:noFill/>
            <a:ln w="38100">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3" name="Line 29"/>
            <p:cNvSpPr>
              <a:spLocks noChangeAspect="1" noChangeShapeType="1"/>
            </p:cNvSpPr>
            <p:nvPr/>
          </p:nvSpPr>
          <p:spPr bwMode="auto">
            <a:xfrm flipV="1">
              <a:off x="1474" y="255"/>
              <a:ext cx="91" cy="181"/>
            </a:xfrm>
            <a:prstGeom prst="line">
              <a:avLst/>
            </a:prstGeom>
            <a:noFill/>
            <a:ln w="38100">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4" name="Line 30"/>
            <p:cNvSpPr>
              <a:spLocks noChangeAspect="1" noChangeShapeType="1"/>
            </p:cNvSpPr>
            <p:nvPr/>
          </p:nvSpPr>
          <p:spPr bwMode="auto">
            <a:xfrm flipH="1" flipV="1">
              <a:off x="1383" y="119"/>
              <a:ext cx="91" cy="317"/>
            </a:xfrm>
            <a:prstGeom prst="line">
              <a:avLst/>
            </a:prstGeom>
            <a:noFill/>
            <a:ln w="38100">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nvGrpSpPr>
          <p:cNvPr id="35" name="Group 31"/>
          <p:cNvGrpSpPr>
            <a:grpSpLocks noChangeAspect="1"/>
          </p:cNvGrpSpPr>
          <p:nvPr/>
        </p:nvGrpSpPr>
        <p:grpSpPr bwMode="auto">
          <a:xfrm>
            <a:off x="971550" y="1312863"/>
            <a:ext cx="347663" cy="1497012"/>
            <a:chOff x="1791" y="164"/>
            <a:chExt cx="272" cy="1179"/>
          </a:xfrm>
        </p:grpSpPr>
        <p:sp>
          <p:nvSpPr>
            <p:cNvPr id="36" name="Line 32"/>
            <p:cNvSpPr>
              <a:spLocks noChangeAspect="1" noChangeShapeType="1"/>
            </p:cNvSpPr>
            <p:nvPr/>
          </p:nvSpPr>
          <p:spPr bwMode="auto">
            <a:xfrm>
              <a:off x="1927" y="436"/>
              <a:ext cx="0" cy="726"/>
            </a:xfrm>
            <a:prstGeom prst="line">
              <a:avLst/>
            </a:prstGeom>
            <a:noFill/>
            <a:ln w="19050">
              <a:solidFill>
                <a:srgbClr val="66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7" name="Line 33"/>
            <p:cNvSpPr>
              <a:spLocks noChangeAspect="1" noChangeShapeType="1"/>
            </p:cNvSpPr>
            <p:nvPr/>
          </p:nvSpPr>
          <p:spPr bwMode="auto">
            <a:xfrm flipH="1">
              <a:off x="1791" y="1162"/>
              <a:ext cx="136" cy="136"/>
            </a:xfrm>
            <a:prstGeom prst="line">
              <a:avLst/>
            </a:prstGeom>
            <a:noFill/>
            <a:ln w="19050">
              <a:solidFill>
                <a:srgbClr val="66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8" name="Line 34"/>
            <p:cNvSpPr>
              <a:spLocks noChangeAspect="1" noChangeShapeType="1"/>
            </p:cNvSpPr>
            <p:nvPr/>
          </p:nvSpPr>
          <p:spPr bwMode="auto">
            <a:xfrm>
              <a:off x="1927" y="1162"/>
              <a:ext cx="136" cy="91"/>
            </a:xfrm>
            <a:prstGeom prst="line">
              <a:avLst/>
            </a:prstGeom>
            <a:noFill/>
            <a:ln w="19050">
              <a:solidFill>
                <a:srgbClr val="66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9" name="Line 35"/>
            <p:cNvSpPr>
              <a:spLocks noChangeAspect="1" noChangeShapeType="1"/>
            </p:cNvSpPr>
            <p:nvPr/>
          </p:nvSpPr>
          <p:spPr bwMode="auto">
            <a:xfrm>
              <a:off x="2018" y="1207"/>
              <a:ext cx="0" cy="136"/>
            </a:xfrm>
            <a:prstGeom prst="line">
              <a:avLst/>
            </a:prstGeom>
            <a:noFill/>
            <a:ln w="19050">
              <a:solidFill>
                <a:srgbClr val="66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40" name="Line 36"/>
            <p:cNvSpPr>
              <a:spLocks noChangeAspect="1" noChangeShapeType="1"/>
            </p:cNvSpPr>
            <p:nvPr/>
          </p:nvSpPr>
          <p:spPr bwMode="auto">
            <a:xfrm flipV="1">
              <a:off x="1927" y="572"/>
              <a:ext cx="91" cy="363"/>
            </a:xfrm>
            <a:prstGeom prst="line">
              <a:avLst/>
            </a:prstGeom>
            <a:noFill/>
            <a:ln w="38100">
              <a:solidFill>
                <a:srgbClr val="66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41" name="Line 37"/>
            <p:cNvSpPr>
              <a:spLocks noChangeAspect="1" noChangeShapeType="1"/>
            </p:cNvSpPr>
            <p:nvPr/>
          </p:nvSpPr>
          <p:spPr bwMode="auto">
            <a:xfrm flipH="1" flipV="1">
              <a:off x="1836" y="482"/>
              <a:ext cx="91" cy="226"/>
            </a:xfrm>
            <a:prstGeom prst="line">
              <a:avLst/>
            </a:prstGeom>
            <a:noFill/>
            <a:ln w="19050">
              <a:solidFill>
                <a:srgbClr val="66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42" name="Line 38"/>
            <p:cNvSpPr>
              <a:spLocks noChangeAspect="1" noChangeShapeType="1"/>
            </p:cNvSpPr>
            <p:nvPr/>
          </p:nvSpPr>
          <p:spPr bwMode="auto">
            <a:xfrm flipV="1">
              <a:off x="1927" y="391"/>
              <a:ext cx="45" cy="45"/>
            </a:xfrm>
            <a:prstGeom prst="line">
              <a:avLst/>
            </a:prstGeom>
            <a:noFill/>
            <a:ln w="38100">
              <a:solidFill>
                <a:srgbClr val="666699"/>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43" name="Line 39"/>
            <p:cNvSpPr>
              <a:spLocks noChangeAspect="1" noChangeShapeType="1"/>
            </p:cNvSpPr>
            <p:nvPr/>
          </p:nvSpPr>
          <p:spPr bwMode="auto">
            <a:xfrm flipV="1">
              <a:off x="1927" y="164"/>
              <a:ext cx="45" cy="272"/>
            </a:xfrm>
            <a:prstGeom prst="line">
              <a:avLst/>
            </a:prstGeom>
            <a:noFill/>
            <a:ln w="38100">
              <a:solidFill>
                <a:srgbClr val="666699"/>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nvGrpSpPr>
          <p:cNvPr id="44" name="Group 40"/>
          <p:cNvGrpSpPr>
            <a:grpSpLocks noChangeAspect="1"/>
          </p:cNvGrpSpPr>
          <p:nvPr/>
        </p:nvGrpSpPr>
        <p:grpSpPr bwMode="auto">
          <a:xfrm>
            <a:off x="971550" y="3328988"/>
            <a:ext cx="404813" cy="1095375"/>
            <a:chOff x="794" y="1706"/>
            <a:chExt cx="317" cy="862"/>
          </a:xfrm>
        </p:grpSpPr>
        <p:sp>
          <p:nvSpPr>
            <p:cNvPr id="45" name="Line 41"/>
            <p:cNvSpPr>
              <a:spLocks noChangeAspect="1" noChangeShapeType="1"/>
            </p:cNvSpPr>
            <p:nvPr/>
          </p:nvSpPr>
          <p:spPr bwMode="auto">
            <a:xfrm>
              <a:off x="930" y="1706"/>
              <a:ext cx="0" cy="72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46" name="Line 42"/>
            <p:cNvSpPr>
              <a:spLocks noChangeAspect="1" noChangeShapeType="1"/>
            </p:cNvSpPr>
            <p:nvPr/>
          </p:nvSpPr>
          <p:spPr bwMode="auto">
            <a:xfrm flipH="1">
              <a:off x="794" y="2432"/>
              <a:ext cx="136" cy="13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47" name="Line 43"/>
            <p:cNvSpPr>
              <a:spLocks noChangeAspect="1" noChangeShapeType="1"/>
            </p:cNvSpPr>
            <p:nvPr/>
          </p:nvSpPr>
          <p:spPr bwMode="auto">
            <a:xfrm>
              <a:off x="885" y="2477"/>
              <a:ext cx="90" cy="91"/>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48" name="Line 44"/>
            <p:cNvSpPr>
              <a:spLocks noChangeAspect="1" noChangeShapeType="1"/>
            </p:cNvSpPr>
            <p:nvPr/>
          </p:nvSpPr>
          <p:spPr bwMode="auto">
            <a:xfrm>
              <a:off x="930" y="2432"/>
              <a:ext cx="136" cy="91"/>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49" name="Line 45"/>
            <p:cNvSpPr>
              <a:spLocks noChangeAspect="1" noChangeShapeType="1"/>
            </p:cNvSpPr>
            <p:nvPr/>
          </p:nvSpPr>
          <p:spPr bwMode="auto">
            <a:xfrm flipV="1">
              <a:off x="930" y="1842"/>
              <a:ext cx="91" cy="363"/>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50" name="Line 46"/>
            <p:cNvSpPr>
              <a:spLocks noChangeAspect="1" noChangeShapeType="1"/>
            </p:cNvSpPr>
            <p:nvPr/>
          </p:nvSpPr>
          <p:spPr bwMode="auto">
            <a:xfrm flipH="1" flipV="1">
              <a:off x="839" y="1752"/>
              <a:ext cx="91" cy="22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51" name="Line 47"/>
            <p:cNvSpPr>
              <a:spLocks noChangeAspect="1" noChangeShapeType="1"/>
            </p:cNvSpPr>
            <p:nvPr/>
          </p:nvSpPr>
          <p:spPr bwMode="auto">
            <a:xfrm>
              <a:off x="930" y="2432"/>
              <a:ext cx="181" cy="4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52" name="Line 48"/>
            <p:cNvSpPr>
              <a:spLocks noChangeAspect="1" noChangeShapeType="1"/>
            </p:cNvSpPr>
            <p:nvPr/>
          </p:nvSpPr>
          <p:spPr bwMode="auto">
            <a:xfrm>
              <a:off x="975" y="1979"/>
              <a:ext cx="9" cy="5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nvGrpSpPr>
          <p:cNvPr id="53" name="Group 49"/>
          <p:cNvGrpSpPr>
            <a:grpSpLocks noChangeAspect="1"/>
          </p:cNvGrpSpPr>
          <p:nvPr/>
        </p:nvGrpSpPr>
        <p:grpSpPr bwMode="auto">
          <a:xfrm>
            <a:off x="1042988" y="4984750"/>
            <a:ext cx="346075" cy="1323975"/>
            <a:chOff x="3471" y="1525"/>
            <a:chExt cx="272" cy="1043"/>
          </a:xfrm>
        </p:grpSpPr>
        <p:sp>
          <p:nvSpPr>
            <p:cNvPr id="54" name="Line 50"/>
            <p:cNvSpPr>
              <a:spLocks noChangeAspect="1" noChangeShapeType="1"/>
            </p:cNvSpPr>
            <p:nvPr/>
          </p:nvSpPr>
          <p:spPr bwMode="auto">
            <a:xfrm>
              <a:off x="3607" y="1661"/>
              <a:ext cx="0" cy="726"/>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55" name="Line 51"/>
            <p:cNvSpPr>
              <a:spLocks noChangeAspect="1" noChangeShapeType="1"/>
            </p:cNvSpPr>
            <p:nvPr/>
          </p:nvSpPr>
          <p:spPr bwMode="auto">
            <a:xfrm flipH="1">
              <a:off x="3471" y="2387"/>
              <a:ext cx="136" cy="136"/>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56" name="Line 52"/>
            <p:cNvSpPr>
              <a:spLocks noChangeAspect="1" noChangeShapeType="1"/>
            </p:cNvSpPr>
            <p:nvPr/>
          </p:nvSpPr>
          <p:spPr bwMode="auto">
            <a:xfrm>
              <a:off x="3562" y="2432"/>
              <a:ext cx="90" cy="91"/>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57" name="Line 53"/>
            <p:cNvSpPr>
              <a:spLocks noChangeAspect="1" noChangeShapeType="1"/>
            </p:cNvSpPr>
            <p:nvPr/>
          </p:nvSpPr>
          <p:spPr bwMode="auto">
            <a:xfrm>
              <a:off x="3607" y="2387"/>
              <a:ext cx="136" cy="91"/>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58" name="Line 54"/>
            <p:cNvSpPr>
              <a:spLocks noChangeAspect="1" noChangeShapeType="1"/>
            </p:cNvSpPr>
            <p:nvPr/>
          </p:nvSpPr>
          <p:spPr bwMode="auto">
            <a:xfrm>
              <a:off x="3698" y="2432"/>
              <a:ext cx="0" cy="136"/>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59" name="Line 55"/>
            <p:cNvSpPr>
              <a:spLocks noChangeAspect="1" noChangeShapeType="1"/>
            </p:cNvSpPr>
            <p:nvPr/>
          </p:nvSpPr>
          <p:spPr bwMode="auto">
            <a:xfrm>
              <a:off x="3607" y="2160"/>
              <a:ext cx="135" cy="91"/>
            </a:xfrm>
            <a:prstGeom prst="line">
              <a:avLst/>
            </a:prstGeom>
            <a:noFill/>
            <a:ln w="3810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60" name="Line 56"/>
            <p:cNvSpPr>
              <a:spLocks noChangeAspect="1" noChangeShapeType="1"/>
            </p:cNvSpPr>
            <p:nvPr/>
          </p:nvSpPr>
          <p:spPr bwMode="auto">
            <a:xfrm flipH="1" flipV="1">
              <a:off x="3561" y="1661"/>
              <a:ext cx="46" cy="272"/>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61" name="Line 57"/>
            <p:cNvSpPr>
              <a:spLocks noChangeAspect="1" noChangeShapeType="1"/>
            </p:cNvSpPr>
            <p:nvPr/>
          </p:nvSpPr>
          <p:spPr bwMode="auto">
            <a:xfrm flipV="1">
              <a:off x="3607" y="1525"/>
              <a:ext cx="90" cy="136"/>
            </a:xfrm>
            <a:prstGeom prst="line">
              <a:avLst/>
            </a:prstGeom>
            <a:noFill/>
            <a:ln w="38100">
              <a:solidFill>
                <a:srgbClr val="0000CC"/>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62" name="Line 58"/>
            <p:cNvSpPr>
              <a:spLocks noChangeAspect="1" noChangeShapeType="1"/>
            </p:cNvSpPr>
            <p:nvPr/>
          </p:nvSpPr>
          <p:spPr bwMode="auto">
            <a:xfrm flipH="1" flipV="1">
              <a:off x="3516" y="1525"/>
              <a:ext cx="91" cy="136"/>
            </a:xfrm>
            <a:prstGeom prst="line">
              <a:avLst/>
            </a:prstGeom>
            <a:noFill/>
            <a:ln w="38100">
              <a:solidFill>
                <a:srgbClr val="0000CC"/>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nvGrpSpPr>
          <p:cNvPr id="3" name="Group 2"/>
          <p:cNvGrpSpPr/>
          <p:nvPr/>
        </p:nvGrpSpPr>
        <p:grpSpPr>
          <a:xfrm>
            <a:off x="1693863" y="1600200"/>
            <a:ext cx="344487" cy="1323975"/>
            <a:chOff x="1693863" y="1600200"/>
            <a:chExt cx="344487" cy="1323975"/>
          </a:xfrm>
        </p:grpSpPr>
        <p:sp>
          <p:nvSpPr>
            <p:cNvPr id="64" name="Rectangle 60"/>
            <p:cNvSpPr>
              <a:spLocks noChangeAspect="1" noChangeArrowheads="1"/>
            </p:cNvSpPr>
            <p:nvPr/>
          </p:nvSpPr>
          <p:spPr bwMode="auto">
            <a:xfrm>
              <a:off x="1735657" y="1628127"/>
              <a:ext cx="302693" cy="1217346"/>
            </a:xfrm>
            <a:prstGeom prst="rect">
              <a:avLst/>
            </a:prstGeom>
            <a:noFill/>
            <a:ln>
              <a:solidFill>
                <a:srgbClr val="FF0000"/>
              </a:solidFill>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p>
          </p:txBody>
        </p:sp>
        <p:grpSp>
          <p:nvGrpSpPr>
            <p:cNvPr id="65" name="Group 61"/>
            <p:cNvGrpSpPr>
              <a:grpSpLocks noChangeAspect="1"/>
            </p:cNvGrpSpPr>
            <p:nvPr/>
          </p:nvGrpSpPr>
          <p:grpSpPr bwMode="auto">
            <a:xfrm>
              <a:off x="1693863" y="1600200"/>
              <a:ext cx="344487" cy="1323975"/>
              <a:chOff x="2336" y="210"/>
              <a:chExt cx="272" cy="1043"/>
            </a:xfrm>
            <a:noFill/>
          </p:grpSpPr>
          <p:sp>
            <p:nvSpPr>
              <p:cNvPr id="66" name="Line 62"/>
              <p:cNvSpPr>
                <a:spLocks noChangeAspect="1" noChangeShapeType="1"/>
              </p:cNvSpPr>
              <p:nvPr/>
            </p:nvSpPr>
            <p:spPr bwMode="auto">
              <a:xfrm>
                <a:off x="2472" y="346"/>
                <a:ext cx="0" cy="726"/>
              </a:xfrm>
              <a:prstGeom prst="line">
                <a:avLst/>
              </a:prstGeom>
              <a:grpFill/>
              <a:ln w="1905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67" name="Line 63"/>
              <p:cNvSpPr>
                <a:spLocks noChangeAspect="1" noChangeShapeType="1"/>
              </p:cNvSpPr>
              <p:nvPr/>
            </p:nvSpPr>
            <p:spPr bwMode="auto">
              <a:xfrm flipH="1">
                <a:off x="2336" y="1072"/>
                <a:ext cx="136" cy="136"/>
              </a:xfrm>
              <a:prstGeom prst="line">
                <a:avLst/>
              </a:prstGeom>
              <a:grpFill/>
              <a:ln w="1905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68" name="Line 64"/>
              <p:cNvSpPr>
                <a:spLocks noChangeAspect="1" noChangeShapeType="1"/>
              </p:cNvSpPr>
              <p:nvPr/>
            </p:nvSpPr>
            <p:spPr bwMode="auto">
              <a:xfrm>
                <a:off x="2427" y="1117"/>
                <a:ext cx="90" cy="91"/>
              </a:xfrm>
              <a:prstGeom prst="line">
                <a:avLst/>
              </a:prstGeom>
              <a:grpFill/>
              <a:ln w="1905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69" name="Line 65"/>
              <p:cNvSpPr>
                <a:spLocks noChangeAspect="1" noChangeShapeType="1"/>
              </p:cNvSpPr>
              <p:nvPr/>
            </p:nvSpPr>
            <p:spPr bwMode="auto">
              <a:xfrm>
                <a:off x="2472" y="1072"/>
                <a:ext cx="136" cy="91"/>
              </a:xfrm>
              <a:prstGeom prst="line">
                <a:avLst/>
              </a:prstGeom>
              <a:grpFill/>
              <a:ln w="1905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70" name="Line 66"/>
              <p:cNvSpPr>
                <a:spLocks noChangeAspect="1" noChangeShapeType="1"/>
              </p:cNvSpPr>
              <p:nvPr/>
            </p:nvSpPr>
            <p:spPr bwMode="auto">
              <a:xfrm>
                <a:off x="2563" y="1117"/>
                <a:ext cx="0" cy="136"/>
              </a:xfrm>
              <a:prstGeom prst="line">
                <a:avLst/>
              </a:prstGeom>
              <a:grpFill/>
              <a:ln w="1905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71" name="Line 67"/>
              <p:cNvSpPr>
                <a:spLocks noChangeAspect="1" noChangeShapeType="1"/>
              </p:cNvSpPr>
              <p:nvPr/>
            </p:nvSpPr>
            <p:spPr bwMode="auto">
              <a:xfrm flipV="1">
                <a:off x="2472" y="482"/>
                <a:ext cx="91" cy="363"/>
              </a:xfrm>
              <a:prstGeom prst="line">
                <a:avLst/>
              </a:prstGeom>
              <a:grpFill/>
              <a:ln w="38100">
                <a:solidFill>
                  <a:srgbClr val="00B05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72" name="Line 68"/>
              <p:cNvSpPr>
                <a:spLocks noChangeAspect="1" noChangeShapeType="1"/>
              </p:cNvSpPr>
              <p:nvPr/>
            </p:nvSpPr>
            <p:spPr bwMode="auto">
              <a:xfrm flipH="1" flipV="1">
                <a:off x="2381" y="392"/>
                <a:ext cx="91" cy="226"/>
              </a:xfrm>
              <a:prstGeom prst="line">
                <a:avLst/>
              </a:prstGeom>
              <a:grpFill/>
              <a:ln w="1905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73" name="Line 69"/>
              <p:cNvSpPr>
                <a:spLocks noChangeAspect="1" noChangeShapeType="1"/>
              </p:cNvSpPr>
              <p:nvPr/>
            </p:nvSpPr>
            <p:spPr bwMode="auto">
              <a:xfrm flipV="1">
                <a:off x="2472" y="301"/>
                <a:ext cx="45" cy="45"/>
              </a:xfrm>
              <a:prstGeom prst="line">
                <a:avLst/>
              </a:prstGeom>
              <a:grpFill/>
              <a:ln w="38100">
                <a:solidFill>
                  <a:srgbClr val="FF0000"/>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74" name="Line 70"/>
              <p:cNvSpPr>
                <a:spLocks noChangeAspect="1" noChangeShapeType="1"/>
              </p:cNvSpPr>
              <p:nvPr/>
            </p:nvSpPr>
            <p:spPr bwMode="auto">
              <a:xfrm flipH="1" flipV="1">
                <a:off x="2381" y="210"/>
                <a:ext cx="91" cy="136"/>
              </a:xfrm>
              <a:prstGeom prst="line">
                <a:avLst/>
              </a:prstGeom>
              <a:grpFill/>
              <a:ln w="38100">
                <a:solidFill>
                  <a:srgbClr val="FF0000"/>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grpSp>
        <p:nvGrpSpPr>
          <p:cNvPr id="75" name="Group 71"/>
          <p:cNvGrpSpPr>
            <a:grpSpLocks noChangeAspect="1"/>
          </p:cNvGrpSpPr>
          <p:nvPr/>
        </p:nvGrpSpPr>
        <p:grpSpPr bwMode="auto">
          <a:xfrm>
            <a:off x="1693863" y="3040063"/>
            <a:ext cx="352425" cy="1498600"/>
            <a:chOff x="2789" y="119"/>
            <a:chExt cx="279" cy="1180"/>
          </a:xfrm>
        </p:grpSpPr>
        <p:sp>
          <p:nvSpPr>
            <p:cNvPr id="76" name="Line 72"/>
            <p:cNvSpPr>
              <a:spLocks noChangeAspect="1" noChangeShapeType="1"/>
            </p:cNvSpPr>
            <p:nvPr/>
          </p:nvSpPr>
          <p:spPr bwMode="auto">
            <a:xfrm>
              <a:off x="2925" y="346"/>
              <a:ext cx="0" cy="726"/>
            </a:xfrm>
            <a:prstGeom prst="line">
              <a:avLst/>
            </a:prstGeom>
            <a:noFill/>
            <a:ln w="19050">
              <a:solidFill>
                <a:srgbClr val="66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77" name="Line 73"/>
            <p:cNvSpPr>
              <a:spLocks noChangeAspect="1" noChangeShapeType="1"/>
            </p:cNvSpPr>
            <p:nvPr/>
          </p:nvSpPr>
          <p:spPr bwMode="auto">
            <a:xfrm flipH="1">
              <a:off x="2789" y="1072"/>
              <a:ext cx="136" cy="136"/>
            </a:xfrm>
            <a:prstGeom prst="line">
              <a:avLst/>
            </a:prstGeom>
            <a:noFill/>
            <a:ln w="19050">
              <a:solidFill>
                <a:srgbClr val="66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78" name="Line 74"/>
            <p:cNvSpPr>
              <a:spLocks noChangeAspect="1" noChangeShapeType="1"/>
            </p:cNvSpPr>
            <p:nvPr/>
          </p:nvSpPr>
          <p:spPr bwMode="auto">
            <a:xfrm>
              <a:off x="2880" y="1117"/>
              <a:ext cx="90" cy="91"/>
            </a:xfrm>
            <a:prstGeom prst="line">
              <a:avLst/>
            </a:prstGeom>
            <a:noFill/>
            <a:ln w="19050">
              <a:solidFill>
                <a:srgbClr val="66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79" name="Line 75"/>
            <p:cNvSpPr>
              <a:spLocks noChangeAspect="1" noChangeShapeType="1"/>
            </p:cNvSpPr>
            <p:nvPr/>
          </p:nvSpPr>
          <p:spPr bwMode="auto">
            <a:xfrm>
              <a:off x="2925" y="1072"/>
              <a:ext cx="136" cy="91"/>
            </a:xfrm>
            <a:prstGeom prst="line">
              <a:avLst/>
            </a:prstGeom>
            <a:noFill/>
            <a:ln w="19050">
              <a:solidFill>
                <a:srgbClr val="66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80" name="Line 76"/>
            <p:cNvSpPr>
              <a:spLocks noChangeAspect="1" noChangeShapeType="1"/>
            </p:cNvSpPr>
            <p:nvPr/>
          </p:nvSpPr>
          <p:spPr bwMode="auto">
            <a:xfrm>
              <a:off x="2934" y="1080"/>
              <a:ext cx="134" cy="219"/>
            </a:xfrm>
            <a:prstGeom prst="line">
              <a:avLst/>
            </a:prstGeom>
            <a:noFill/>
            <a:ln w="19050">
              <a:solidFill>
                <a:srgbClr val="66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81" name="Line 77"/>
            <p:cNvSpPr>
              <a:spLocks noChangeAspect="1" noChangeShapeType="1"/>
            </p:cNvSpPr>
            <p:nvPr/>
          </p:nvSpPr>
          <p:spPr bwMode="auto">
            <a:xfrm flipV="1">
              <a:off x="2925" y="754"/>
              <a:ext cx="135" cy="91"/>
            </a:xfrm>
            <a:prstGeom prst="line">
              <a:avLst/>
            </a:prstGeom>
            <a:noFill/>
            <a:ln w="38100">
              <a:solidFill>
                <a:srgbClr val="66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82" name="Line 78"/>
            <p:cNvSpPr>
              <a:spLocks noChangeAspect="1" noChangeShapeType="1"/>
            </p:cNvSpPr>
            <p:nvPr/>
          </p:nvSpPr>
          <p:spPr bwMode="auto">
            <a:xfrm flipH="1" flipV="1">
              <a:off x="2834" y="392"/>
              <a:ext cx="91" cy="226"/>
            </a:xfrm>
            <a:prstGeom prst="line">
              <a:avLst/>
            </a:prstGeom>
            <a:noFill/>
            <a:ln w="19050">
              <a:solidFill>
                <a:srgbClr val="66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83" name="Line 79"/>
            <p:cNvSpPr>
              <a:spLocks noChangeAspect="1" noChangeShapeType="1"/>
            </p:cNvSpPr>
            <p:nvPr/>
          </p:nvSpPr>
          <p:spPr bwMode="auto">
            <a:xfrm flipV="1">
              <a:off x="2925" y="119"/>
              <a:ext cx="45" cy="227"/>
            </a:xfrm>
            <a:prstGeom prst="line">
              <a:avLst/>
            </a:prstGeom>
            <a:noFill/>
            <a:ln w="38100">
              <a:solidFill>
                <a:srgbClr val="6600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84" name="Line 80"/>
            <p:cNvSpPr>
              <a:spLocks noChangeAspect="1" noChangeShapeType="1"/>
            </p:cNvSpPr>
            <p:nvPr/>
          </p:nvSpPr>
          <p:spPr bwMode="auto">
            <a:xfrm flipH="1" flipV="1">
              <a:off x="2834" y="210"/>
              <a:ext cx="91" cy="136"/>
            </a:xfrm>
            <a:prstGeom prst="line">
              <a:avLst/>
            </a:prstGeom>
            <a:noFill/>
            <a:ln w="38100">
              <a:solidFill>
                <a:srgbClr val="6600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nvGrpSpPr>
          <p:cNvPr id="85" name="Group 81"/>
          <p:cNvGrpSpPr>
            <a:grpSpLocks noChangeAspect="1"/>
          </p:cNvGrpSpPr>
          <p:nvPr/>
        </p:nvGrpSpPr>
        <p:grpSpPr bwMode="auto">
          <a:xfrm>
            <a:off x="1763713" y="4913313"/>
            <a:ext cx="361950" cy="1555750"/>
            <a:chOff x="3825" y="1343"/>
            <a:chExt cx="285" cy="1225"/>
          </a:xfrm>
        </p:grpSpPr>
        <p:sp>
          <p:nvSpPr>
            <p:cNvPr id="86" name="Rectangle 82"/>
            <p:cNvSpPr>
              <a:spLocks noChangeAspect="1" noChangeArrowheads="1"/>
            </p:cNvSpPr>
            <p:nvPr/>
          </p:nvSpPr>
          <p:spPr bwMode="auto">
            <a:xfrm>
              <a:off x="3825" y="1343"/>
              <a:ext cx="285" cy="1203"/>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p>
          </p:txBody>
        </p:sp>
        <p:grpSp>
          <p:nvGrpSpPr>
            <p:cNvPr id="87" name="Group 83"/>
            <p:cNvGrpSpPr>
              <a:grpSpLocks noChangeAspect="1"/>
            </p:cNvGrpSpPr>
            <p:nvPr/>
          </p:nvGrpSpPr>
          <p:grpSpPr bwMode="auto">
            <a:xfrm>
              <a:off x="3833" y="1344"/>
              <a:ext cx="272" cy="1224"/>
              <a:chOff x="3833" y="1344"/>
              <a:chExt cx="272" cy="1224"/>
            </a:xfrm>
          </p:grpSpPr>
          <p:sp>
            <p:nvSpPr>
              <p:cNvPr id="88" name="Line 84"/>
              <p:cNvSpPr>
                <a:spLocks noChangeAspect="1" noChangeShapeType="1"/>
              </p:cNvSpPr>
              <p:nvPr/>
            </p:nvSpPr>
            <p:spPr bwMode="auto">
              <a:xfrm>
                <a:off x="3969" y="1661"/>
                <a:ext cx="0" cy="726"/>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89" name="Line 85"/>
              <p:cNvSpPr>
                <a:spLocks noChangeAspect="1" noChangeShapeType="1"/>
              </p:cNvSpPr>
              <p:nvPr/>
            </p:nvSpPr>
            <p:spPr bwMode="auto">
              <a:xfrm flipH="1">
                <a:off x="3833" y="2387"/>
                <a:ext cx="136" cy="136"/>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90" name="Line 86"/>
              <p:cNvSpPr>
                <a:spLocks noChangeAspect="1" noChangeShapeType="1"/>
              </p:cNvSpPr>
              <p:nvPr/>
            </p:nvSpPr>
            <p:spPr bwMode="auto">
              <a:xfrm>
                <a:off x="3924" y="2432"/>
                <a:ext cx="90" cy="91"/>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91" name="Line 87"/>
              <p:cNvSpPr>
                <a:spLocks noChangeAspect="1" noChangeShapeType="1"/>
              </p:cNvSpPr>
              <p:nvPr/>
            </p:nvSpPr>
            <p:spPr bwMode="auto">
              <a:xfrm>
                <a:off x="3969" y="2387"/>
                <a:ext cx="136" cy="91"/>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92" name="Line 88"/>
              <p:cNvSpPr>
                <a:spLocks noChangeAspect="1" noChangeShapeType="1"/>
              </p:cNvSpPr>
              <p:nvPr/>
            </p:nvSpPr>
            <p:spPr bwMode="auto">
              <a:xfrm>
                <a:off x="4060" y="2432"/>
                <a:ext cx="0" cy="136"/>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93" name="Line 89"/>
              <p:cNvSpPr>
                <a:spLocks noChangeAspect="1" noChangeShapeType="1"/>
              </p:cNvSpPr>
              <p:nvPr/>
            </p:nvSpPr>
            <p:spPr bwMode="auto">
              <a:xfrm flipV="1">
                <a:off x="3969" y="2024"/>
                <a:ext cx="90" cy="136"/>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94" name="Line 90"/>
              <p:cNvSpPr>
                <a:spLocks noChangeAspect="1" noChangeShapeType="1"/>
              </p:cNvSpPr>
              <p:nvPr/>
            </p:nvSpPr>
            <p:spPr bwMode="auto">
              <a:xfrm flipH="1" flipV="1">
                <a:off x="3878" y="1707"/>
                <a:ext cx="91" cy="226"/>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95" name="Line 91"/>
              <p:cNvSpPr>
                <a:spLocks noChangeAspect="1" noChangeShapeType="1"/>
              </p:cNvSpPr>
              <p:nvPr/>
            </p:nvSpPr>
            <p:spPr bwMode="auto">
              <a:xfrm flipV="1">
                <a:off x="3969" y="1344"/>
                <a:ext cx="45" cy="317"/>
              </a:xfrm>
              <a:prstGeom prst="line">
                <a:avLst/>
              </a:prstGeom>
              <a:noFill/>
              <a:ln w="38100">
                <a:solidFill>
                  <a:schemeClr val="bg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96" name="Line 92"/>
              <p:cNvSpPr>
                <a:spLocks noChangeAspect="1" noChangeShapeType="1"/>
              </p:cNvSpPr>
              <p:nvPr/>
            </p:nvSpPr>
            <p:spPr bwMode="auto">
              <a:xfrm flipH="1" flipV="1">
                <a:off x="3878" y="1525"/>
                <a:ext cx="91" cy="136"/>
              </a:xfrm>
              <a:prstGeom prst="line">
                <a:avLst/>
              </a:prstGeom>
              <a:noFill/>
              <a:ln w="38100">
                <a:solidFill>
                  <a:schemeClr val="bg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grpSp>
        <p:nvGrpSpPr>
          <p:cNvPr id="97" name="Group 93"/>
          <p:cNvGrpSpPr>
            <a:grpSpLocks noChangeAspect="1"/>
          </p:cNvGrpSpPr>
          <p:nvPr/>
        </p:nvGrpSpPr>
        <p:grpSpPr bwMode="auto">
          <a:xfrm>
            <a:off x="2195513" y="1384300"/>
            <a:ext cx="635000" cy="1512888"/>
            <a:chOff x="4105" y="1479"/>
            <a:chExt cx="499" cy="1191"/>
          </a:xfrm>
        </p:grpSpPr>
        <p:sp>
          <p:nvSpPr>
            <p:cNvPr id="98" name="Oval 94"/>
            <p:cNvSpPr>
              <a:spLocks noChangeAspect="1" noChangeArrowheads="1"/>
            </p:cNvSpPr>
            <p:nvPr/>
          </p:nvSpPr>
          <p:spPr bwMode="auto">
            <a:xfrm>
              <a:off x="4121" y="1479"/>
              <a:ext cx="307" cy="1191"/>
            </a:xfrm>
            <a:prstGeom prst="ellipse">
              <a:avLst/>
            </a:prstGeom>
            <a:solidFill>
              <a:srgbClr val="6600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p>
          </p:txBody>
        </p:sp>
        <p:grpSp>
          <p:nvGrpSpPr>
            <p:cNvPr id="99" name="Group 95"/>
            <p:cNvGrpSpPr>
              <a:grpSpLocks noChangeAspect="1"/>
            </p:cNvGrpSpPr>
            <p:nvPr/>
          </p:nvGrpSpPr>
          <p:grpSpPr bwMode="auto">
            <a:xfrm>
              <a:off x="4105" y="1525"/>
              <a:ext cx="499" cy="1043"/>
              <a:chOff x="4105" y="1525"/>
              <a:chExt cx="499" cy="1043"/>
            </a:xfrm>
          </p:grpSpPr>
          <p:sp>
            <p:nvSpPr>
              <p:cNvPr id="100" name="Line 96"/>
              <p:cNvSpPr>
                <a:spLocks noChangeAspect="1" noChangeShapeType="1"/>
              </p:cNvSpPr>
              <p:nvPr/>
            </p:nvSpPr>
            <p:spPr bwMode="auto">
              <a:xfrm>
                <a:off x="4287" y="1661"/>
                <a:ext cx="0" cy="726"/>
              </a:xfrm>
              <a:prstGeom prst="line">
                <a:avLst/>
              </a:prstGeom>
              <a:noFill/>
              <a:ln w="19050">
                <a:solidFill>
                  <a:srgbClr val="FF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01" name="Line 97"/>
              <p:cNvSpPr>
                <a:spLocks noChangeAspect="1" noChangeShapeType="1"/>
              </p:cNvSpPr>
              <p:nvPr/>
            </p:nvSpPr>
            <p:spPr bwMode="auto">
              <a:xfrm flipH="1">
                <a:off x="4151" y="2387"/>
                <a:ext cx="136" cy="136"/>
              </a:xfrm>
              <a:prstGeom prst="line">
                <a:avLst/>
              </a:prstGeom>
              <a:noFill/>
              <a:ln w="19050">
                <a:solidFill>
                  <a:srgbClr val="FF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02" name="Line 98"/>
              <p:cNvSpPr>
                <a:spLocks noChangeAspect="1" noChangeShapeType="1"/>
              </p:cNvSpPr>
              <p:nvPr/>
            </p:nvSpPr>
            <p:spPr bwMode="auto">
              <a:xfrm>
                <a:off x="4242" y="2432"/>
                <a:ext cx="90" cy="91"/>
              </a:xfrm>
              <a:prstGeom prst="line">
                <a:avLst/>
              </a:prstGeom>
              <a:noFill/>
              <a:ln w="19050">
                <a:solidFill>
                  <a:srgbClr val="FF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03" name="Line 99"/>
              <p:cNvSpPr>
                <a:spLocks noChangeAspect="1" noChangeShapeType="1"/>
              </p:cNvSpPr>
              <p:nvPr/>
            </p:nvSpPr>
            <p:spPr bwMode="auto">
              <a:xfrm>
                <a:off x="4287" y="2387"/>
                <a:ext cx="136" cy="91"/>
              </a:xfrm>
              <a:prstGeom prst="line">
                <a:avLst/>
              </a:prstGeom>
              <a:noFill/>
              <a:ln w="19050">
                <a:solidFill>
                  <a:srgbClr val="FF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04" name="Line 100"/>
              <p:cNvSpPr>
                <a:spLocks noChangeAspect="1" noChangeShapeType="1"/>
              </p:cNvSpPr>
              <p:nvPr/>
            </p:nvSpPr>
            <p:spPr bwMode="auto">
              <a:xfrm>
                <a:off x="4378" y="2432"/>
                <a:ext cx="0" cy="136"/>
              </a:xfrm>
              <a:prstGeom prst="line">
                <a:avLst/>
              </a:prstGeom>
              <a:noFill/>
              <a:ln w="19050">
                <a:solidFill>
                  <a:srgbClr val="FF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05" name="Line 101"/>
              <p:cNvSpPr>
                <a:spLocks noChangeAspect="1" noChangeShapeType="1"/>
              </p:cNvSpPr>
              <p:nvPr/>
            </p:nvSpPr>
            <p:spPr bwMode="auto">
              <a:xfrm flipV="1">
                <a:off x="4287" y="1797"/>
                <a:ext cx="91" cy="363"/>
              </a:xfrm>
              <a:prstGeom prst="line">
                <a:avLst/>
              </a:prstGeom>
              <a:noFill/>
              <a:ln w="38100">
                <a:solidFill>
                  <a:srgbClr val="FF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06" name="Line 102"/>
              <p:cNvSpPr>
                <a:spLocks noChangeAspect="1" noChangeShapeType="1"/>
              </p:cNvSpPr>
              <p:nvPr/>
            </p:nvSpPr>
            <p:spPr bwMode="auto">
              <a:xfrm flipH="1" flipV="1">
                <a:off x="4196" y="1707"/>
                <a:ext cx="91" cy="226"/>
              </a:xfrm>
              <a:prstGeom prst="line">
                <a:avLst/>
              </a:prstGeom>
              <a:noFill/>
              <a:ln w="19050">
                <a:solidFill>
                  <a:srgbClr val="FF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07" name="Line 103"/>
              <p:cNvSpPr>
                <a:spLocks noChangeAspect="1" noChangeShapeType="1"/>
              </p:cNvSpPr>
              <p:nvPr/>
            </p:nvSpPr>
            <p:spPr bwMode="auto">
              <a:xfrm flipV="1">
                <a:off x="4287" y="1616"/>
                <a:ext cx="45" cy="45"/>
              </a:xfrm>
              <a:prstGeom prst="line">
                <a:avLst/>
              </a:prstGeom>
              <a:noFill/>
              <a:ln w="38100">
                <a:solidFill>
                  <a:srgbClr val="FFFF99"/>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08" name="Line 104"/>
              <p:cNvSpPr>
                <a:spLocks noChangeAspect="1" noChangeShapeType="1"/>
              </p:cNvSpPr>
              <p:nvPr/>
            </p:nvSpPr>
            <p:spPr bwMode="auto">
              <a:xfrm flipH="1" flipV="1">
                <a:off x="4196" y="1525"/>
                <a:ext cx="91" cy="136"/>
              </a:xfrm>
              <a:prstGeom prst="line">
                <a:avLst/>
              </a:prstGeom>
              <a:noFill/>
              <a:ln w="38100">
                <a:solidFill>
                  <a:srgbClr val="FFFF99"/>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09" name="Line 105"/>
              <p:cNvSpPr>
                <a:spLocks noChangeAspect="1" noChangeShapeType="1"/>
              </p:cNvSpPr>
              <p:nvPr/>
            </p:nvSpPr>
            <p:spPr bwMode="auto">
              <a:xfrm>
                <a:off x="4105" y="2387"/>
                <a:ext cx="499" cy="0"/>
              </a:xfrm>
              <a:prstGeom prst="line">
                <a:avLst/>
              </a:prstGeom>
              <a:noFill/>
              <a:ln w="9525">
                <a:solidFill>
                  <a:srgbClr val="FF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10" name="Line 106"/>
              <p:cNvSpPr>
                <a:spLocks noChangeAspect="1" noChangeShapeType="1"/>
              </p:cNvSpPr>
              <p:nvPr/>
            </p:nvSpPr>
            <p:spPr bwMode="auto">
              <a:xfrm flipH="1" flipV="1">
                <a:off x="4196" y="1933"/>
                <a:ext cx="90" cy="363"/>
              </a:xfrm>
              <a:prstGeom prst="line">
                <a:avLst/>
              </a:prstGeom>
              <a:noFill/>
              <a:ln w="19050">
                <a:solidFill>
                  <a:srgbClr val="FF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grpSp>
        <p:nvGrpSpPr>
          <p:cNvPr id="111" name="Group 107"/>
          <p:cNvGrpSpPr>
            <a:grpSpLocks noChangeAspect="1"/>
          </p:cNvGrpSpPr>
          <p:nvPr/>
        </p:nvGrpSpPr>
        <p:grpSpPr bwMode="auto">
          <a:xfrm>
            <a:off x="3348038" y="3473450"/>
            <a:ext cx="346075" cy="1266825"/>
            <a:chOff x="295" y="119"/>
            <a:chExt cx="272" cy="998"/>
          </a:xfrm>
        </p:grpSpPr>
        <p:sp>
          <p:nvSpPr>
            <p:cNvPr id="112" name="Line 108"/>
            <p:cNvSpPr>
              <a:spLocks noChangeAspect="1" noChangeShapeType="1"/>
            </p:cNvSpPr>
            <p:nvPr/>
          </p:nvSpPr>
          <p:spPr bwMode="auto">
            <a:xfrm>
              <a:off x="431" y="255"/>
              <a:ext cx="0" cy="726"/>
            </a:xfrm>
            <a:prstGeom prst="line">
              <a:avLst/>
            </a:prstGeom>
            <a:noFill/>
            <a:ln w="19050">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13" name="Line 109"/>
            <p:cNvSpPr>
              <a:spLocks noChangeAspect="1" noChangeShapeType="1"/>
            </p:cNvSpPr>
            <p:nvPr/>
          </p:nvSpPr>
          <p:spPr bwMode="auto">
            <a:xfrm flipH="1">
              <a:off x="295" y="981"/>
              <a:ext cx="136" cy="136"/>
            </a:xfrm>
            <a:prstGeom prst="line">
              <a:avLst/>
            </a:prstGeom>
            <a:noFill/>
            <a:ln w="19050">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14" name="Line 110"/>
            <p:cNvSpPr>
              <a:spLocks noChangeAspect="1" noChangeShapeType="1"/>
            </p:cNvSpPr>
            <p:nvPr/>
          </p:nvSpPr>
          <p:spPr bwMode="auto">
            <a:xfrm>
              <a:off x="386" y="1026"/>
              <a:ext cx="90" cy="91"/>
            </a:xfrm>
            <a:prstGeom prst="line">
              <a:avLst/>
            </a:prstGeom>
            <a:noFill/>
            <a:ln w="19050">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15" name="Line 111"/>
            <p:cNvSpPr>
              <a:spLocks noChangeAspect="1" noChangeShapeType="1"/>
            </p:cNvSpPr>
            <p:nvPr/>
          </p:nvSpPr>
          <p:spPr bwMode="auto">
            <a:xfrm>
              <a:off x="431" y="981"/>
              <a:ext cx="136" cy="91"/>
            </a:xfrm>
            <a:prstGeom prst="line">
              <a:avLst/>
            </a:prstGeom>
            <a:noFill/>
            <a:ln w="19050">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16" name="Line 112"/>
            <p:cNvSpPr>
              <a:spLocks noChangeAspect="1" noChangeShapeType="1"/>
            </p:cNvSpPr>
            <p:nvPr/>
          </p:nvSpPr>
          <p:spPr bwMode="auto">
            <a:xfrm flipV="1">
              <a:off x="431" y="391"/>
              <a:ext cx="91" cy="363"/>
            </a:xfrm>
            <a:prstGeom prst="line">
              <a:avLst/>
            </a:prstGeom>
            <a:noFill/>
            <a:ln w="38100">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17" name="Line 113"/>
            <p:cNvSpPr>
              <a:spLocks noChangeAspect="1" noChangeShapeType="1"/>
            </p:cNvSpPr>
            <p:nvPr/>
          </p:nvSpPr>
          <p:spPr bwMode="auto">
            <a:xfrm flipH="1" flipV="1">
              <a:off x="340" y="301"/>
              <a:ext cx="91" cy="226"/>
            </a:xfrm>
            <a:prstGeom prst="line">
              <a:avLst/>
            </a:prstGeom>
            <a:noFill/>
            <a:ln w="19050">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18" name="Line 114"/>
            <p:cNvSpPr>
              <a:spLocks noChangeAspect="1" noChangeShapeType="1"/>
            </p:cNvSpPr>
            <p:nvPr/>
          </p:nvSpPr>
          <p:spPr bwMode="auto">
            <a:xfrm flipV="1">
              <a:off x="431" y="210"/>
              <a:ext cx="45" cy="45"/>
            </a:xfrm>
            <a:prstGeom prst="line">
              <a:avLst/>
            </a:prstGeom>
            <a:noFill/>
            <a:ln w="38100">
              <a:solidFill>
                <a:srgbClr val="CC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19" name="Line 115"/>
            <p:cNvSpPr>
              <a:spLocks noChangeAspect="1" noChangeShapeType="1"/>
            </p:cNvSpPr>
            <p:nvPr/>
          </p:nvSpPr>
          <p:spPr bwMode="auto">
            <a:xfrm flipH="1" flipV="1">
              <a:off x="340" y="119"/>
              <a:ext cx="91" cy="136"/>
            </a:xfrm>
            <a:prstGeom prst="line">
              <a:avLst/>
            </a:prstGeom>
            <a:noFill/>
            <a:ln w="38100">
              <a:solidFill>
                <a:srgbClr val="CC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nvGrpSpPr>
          <p:cNvPr id="120" name="Group 116"/>
          <p:cNvGrpSpPr>
            <a:grpSpLocks noChangeAspect="1"/>
          </p:cNvGrpSpPr>
          <p:nvPr/>
        </p:nvGrpSpPr>
        <p:grpSpPr bwMode="auto">
          <a:xfrm>
            <a:off x="3924300" y="4984750"/>
            <a:ext cx="347663" cy="1497013"/>
            <a:chOff x="1791" y="164"/>
            <a:chExt cx="272" cy="1179"/>
          </a:xfrm>
        </p:grpSpPr>
        <p:sp>
          <p:nvSpPr>
            <p:cNvPr id="121" name="Line 117"/>
            <p:cNvSpPr>
              <a:spLocks noChangeAspect="1" noChangeShapeType="1"/>
            </p:cNvSpPr>
            <p:nvPr/>
          </p:nvSpPr>
          <p:spPr bwMode="auto">
            <a:xfrm>
              <a:off x="1927" y="436"/>
              <a:ext cx="0" cy="726"/>
            </a:xfrm>
            <a:prstGeom prst="line">
              <a:avLst/>
            </a:prstGeom>
            <a:noFill/>
            <a:ln w="19050">
              <a:solidFill>
                <a:srgbClr val="66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22" name="Line 118"/>
            <p:cNvSpPr>
              <a:spLocks noChangeAspect="1" noChangeShapeType="1"/>
            </p:cNvSpPr>
            <p:nvPr/>
          </p:nvSpPr>
          <p:spPr bwMode="auto">
            <a:xfrm flipH="1">
              <a:off x="1791" y="1162"/>
              <a:ext cx="136" cy="136"/>
            </a:xfrm>
            <a:prstGeom prst="line">
              <a:avLst/>
            </a:prstGeom>
            <a:noFill/>
            <a:ln w="19050">
              <a:solidFill>
                <a:srgbClr val="66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23" name="Line 119"/>
            <p:cNvSpPr>
              <a:spLocks noChangeAspect="1" noChangeShapeType="1"/>
            </p:cNvSpPr>
            <p:nvPr/>
          </p:nvSpPr>
          <p:spPr bwMode="auto">
            <a:xfrm>
              <a:off x="1927" y="1162"/>
              <a:ext cx="136" cy="91"/>
            </a:xfrm>
            <a:prstGeom prst="line">
              <a:avLst/>
            </a:prstGeom>
            <a:noFill/>
            <a:ln w="19050">
              <a:solidFill>
                <a:srgbClr val="66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24" name="Line 120"/>
            <p:cNvSpPr>
              <a:spLocks noChangeAspect="1" noChangeShapeType="1"/>
            </p:cNvSpPr>
            <p:nvPr/>
          </p:nvSpPr>
          <p:spPr bwMode="auto">
            <a:xfrm>
              <a:off x="2018" y="1207"/>
              <a:ext cx="0" cy="136"/>
            </a:xfrm>
            <a:prstGeom prst="line">
              <a:avLst/>
            </a:prstGeom>
            <a:noFill/>
            <a:ln w="19050">
              <a:solidFill>
                <a:srgbClr val="66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25" name="Line 121"/>
            <p:cNvSpPr>
              <a:spLocks noChangeAspect="1" noChangeShapeType="1"/>
            </p:cNvSpPr>
            <p:nvPr/>
          </p:nvSpPr>
          <p:spPr bwMode="auto">
            <a:xfrm flipV="1">
              <a:off x="1927" y="572"/>
              <a:ext cx="91" cy="363"/>
            </a:xfrm>
            <a:prstGeom prst="line">
              <a:avLst/>
            </a:prstGeom>
            <a:noFill/>
            <a:ln w="38100">
              <a:solidFill>
                <a:srgbClr val="66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26" name="Line 122"/>
            <p:cNvSpPr>
              <a:spLocks noChangeAspect="1" noChangeShapeType="1"/>
            </p:cNvSpPr>
            <p:nvPr/>
          </p:nvSpPr>
          <p:spPr bwMode="auto">
            <a:xfrm flipH="1" flipV="1">
              <a:off x="1836" y="482"/>
              <a:ext cx="91" cy="226"/>
            </a:xfrm>
            <a:prstGeom prst="line">
              <a:avLst/>
            </a:prstGeom>
            <a:noFill/>
            <a:ln w="19050">
              <a:solidFill>
                <a:srgbClr val="66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27" name="Line 123"/>
            <p:cNvSpPr>
              <a:spLocks noChangeAspect="1" noChangeShapeType="1"/>
            </p:cNvSpPr>
            <p:nvPr/>
          </p:nvSpPr>
          <p:spPr bwMode="auto">
            <a:xfrm flipV="1">
              <a:off x="1927" y="391"/>
              <a:ext cx="45" cy="45"/>
            </a:xfrm>
            <a:prstGeom prst="line">
              <a:avLst/>
            </a:prstGeom>
            <a:noFill/>
            <a:ln w="38100">
              <a:solidFill>
                <a:srgbClr val="666699"/>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28" name="Line 124"/>
            <p:cNvSpPr>
              <a:spLocks noChangeAspect="1" noChangeShapeType="1"/>
            </p:cNvSpPr>
            <p:nvPr/>
          </p:nvSpPr>
          <p:spPr bwMode="auto">
            <a:xfrm flipV="1">
              <a:off x="1927" y="164"/>
              <a:ext cx="45" cy="272"/>
            </a:xfrm>
            <a:prstGeom prst="line">
              <a:avLst/>
            </a:prstGeom>
            <a:noFill/>
            <a:ln w="38100">
              <a:solidFill>
                <a:srgbClr val="666699"/>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nvGrpSpPr>
          <p:cNvPr id="141" name="Group 137"/>
          <p:cNvGrpSpPr>
            <a:grpSpLocks noChangeAspect="1"/>
          </p:cNvGrpSpPr>
          <p:nvPr/>
        </p:nvGrpSpPr>
        <p:grpSpPr bwMode="auto">
          <a:xfrm>
            <a:off x="3924300" y="3328988"/>
            <a:ext cx="633413" cy="1512887"/>
            <a:chOff x="4105" y="1479"/>
            <a:chExt cx="499" cy="1191"/>
          </a:xfrm>
        </p:grpSpPr>
        <p:sp>
          <p:nvSpPr>
            <p:cNvPr id="142" name="Oval 138"/>
            <p:cNvSpPr>
              <a:spLocks noChangeAspect="1" noChangeArrowheads="1"/>
            </p:cNvSpPr>
            <p:nvPr/>
          </p:nvSpPr>
          <p:spPr bwMode="auto">
            <a:xfrm>
              <a:off x="4121" y="1479"/>
              <a:ext cx="307" cy="1191"/>
            </a:xfrm>
            <a:prstGeom prst="ellipse">
              <a:avLst/>
            </a:prstGeom>
            <a:solidFill>
              <a:srgbClr val="6600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p>
          </p:txBody>
        </p:sp>
        <p:grpSp>
          <p:nvGrpSpPr>
            <p:cNvPr id="143" name="Group 139"/>
            <p:cNvGrpSpPr>
              <a:grpSpLocks noChangeAspect="1"/>
            </p:cNvGrpSpPr>
            <p:nvPr/>
          </p:nvGrpSpPr>
          <p:grpSpPr bwMode="auto">
            <a:xfrm>
              <a:off x="4105" y="1525"/>
              <a:ext cx="499" cy="1043"/>
              <a:chOff x="4105" y="1525"/>
              <a:chExt cx="499" cy="1043"/>
            </a:xfrm>
          </p:grpSpPr>
          <p:sp>
            <p:nvSpPr>
              <p:cNvPr id="144" name="Line 140"/>
              <p:cNvSpPr>
                <a:spLocks noChangeAspect="1" noChangeShapeType="1"/>
              </p:cNvSpPr>
              <p:nvPr/>
            </p:nvSpPr>
            <p:spPr bwMode="auto">
              <a:xfrm>
                <a:off x="4287" y="1661"/>
                <a:ext cx="0" cy="726"/>
              </a:xfrm>
              <a:prstGeom prst="line">
                <a:avLst/>
              </a:prstGeom>
              <a:noFill/>
              <a:ln w="19050">
                <a:solidFill>
                  <a:srgbClr val="FF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45" name="Line 141"/>
              <p:cNvSpPr>
                <a:spLocks noChangeAspect="1" noChangeShapeType="1"/>
              </p:cNvSpPr>
              <p:nvPr/>
            </p:nvSpPr>
            <p:spPr bwMode="auto">
              <a:xfrm flipH="1">
                <a:off x="4151" y="2387"/>
                <a:ext cx="136" cy="136"/>
              </a:xfrm>
              <a:prstGeom prst="line">
                <a:avLst/>
              </a:prstGeom>
              <a:noFill/>
              <a:ln w="19050">
                <a:solidFill>
                  <a:srgbClr val="FF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46" name="Line 142"/>
              <p:cNvSpPr>
                <a:spLocks noChangeAspect="1" noChangeShapeType="1"/>
              </p:cNvSpPr>
              <p:nvPr/>
            </p:nvSpPr>
            <p:spPr bwMode="auto">
              <a:xfrm>
                <a:off x="4242" y="2432"/>
                <a:ext cx="90" cy="91"/>
              </a:xfrm>
              <a:prstGeom prst="line">
                <a:avLst/>
              </a:prstGeom>
              <a:noFill/>
              <a:ln w="19050">
                <a:solidFill>
                  <a:srgbClr val="FF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47" name="Line 143"/>
              <p:cNvSpPr>
                <a:spLocks noChangeAspect="1" noChangeShapeType="1"/>
              </p:cNvSpPr>
              <p:nvPr/>
            </p:nvSpPr>
            <p:spPr bwMode="auto">
              <a:xfrm>
                <a:off x="4287" y="2387"/>
                <a:ext cx="136" cy="91"/>
              </a:xfrm>
              <a:prstGeom prst="line">
                <a:avLst/>
              </a:prstGeom>
              <a:noFill/>
              <a:ln w="19050">
                <a:solidFill>
                  <a:srgbClr val="FF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48" name="Line 144"/>
              <p:cNvSpPr>
                <a:spLocks noChangeAspect="1" noChangeShapeType="1"/>
              </p:cNvSpPr>
              <p:nvPr/>
            </p:nvSpPr>
            <p:spPr bwMode="auto">
              <a:xfrm>
                <a:off x="4378" y="2432"/>
                <a:ext cx="0" cy="136"/>
              </a:xfrm>
              <a:prstGeom prst="line">
                <a:avLst/>
              </a:prstGeom>
              <a:noFill/>
              <a:ln w="19050">
                <a:solidFill>
                  <a:srgbClr val="FF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49" name="Line 145"/>
              <p:cNvSpPr>
                <a:spLocks noChangeAspect="1" noChangeShapeType="1"/>
              </p:cNvSpPr>
              <p:nvPr/>
            </p:nvSpPr>
            <p:spPr bwMode="auto">
              <a:xfrm flipV="1">
                <a:off x="4287" y="1797"/>
                <a:ext cx="91" cy="363"/>
              </a:xfrm>
              <a:prstGeom prst="line">
                <a:avLst/>
              </a:prstGeom>
              <a:noFill/>
              <a:ln w="38100">
                <a:solidFill>
                  <a:srgbClr val="FF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50" name="Line 146"/>
              <p:cNvSpPr>
                <a:spLocks noChangeAspect="1" noChangeShapeType="1"/>
              </p:cNvSpPr>
              <p:nvPr/>
            </p:nvSpPr>
            <p:spPr bwMode="auto">
              <a:xfrm flipH="1" flipV="1">
                <a:off x="4196" y="1707"/>
                <a:ext cx="91" cy="226"/>
              </a:xfrm>
              <a:prstGeom prst="line">
                <a:avLst/>
              </a:prstGeom>
              <a:noFill/>
              <a:ln w="19050">
                <a:solidFill>
                  <a:srgbClr val="FF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51" name="Line 147"/>
              <p:cNvSpPr>
                <a:spLocks noChangeAspect="1" noChangeShapeType="1"/>
              </p:cNvSpPr>
              <p:nvPr/>
            </p:nvSpPr>
            <p:spPr bwMode="auto">
              <a:xfrm flipV="1">
                <a:off x="4287" y="1616"/>
                <a:ext cx="45" cy="45"/>
              </a:xfrm>
              <a:prstGeom prst="line">
                <a:avLst/>
              </a:prstGeom>
              <a:noFill/>
              <a:ln w="38100">
                <a:solidFill>
                  <a:srgbClr val="FFFF99"/>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52" name="Line 148"/>
              <p:cNvSpPr>
                <a:spLocks noChangeAspect="1" noChangeShapeType="1"/>
              </p:cNvSpPr>
              <p:nvPr/>
            </p:nvSpPr>
            <p:spPr bwMode="auto">
              <a:xfrm flipH="1" flipV="1">
                <a:off x="4196" y="1525"/>
                <a:ext cx="91" cy="136"/>
              </a:xfrm>
              <a:prstGeom prst="line">
                <a:avLst/>
              </a:prstGeom>
              <a:noFill/>
              <a:ln w="38100">
                <a:solidFill>
                  <a:srgbClr val="FFFF99"/>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53" name="Line 149"/>
              <p:cNvSpPr>
                <a:spLocks noChangeAspect="1" noChangeShapeType="1"/>
              </p:cNvSpPr>
              <p:nvPr/>
            </p:nvSpPr>
            <p:spPr bwMode="auto">
              <a:xfrm>
                <a:off x="4105" y="2387"/>
                <a:ext cx="499" cy="0"/>
              </a:xfrm>
              <a:prstGeom prst="line">
                <a:avLst/>
              </a:prstGeom>
              <a:noFill/>
              <a:ln w="9525">
                <a:solidFill>
                  <a:srgbClr val="FF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54" name="Line 150"/>
              <p:cNvSpPr>
                <a:spLocks noChangeAspect="1" noChangeShapeType="1"/>
              </p:cNvSpPr>
              <p:nvPr/>
            </p:nvSpPr>
            <p:spPr bwMode="auto">
              <a:xfrm flipH="1" flipV="1">
                <a:off x="4196" y="1933"/>
                <a:ext cx="90" cy="363"/>
              </a:xfrm>
              <a:prstGeom prst="line">
                <a:avLst/>
              </a:prstGeom>
              <a:noFill/>
              <a:ln w="19050">
                <a:solidFill>
                  <a:srgbClr val="FF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grpSp>
        <p:nvGrpSpPr>
          <p:cNvPr id="155" name="Group 151"/>
          <p:cNvGrpSpPr>
            <a:grpSpLocks noChangeAspect="1"/>
          </p:cNvGrpSpPr>
          <p:nvPr/>
        </p:nvGrpSpPr>
        <p:grpSpPr bwMode="auto">
          <a:xfrm>
            <a:off x="3995738" y="1960563"/>
            <a:ext cx="346075" cy="1209675"/>
            <a:chOff x="839" y="165"/>
            <a:chExt cx="272" cy="952"/>
          </a:xfrm>
        </p:grpSpPr>
        <p:sp>
          <p:nvSpPr>
            <p:cNvPr id="156" name="Line 152"/>
            <p:cNvSpPr>
              <a:spLocks noChangeAspect="1" noChangeShapeType="1"/>
            </p:cNvSpPr>
            <p:nvPr/>
          </p:nvSpPr>
          <p:spPr bwMode="auto">
            <a:xfrm>
              <a:off x="975" y="210"/>
              <a:ext cx="0" cy="726"/>
            </a:xfrm>
            <a:prstGeom prst="line">
              <a:avLst/>
            </a:prstGeom>
            <a:noFill/>
            <a:ln w="19050">
              <a:solidFill>
                <a:srgbClr val="00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57" name="Line 153"/>
            <p:cNvSpPr>
              <a:spLocks noChangeAspect="1" noChangeShapeType="1"/>
            </p:cNvSpPr>
            <p:nvPr/>
          </p:nvSpPr>
          <p:spPr bwMode="auto">
            <a:xfrm flipH="1">
              <a:off x="839" y="936"/>
              <a:ext cx="136" cy="136"/>
            </a:xfrm>
            <a:prstGeom prst="line">
              <a:avLst/>
            </a:prstGeom>
            <a:noFill/>
            <a:ln w="19050">
              <a:solidFill>
                <a:srgbClr val="00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58" name="Line 154"/>
            <p:cNvSpPr>
              <a:spLocks noChangeAspect="1" noChangeShapeType="1"/>
            </p:cNvSpPr>
            <p:nvPr/>
          </p:nvSpPr>
          <p:spPr bwMode="auto">
            <a:xfrm>
              <a:off x="930" y="981"/>
              <a:ext cx="90" cy="91"/>
            </a:xfrm>
            <a:prstGeom prst="line">
              <a:avLst/>
            </a:prstGeom>
            <a:noFill/>
            <a:ln w="19050">
              <a:solidFill>
                <a:srgbClr val="00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59" name="Line 155"/>
            <p:cNvSpPr>
              <a:spLocks noChangeAspect="1" noChangeShapeType="1"/>
            </p:cNvSpPr>
            <p:nvPr/>
          </p:nvSpPr>
          <p:spPr bwMode="auto">
            <a:xfrm>
              <a:off x="975" y="936"/>
              <a:ext cx="136" cy="91"/>
            </a:xfrm>
            <a:prstGeom prst="line">
              <a:avLst/>
            </a:prstGeom>
            <a:noFill/>
            <a:ln w="19050">
              <a:solidFill>
                <a:srgbClr val="00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60" name="Line 156"/>
            <p:cNvSpPr>
              <a:spLocks noChangeAspect="1" noChangeShapeType="1"/>
            </p:cNvSpPr>
            <p:nvPr/>
          </p:nvSpPr>
          <p:spPr bwMode="auto">
            <a:xfrm>
              <a:off x="1066" y="981"/>
              <a:ext cx="0" cy="136"/>
            </a:xfrm>
            <a:prstGeom prst="line">
              <a:avLst/>
            </a:prstGeom>
            <a:noFill/>
            <a:ln w="19050">
              <a:solidFill>
                <a:srgbClr val="00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61" name="Line 157"/>
            <p:cNvSpPr>
              <a:spLocks noChangeAspect="1" noChangeShapeType="1"/>
            </p:cNvSpPr>
            <p:nvPr/>
          </p:nvSpPr>
          <p:spPr bwMode="auto">
            <a:xfrm flipV="1">
              <a:off x="975" y="346"/>
              <a:ext cx="91" cy="363"/>
            </a:xfrm>
            <a:prstGeom prst="line">
              <a:avLst/>
            </a:prstGeom>
            <a:noFill/>
            <a:ln w="38100">
              <a:solidFill>
                <a:srgbClr val="00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62" name="Line 158"/>
            <p:cNvSpPr>
              <a:spLocks noChangeAspect="1" noChangeShapeType="1"/>
            </p:cNvSpPr>
            <p:nvPr/>
          </p:nvSpPr>
          <p:spPr bwMode="auto">
            <a:xfrm flipH="1">
              <a:off x="839" y="482"/>
              <a:ext cx="136" cy="91"/>
            </a:xfrm>
            <a:prstGeom prst="line">
              <a:avLst/>
            </a:prstGeom>
            <a:noFill/>
            <a:ln w="19050">
              <a:solidFill>
                <a:srgbClr val="00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63" name="Line 159"/>
            <p:cNvSpPr>
              <a:spLocks noChangeAspect="1" noChangeShapeType="1"/>
            </p:cNvSpPr>
            <p:nvPr/>
          </p:nvSpPr>
          <p:spPr bwMode="auto">
            <a:xfrm flipV="1">
              <a:off x="975" y="165"/>
              <a:ext cx="45" cy="45"/>
            </a:xfrm>
            <a:prstGeom prst="line">
              <a:avLst/>
            </a:prstGeom>
            <a:noFill/>
            <a:ln w="38100">
              <a:solidFill>
                <a:srgbClr val="0033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nvGrpSpPr>
          <p:cNvPr id="164" name="Group 160"/>
          <p:cNvGrpSpPr>
            <a:grpSpLocks noChangeAspect="1"/>
          </p:cNvGrpSpPr>
          <p:nvPr/>
        </p:nvGrpSpPr>
        <p:grpSpPr bwMode="auto">
          <a:xfrm>
            <a:off x="5219700" y="4984750"/>
            <a:ext cx="347663" cy="1554163"/>
            <a:chOff x="1338" y="119"/>
            <a:chExt cx="272" cy="1224"/>
          </a:xfrm>
        </p:grpSpPr>
        <p:sp>
          <p:nvSpPr>
            <p:cNvPr id="165" name="Line 161"/>
            <p:cNvSpPr>
              <a:spLocks noChangeAspect="1" noChangeShapeType="1"/>
            </p:cNvSpPr>
            <p:nvPr/>
          </p:nvSpPr>
          <p:spPr bwMode="auto">
            <a:xfrm>
              <a:off x="1474" y="436"/>
              <a:ext cx="0" cy="726"/>
            </a:xfrm>
            <a:prstGeom prst="line">
              <a:avLst/>
            </a:prstGeom>
            <a:noFill/>
            <a:ln w="19050">
              <a:solidFill>
                <a:srgbClr val="00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66" name="Line 162"/>
            <p:cNvSpPr>
              <a:spLocks noChangeAspect="1" noChangeShapeType="1"/>
            </p:cNvSpPr>
            <p:nvPr/>
          </p:nvSpPr>
          <p:spPr bwMode="auto">
            <a:xfrm flipH="1">
              <a:off x="1338" y="1162"/>
              <a:ext cx="136" cy="136"/>
            </a:xfrm>
            <a:prstGeom prst="line">
              <a:avLst/>
            </a:prstGeom>
            <a:noFill/>
            <a:ln w="19050">
              <a:solidFill>
                <a:srgbClr val="00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67" name="Line 163"/>
            <p:cNvSpPr>
              <a:spLocks noChangeAspect="1" noChangeShapeType="1"/>
            </p:cNvSpPr>
            <p:nvPr/>
          </p:nvSpPr>
          <p:spPr bwMode="auto">
            <a:xfrm>
              <a:off x="1429" y="1207"/>
              <a:ext cx="90" cy="91"/>
            </a:xfrm>
            <a:prstGeom prst="line">
              <a:avLst/>
            </a:prstGeom>
            <a:noFill/>
            <a:ln w="19050">
              <a:solidFill>
                <a:srgbClr val="00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68" name="Line 164"/>
            <p:cNvSpPr>
              <a:spLocks noChangeAspect="1" noChangeShapeType="1"/>
            </p:cNvSpPr>
            <p:nvPr/>
          </p:nvSpPr>
          <p:spPr bwMode="auto">
            <a:xfrm>
              <a:off x="1474" y="1162"/>
              <a:ext cx="136" cy="91"/>
            </a:xfrm>
            <a:prstGeom prst="line">
              <a:avLst/>
            </a:prstGeom>
            <a:noFill/>
            <a:ln w="19050">
              <a:solidFill>
                <a:srgbClr val="00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69" name="Line 165"/>
            <p:cNvSpPr>
              <a:spLocks noChangeAspect="1" noChangeShapeType="1"/>
            </p:cNvSpPr>
            <p:nvPr/>
          </p:nvSpPr>
          <p:spPr bwMode="auto">
            <a:xfrm>
              <a:off x="1565" y="1207"/>
              <a:ext cx="0" cy="136"/>
            </a:xfrm>
            <a:prstGeom prst="line">
              <a:avLst/>
            </a:prstGeom>
            <a:noFill/>
            <a:ln w="19050">
              <a:solidFill>
                <a:srgbClr val="00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70" name="Line 166"/>
            <p:cNvSpPr>
              <a:spLocks noChangeAspect="1" noChangeShapeType="1"/>
            </p:cNvSpPr>
            <p:nvPr/>
          </p:nvSpPr>
          <p:spPr bwMode="auto">
            <a:xfrm flipV="1">
              <a:off x="1474" y="708"/>
              <a:ext cx="91" cy="227"/>
            </a:xfrm>
            <a:prstGeom prst="line">
              <a:avLst/>
            </a:prstGeom>
            <a:noFill/>
            <a:ln w="38100">
              <a:solidFill>
                <a:srgbClr val="00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71" name="Line 167"/>
            <p:cNvSpPr>
              <a:spLocks noChangeAspect="1" noChangeShapeType="1"/>
            </p:cNvSpPr>
            <p:nvPr/>
          </p:nvSpPr>
          <p:spPr bwMode="auto">
            <a:xfrm flipH="1" flipV="1">
              <a:off x="1383" y="482"/>
              <a:ext cx="91" cy="226"/>
            </a:xfrm>
            <a:prstGeom prst="line">
              <a:avLst/>
            </a:prstGeom>
            <a:noFill/>
            <a:ln w="19050">
              <a:solidFill>
                <a:srgbClr val="00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72" name="Line 168"/>
            <p:cNvSpPr>
              <a:spLocks noChangeAspect="1" noChangeShapeType="1"/>
            </p:cNvSpPr>
            <p:nvPr/>
          </p:nvSpPr>
          <p:spPr bwMode="auto">
            <a:xfrm flipV="1">
              <a:off x="1474" y="391"/>
              <a:ext cx="45" cy="45"/>
            </a:xfrm>
            <a:prstGeom prst="line">
              <a:avLst/>
            </a:prstGeom>
            <a:noFill/>
            <a:ln w="38100">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73" name="Line 169"/>
            <p:cNvSpPr>
              <a:spLocks noChangeAspect="1" noChangeShapeType="1"/>
            </p:cNvSpPr>
            <p:nvPr/>
          </p:nvSpPr>
          <p:spPr bwMode="auto">
            <a:xfrm flipV="1">
              <a:off x="1474" y="255"/>
              <a:ext cx="91" cy="181"/>
            </a:xfrm>
            <a:prstGeom prst="line">
              <a:avLst/>
            </a:prstGeom>
            <a:noFill/>
            <a:ln w="38100">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74" name="Line 170"/>
            <p:cNvSpPr>
              <a:spLocks noChangeAspect="1" noChangeShapeType="1"/>
            </p:cNvSpPr>
            <p:nvPr/>
          </p:nvSpPr>
          <p:spPr bwMode="auto">
            <a:xfrm flipH="1" flipV="1">
              <a:off x="1383" y="119"/>
              <a:ext cx="91" cy="317"/>
            </a:xfrm>
            <a:prstGeom prst="line">
              <a:avLst/>
            </a:prstGeom>
            <a:noFill/>
            <a:ln w="38100">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nvGrpSpPr>
          <p:cNvPr id="175" name="Group 171"/>
          <p:cNvGrpSpPr>
            <a:grpSpLocks noChangeAspect="1"/>
          </p:cNvGrpSpPr>
          <p:nvPr/>
        </p:nvGrpSpPr>
        <p:grpSpPr bwMode="auto">
          <a:xfrm>
            <a:off x="4500563" y="3760788"/>
            <a:ext cx="403225" cy="1095375"/>
            <a:chOff x="794" y="1706"/>
            <a:chExt cx="317" cy="862"/>
          </a:xfrm>
        </p:grpSpPr>
        <p:sp>
          <p:nvSpPr>
            <p:cNvPr id="176" name="Line 172"/>
            <p:cNvSpPr>
              <a:spLocks noChangeAspect="1" noChangeShapeType="1"/>
            </p:cNvSpPr>
            <p:nvPr/>
          </p:nvSpPr>
          <p:spPr bwMode="auto">
            <a:xfrm>
              <a:off x="930" y="1706"/>
              <a:ext cx="0" cy="72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77" name="Line 173"/>
            <p:cNvSpPr>
              <a:spLocks noChangeAspect="1" noChangeShapeType="1"/>
            </p:cNvSpPr>
            <p:nvPr/>
          </p:nvSpPr>
          <p:spPr bwMode="auto">
            <a:xfrm flipH="1">
              <a:off x="794" y="2432"/>
              <a:ext cx="136" cy="13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78" name="Line 174"/>
            <p:cNvSpPr>
              <a:spLocks noChangeAspect="1" noChangeShapeType="1"/>
            </p:cNvSpPr>
            <p:nvPr/>
          </p:nvSpPr>
          <p:spPr bwMode="auto">
            <a:xfrm>
              <a:off x="885" y="2477"/>
              <a:ext cx="90" cy="91"/>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79" name="Line 175"/>
            <p:cNvSpPr>
              <a:spLocks noChangeAspect="1" noChangeShapeType="1"/>
            </p:cNvSpPr>
            <p:nvPr/>
          </p:nvSpPr>
          <p:spPr bwMode="auto">
            <a:xfrm>
              <a:off x="930" y="2432"/>
              <a:ext cx="136" cy="91"/>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80" name="Line 176"/>
            <p:cNvSpPr>
              <a:spLocks noChangeAspect="1" noChangeShapeType="1"/>
            </p:cNvSpPr>
            <p:nvPr/>
          </p:nvSpPr>
          <p:spPr bwMode="auto">
            <a:xfrm flipV="1">
              <a:off x="930" y="1842"/>
              <a:ext cx="91" cy="363"/>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81" name="Line 177"/>
            <p:cNvSpPr>
              <a:spLocks noChangeAspect="1" noChangeShapeType="1"/>
            </p:cNvSpPr>
            <p:nvPr/>
          </p:nvSpPr>
          <p:spPr bwMode="auto">
            <a:xfrm flipH="1" flipV="1">
              <a:off x="839" y="1752"/>
              <a:ext cx="91" cy="22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82" name="Line 178"/>
            <p:cNvSpPr>
              <a:spLocks noChangeAspect="1" noChangeShapeType="1"/>
            </p:cNvSpPr>
            <p:nvPr/>
          </p:nvSpPr>
          <p:spPr bwMode="auto">
            <a:xfrm>
              <a:off x="930" y="2432"/>
              <a:ext cx="181" cy="4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83" name="Line 179"/>
            <p:cNvSpPr>
              <a:spLocks noChangeAspect="1" noChangeShapeType="1"/>
            </p:cNvSpPr>
            <p:nvPr/>
          </p:nvSpPr>
          <p:spPr bwMode="auto">
            <a:xfrm>
              <a:off x="975" y="1979"/>
              <a:ext cx="9" cy="5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nvGrpSpPr>
          <p:cNvPr id="184" name="Group 180"/>
          <p:cNvGrpSpPr>
            <a:grpSpLocks noChangeAspect="1"/>
          </p:cNvGrpSpPr>
          <p:nvPr/>
        </p:nvGrpSpPr>
        <p:grpSpPr bwMode="auto">
          <a:xfrm>
            <a:off x="4572000" y="1744663"/>
            <a:ext cx="347663" cy="1323975"/>
            <a:chOff x="3471" y="1525"/>
            <a:chExt cx="272" cy="1043"/>
          </a:xfrm>
        </p:grpSpPr>
        <p:sp>
          <p:nvSpPr>
            <p:cNvPr id="185" name="Line 181"/>
            <p:cNvSpPr>
              <a:spLocks noChangeAspect="1" noChangeShapeType="1"/>
            </p:cNvSpPr>
            <p:nvPr/>
          </p:nvSpPr>
          <p:spPr bwMode="auto">
            <a:xfrm>
              <a:off x="3607" y="1661"/>
              <a:ext cx="0" cy="726"/>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86" name="Line 182"/>
            <p:cNvSpPr>
              <a:spLocks noChangeAspect="1" noChangeShapeType="1"/>
            </p:cNvSpPr>
            <p:nvPr/>
          </p:nvSpPr>
          <p:spPr bwMode="auto">
            <a:xfrm flipH="1">
              <a:off x="3471" y="2387"/>
              <a:ext cx="136" cy="136"/>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87" name="Line 183"/>
            <p:cNvSpPr>
              <a:spLocks noChangeAspect="1" noChangeShapeType="1"/>
            </p:cNvSpPr>
            <p:nvPr/>
          </p:nvSpPr>
          <p:spPr bwMode="auto">
            <a:xfrm>
              <a:off x="3562" y="2432"/>
              <a:ext cx="90" cy="91"/>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88" name="Line 184"/>
            <p:cNvSpPr>
              <a:spLocks noChangeAspect="1" noChangeShapeType="1"/>
            </p:cNvSpPr>
            <p:nvPr/>
          </p:nvSpPr>
          <p:spPr bwMode="auto">
            <a:xfrm>
              <a:off x="3607" y="2387"/>
              <a:ext cx="136" cy="91"/>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89" name="Line 185"/>
            <p:cNvSpPr>
              <a:spLocks noChangeAspect="1" noChangeShapeType="1"/>
            </p:cNvSpPr>
            <p:nvPr/>
          </p:nvSpPr>
          <p:spPr bwMode="auto">
            <a:xfrm>
              <a:off x="3698" y="2432"/>
              <a:ext cx="0" cy="136"/>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90" name="Line 186"/>
            <p:cNvSpPr>
              <a:spLocks noChangeAspect="1" noChangeShapeType="1"/>
            </p:cNvSpPr>
            <p:nvPr/>
          </p:nvSpPr>
          <p:spPr bwMode="auto">
            <a:xfrm>
              <a:off x="3607" y="2160"/>
              <a:ext cx="135" cy="91"/>
            </a:xfrm>
            <a:prstGeom prst="line">
              <a:avLst/>
            </a:prstGeom>
            <a:noFill/>
            <a:ln w="3810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91" name="Line 187"/>
            <p:cNvSpPr>
              <a:spLocks noChangeAspect="1" noChangeShapeType="1"/>
            </p:cNvSpPr>
            <p:nvPr/>
          </p:nvSpPr>
          <p:spPr bwMode="auto">
            <a:xfrm flipH="1" flipV="1">
              <a:off x="3561" y="1661"/>
              <a:ext cx="46" cy="272"/>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92" name="Line 188"/>
            <p:cNvSpPr>
              <a:spLocks noChangeAspect="1" noChangeShapeType="1"/>
            </p:cNvSpPr>
            <p:nvPr/>
          </p:nvSpPr>
          <p:spPr bwMode="auto">
            <a:xfrm flipV="1">
              <a:off x="3607" y="1525"/>
              <a:ext cx="90" cy="136"/>
            </a:xfrm>
            <a:prstGeom prst="line">
              <a:avLst/>
            </a:prstGeom>
            <a:noFill/>
            <a:ln w="38100">
              <a:solidFill>
                <a:srgbClr val="0000CC"/>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93" name="Line 189"/>
            <p:cNvSpPr>
              <a:spLocks noChangeAspect="1" noChangeShapeType="1"/>
            </p:cNvSpPr>
            <p:nvPr/>
          </p:nvSpPr>
          <p:spPr bwMode="auto">
            <a:xfrm flipH="1" flipV="1">
              <a:off x="3516" y="1525"/>
              <a:ext cx="91" cy="136"/>
            </a:xfrm>
            <a:prstGeom prst="line">
              <a:avLst/>
            </a:prstGeom>
            <a:noFill/>
            <a:ln w="38100">
              <a:solidFill>
                <a:srgbClr val="0000CC"/>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nvGrpSpPr>
          <p:cNvPr id="194" name="Group 190"/>
          <p:cNvGrpSpPr>
            <a:grpSpLocks noChangeAspect="1"/>
          </p:cNvGrpSpPr>
          <p:nvPr/>
        </p:nvGrpSpPr>
        <p:grpSpPr bwMode="auto">
          <a:xfrm>
            <a:off x="5219700" y="1600200"/>
            <a:ext cx="354013" cy="1498600"/>
            <a:chOff x="2789" y="119"/>
            <a:chExt cx="279" cy="1180"/>
          </a:xfrm>
        </p:grpSpPr>
        <p:sp>
          <p:nvSpPr>
            <p:cNvPr id="195" name="Line 191"/>
            <p:cNvSpPr>
              <a:spLocks noChangeAspect="1" noChangeShapeType="1"/>
            </p:cNvSpPr>
            <p:nvPr/>
          </p:nvSpPr>
          <p:spPr bwMode="auto">
            <a:xfrm>
              <a:off x="2925" y="346"/>
              <a:ext cx="0" cy="726"/>
            </a:xfrm>
            <a:prstGeom prst="line">
              <a:avLst/>
            </a:prstGeom>
            <a:noFill/>
            <a:ln w="19050">
              <a:solidFill>
                <a:srgbClr val="66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96" name="Line 192"/>
            <p:cNvSpPr>
              <a:spLocks noChangeAspect="1" noChangeShapeType="1"/>
            </p:cNvSpPr>
            <p:nvPr/>
          </p:nvSpPr>
          <p:spPr bwMode="auto">
            <a:xfrm flipH="1">
              <a:off x="2789" y="1072"/>
              <a:ext cx="136" cy="136"/>
            </a:xfrm>
            <a:prstGeom prst="line">
              <a:avLst/>
            </a:prstGeom>
            <a:noFill/>
            <a:ln w="19050">
              <a:solidFill>
                <a:srgbClr val="66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97" name="Line 193"/>
            <p:cNvSpPr>
              <a:spLocks noChangeAspect="1" noChangeShapeType="1"/>
            </p:cNvSpPr>
            <p:nvPr/>
          </p:nvSpPr>
          <p:spPr bwMode="auto">
            <a:xfrm>
              <a:off x="2880" y="1117"/>
              <a:ext cx="90" cy="91"/>
            </a:xfrm>
            <a:prstGeom prst="line">
              <a:avLst/>
            </a:prstGeom>
            <a:noFill/>
            <a:ln w="19050">
              <a:solidFill>
                <a:srgbClr val="66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98" name="Line 194"/>
            <p:cNvSpPr>
              <a:spLocks noChangeAspect="1" noChangeShapeType="1"/>
            </p:cNvSpPr>
            <p:nvPr/>
          </p:nvSpPr>
          <p:spPr bwMode="auto">
            <a:xfrm>
              <a:off x="2925" y="1072"/>
              <a:ext cx="136" cy="91"/>
            </a:xfrm>
            <a:prstGeom prst="line">
              <a:avLst/>
            </a:prstGeom>
            <a:noFill/>
            <a:ln w="19050">
              <a:solidFill>
                <a:srgbClr val="66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99" name="Line 195"/>
            <p:cNvSpPr>
              <a:spLocks noChangeAspect="1" noChangeShapeType="1"/>
            </p:cNvSpPr>
            <p:nvPr/>
          </p:nvSpPr>
          <p:spPr bwMode="auto">
            <a:xfrm>
              <a:off x="2934" y="1080"/>
              <a:ext cx="134" cy="219"/>
            </a:xfrm>
            <a:prstGeom prst="line">
              <a:avLst/>
            </a:prstGeom>
            <a:noFill/>
            <a:ln w="19050">
              <a:solidFill>
                <a:srgbClr val="66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00" name="Line 196"/>
            <p:cNvSpPr>
              <a:spLocks noChangeAspect="1" noChangeShapeType="1"/>
            </p:cNvSpPr>
            <p:nvPr/>
          </p:nvSpPr>
          <p:spPr bwMode="auto">
            <a:xfrm flipV="1">
              <a:off x="2925" y="754"/>
              <a:ext cx="135" cy="91"/>
            </a:xfrm>
            <a:prstGeom prst="line">
              <a:avLst/>
            </a:prstGeom>
            <a:noFill/>
            <a:ln w="38100">
              <a:solidFill>
                <a:srgbClr val="66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01" name="Line 197"/>
            <p:cNvSpPr>
              <a:spLocks noChangeAspect="1" noChangeShapeType="1"/>
            </p:cNvSpPr>
            <p:nvPr/>
          </p:nvSpPr>
          <p:spPr bwMode="auto">
            <a:xfrm flipH="1" flipV="1">
              <a:off x="2834" y="392"/>
              <a:ext cx="91" cy="226"/>
            </a:xfrm>
            <a:prstGeom prst="line">
              <a:avLst/>
            </a:prstGeom>
            <a:noFill/>
            <a:ln w="19050">
              <a:solidFill>
                <a:srgbClr val="66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02" name="Line 198"/>
            <p:cNvSpPr>
              <a:spLocks noChangeAspect="1" noChangeShapeType="1"/>
            </p:cNvSpPr>
            <p:nvPr/>
          </p:nvSpPr>
          <p:spPr bwMode="auto">
            <a:xfrm flipV="1">
              <a:off x="2925" y="119"/>
              <a:ext cx="45" cy="227"/>
            </a:xfrm>
            <a:prstGeom prst="line">
              <a:avLst/>
            </a:prstGeom>
            <a:noFill/>
            <a:ln w="38100">
              <a:solidFill>
                <a:srgbClr val="6600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03" name="Line 199"/>
            <p:cNvSpPr>
              <a:spLocks noChangeAspect="1" noChangeShapeType="1"/>
            </p:cNvSpPr>
            <p:nvPr/>
          </p:nvSpPr>
          <p:spPr bwMode="auto">
            <a:xfrm flipH="1" flipV="1">
              <a:off x="2834" y="210"/>
              <a:ext cx="91" cy="136"/>
            </a:xfrm>
            <a:prstGeom prst="line">
              <a:avLst/>
            </a:prstGeom>
            <a:noFill/>
            <a:ln w="38100">
              <a:solidFill>
                <a:srgbClr val="6600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nvGrpSpPr>
          <p:cNvPr id="204" name="Group 200"/>
          <p:cNvGrpSpPr>
            <a:grpSpLocks noChangeAspect="1"/>
          </p:cNvGrpSpPr>
          <p:nvPr/>
        </p:nvGrpSpPr>
        <p:grpSpPr bwMode="auto">
          <a:xfrm>
            <a:off x="5148263" y="3544888"/>
            <a:ext cx="361950" cy="1555750"/>
            <a:chOff x="3825" y="1343"/>
            <a:chExt cx="285" cy="1225"/>
          </a:xfrm>
        </p:grpSpPr>
        <p:sp>
          <p:nvSpPr>
            <p:cNvPr id="205" name="Rectangle 201"/>
            <p:cNvSpPr>
              <a:spLocks noChangeAspect="1" noChangeArrowheads="1"/>
            </p:cNvSpPr>
            <p:nvPr/>
          </p:nvSpPr>
          <p:spPr bwMode="auto">
            <a:xfrm>
              <a:off x="3825" y="1343"/>
              <a:ext cx="285" cy="1203"/>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p>
          </p:txBody>
        </p:sp>
        <p:grpSp>
          <p:nvGrpSpPr>
            <p:cNvPr id="206" name="Group 202"/>
            <p:cNvGrpSpPr>
              <a:grpSpLocks noChangeAspect="1"/>
            </p:cNvGrpSpPr>
            <p:nvPr/>
          </p:nvGrpSpPr>
          <p:grpSpPr bwMode="auto">
            <a:xfrm>
              <a:off x="3833" y="1344"/>
              <a:ext cx="272" cy="1224"/>
              <a:chOff x="3833" y="1344"/>
              <a:chExt cx="272" cy="1224"/>
            </a:xfrm>
          </p:grpSpPr>
          <p:sp>
            <p:nvSpPr>
              <p:cNvPr id="207" name="Line 203"/>
              <p:cNvSpPr>
                <a:spLocks noChangeAspect="1" noChangeShapeType="1"/>
              </p:cNvSpPr>
              <p:nvPr/>
            </p:nvSpPr>
            <p:spPr bwMode="auto">
              <a:xfrm>
                <a:off x="3969" y="1661"/>
                <a:ext cx="0" cy="726"/>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08" name="Line 204"/>
              <p:cNvSpPr>
                <a:spLocks noChangeAspect="1" noChangeShapeType="1"/>
              </p:cNvSpPr>
              <p:nvPr/>
            </p:nvSpPr>
            <p:spPr bwMode="auto">
              <a:xfrm flipH="1">
                <a:off x="3833" y="2387"/>
                <a:ext cx="136" cy="136"/>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09" name="Line 205"/>
              <p:cNvSpPr>
                <a:spLocks noChangeAspect="1" noChangeShapeType="1"/>
              </p:cNvSpPr>
              <p:nvPr/>
            </p:nvSpPr>
            <p:spPr bwMode="auto">
              <a:xfrm>
                <a:off x="3924" y="2432"/>
                <a:ext cx="90" cy="91"/>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10" name="Line 206"/>
              <p:cNvSpPr>
                <a:spLocks noChangeAspect="1" noChangeShapeType="1"/>
              </p:cNvSpPr>
              <p:nvPr/>
            </p:nvSpPr>
            <p:spPr bwMode="auto">
              <a:xfrm>
                <a:off x="3969" y="2387"/>
                <a:ext cx="136" cy="91"/>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11" name="Line 207"/>
              <p:cNvSpPr>
                <a:spLocks noChangeAspect="1" noChangeShapeType="1"/>
              </p:cNvSpPr>
              <p:nvPr/>
            </p:nvSpPr>
            <p:spPr bwMode="auto">
              <a:xfrm>
                <a:off x="4060" y="2432"/>
                <a:ext cx="0" cy="136"/>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12" name="Line 208"/>
              <p:cNvSpPr>
                <a:spLocks noChangeAspect="1" noChangeShapeType="1"/>
              </p:cNvSpPr>
              <p:nvPr/>
            </p:nvSpPr>
            <p:spPr bwMode="auto">
              <a:xfrm flipV="1">
                <a:off x="3969" y="2024"/>
                <a:ext cx="90" cy="136"/>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13" name="Line 209"/>
              <p:cNvSpPr>
                <a:spLocks noChangeAspect="1" noChangeShapeType="1"/>
              </p:cNvSpPr>
              <p:nvPr/>
            </p:nvSpPr>
            <p:spPr bwMode="auto">
              <a:xfrm flipH="1" flipV="1">
                <a:off x="3878" y="1707"/>
                <a:ext cx="91" cy="226"/>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14" name="Line 210"/>
              <p:cNvSpPr>
                <a:spLocks noChangeAspect="1" noChangeShapeType="1"/>
              </p:cNvSpPr>
              <p:nvPr/>
            </p:nvSpPr>
            <p:spPr bwMode="auto">
              <a:xfrm flipV="1">
                <a:off x="3969" y="1344"/>
                <a:ext cx="45" cy="317"/>
              </a:xfrm>
              <a:prstGeom prst="line">
                <a:avLst/>
              </a:prstGeom>
              <a:noFill/>
              <a:ln w="38100">
                <a:solidFill>
                  <a:schemeClr val="bg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15" name="Line 211"/>
              <p:cNvSpPr>
                <a:spLocks noChangeAspect="1" noChangeShapeType="1"/>
              </p:cNvSpPr>
              <p:nvPr/>
            </p:nvSpPr>
            <p:spPr bwMode="auto">
              <a:xfrm flipH="1" flipV="1">
                <a:off x="3878" y="1525"/>
                <a:ext cx="91" cy="136"/>
              </a:xfrm>
              <a:prstGeom prst="line">
                <a:avLst/>
              </a:prstGeom>
              <a:noFill/>
              <a:ln w="38100">
                <a:solidFill>
                  <a:schemeClr val="bg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grpSp>
        <p:nvGrpSpPr>
          <p:cNvPr id="216" name="Group 212"/>
          <p:cNvGrpSpPr>
            <a:grpSpLocks noChangeAspect="1"/>
          </p:cNvGrpSpPr>
          <p:nvPr/>
        </p:nvGrpSpPr>
        <p:grpSpPr bwMode="auto">
          <a:xfrm>
            <a:off x="6948488" y="1600200"/>
            <a:ext cx="633412" cy="1512888"/>
            <a:chOff x="4105" y="1479"/>
            <a:chExt cx="499" cy="1191"/>
          </a:xfrm>
        </p:grpSpPr>
        <p:sp>
          <p:nvSpPr>
            <p:cNvPr id="217" name="Oval 213"/>
            <p:cNvSpPr>
              <a:spLocks noChangeAspect="1" noChangeArrowheads="1"/>
            </p:cNvSpPr>
            <p:nvPr/>
          </p:nvSpPr>
          <p:spPr bwMode="auto">
            <a:xfrm>
              <a:off x="4121" y="1479"/>
              <a:ext cx="307" cy="1191"/>
            </a:xfrm>
            <a:prstGeom prst="ellipse">
              <a:avLst/>
            </a:prstGeom>
            <a:solidFill>
              <a:srgbClr val="6600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p>
          </p:txBody>
        </p:sp>
        <p:grpSp>
          <p:nvGrpSpPr>
            <p:cNvPr id="218" name="Group 214"/>
            <p:cNvGrpSpPr>
              <a:grpSpLocks noChangeAspect="1"/>
            </p:cNvGrpSpPr>
            <p:nvPr/>
          </p:nvGrpSpPr>
          <p:grpSpPr bwMode="auto">
            <a:xfrm>
              <a:off x="4105" y="1525"/>
              <a:ext cx="499" cy="1043"/>
              <a:chOff x="4105" y="1525"/>
              <a:chExt cx="499" cy="1043"/>
            </a:xfrm>
          </p:grpSpPr>
          <p:sp>
            <p:nvSpPr>
              <p:cNvPr id="219" name="Line 215"/>
              <p:cNvSpPr>
                <a:spLocks noChangeAspect="1" noChangeShapeType="1"/>
              </p:cNvSpPr>
              <p:nvPr/>
            </p:nvSpPr>
            <p:spPr bwMode="auto">
              <a:xfrm>
                <a:off x="4287" y="1661"/>
                <a:ext cx="0" cy="726"/>
              </a:xfrm>
              <a:prstGeom prst="line">
                <a:avLst/>
              </a:prstGeom>
              <a:noFill/>
              <a:ln w="19050">
                <a:solidFill>
                  <a:srgbClr val="FF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20" name="Line 216"/>
              <p:cNvSpPr>
                <a:spLocks noChangeAspect="1" noChangeShapeType="1"/>
              </p:cNvSpPr>
              <p:nvPr/>
            </p:nvSpPr>
            <p:spPr bwMode="auto">
              <a:xfrm flipH="1">
                <a:off x="4151" y="2387"/>
                <a:ext cx="136" cy="136"/>
              </a:xfrm>
              <a:prstGeom prst="line">
                <a:avLst/>
              </a:prstGeom>
              <a:noFill/>
              <a:ln w="19050">
                <a:solidFill>
                  <a:srgbClr val="FF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21" name="Line 217"/>
              <p:cNvSpPr>
                <a:spLocks noChangeAspect="1" noChangeShapeType="1"/>
              </p:cNvSpPr>
              <p:nvPr/>
            </p:nvSpPr>
            <p:spPr bwMode="auto">
              <a:xfrm>
                <a:off x="4242" y="2432"/>
                <a:ext cx="90" cy="91"/>
              </a:xfrm>
              <a:prstGeom prst="line">
                <a:avLst/>
              </a:prstGeom>
              <a:noFill/>
              <a:ln w="19050">
                <a:solidFill>
                  <a:srgbClr val="FF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22" name="Line 218"/>
              <p:cNvSpPr>
                <a:spLocks noChangeAspect="1" noChangeShapeType="1"/>
              </p:cNvSpPr>
              <p:nvPr/>
            </p:nvSpPr>
            <p:spPr bwMode="auto">
              <a:xfrm>
                <a:off x="4287" y="2387"/>
                <a:ext cx="136" cy="91"/>
              </a:xfrm>
              <a:prstGeom prst="line">
                <a:avLst/>
              </a:prstGeom>
              <a:noFill/>
              <a:ln w="19050">
                <a:solidFill>
                  <a:srgbClr val="FF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23" name="Line 219"/>
              <p:cNvSpPr>
                <a:spLocks noChangeAspect="1" noChangeShapeType="1"/>
              </p:cNvSpPr>
              <p:nvPr/>
            </p:nvSpPr>
            <p:spPr bwMode="auto">
              <a:xfrm>
                <a:off x="4378" y="2432"/>
                <a:ext cx="0" cy="136"/>
              </a:xfrm>
              <a:prstGeom prst="line">
                <a:avLst/>
              </a:prstGeom>
              <a:noFill/>
              <a:ln w="19050">
                <a:solidFill>
                  <a:srgbClr val="FF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24" name="Line 220"/>
              <p:cNvSpPr>
                <a:spLocks noChangeAspect="1" noChangeShapeType="1"/>
              </p:cNvSpPr>
              <p:nvPr/>
            </p:nvSpPr>
            <p:spPr bwMode="auto">
              <a:xfrm flipV="1">
                <a:off x="4287" y="1797"/>
                <a:ext cx="91" cy="363"/>
              </a:xfrm>
              <a:prstGeom prst="line">
                <a:avLst/>
              </a:prstGeom>
              <a:noFill/>
              <a:ln w="38100">
                <a:solidFill>
                  <a:srgbClr val="FF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25" name="Line 221"/>
              <p:cNvSpPr>
                <a:spLocks noChangeAspect="1" noChangeShapeType="1"/>
              </p:cNvSpPr>
              <p:nvPr/>
            </p:nvSpPr>
            <p:spPr bwMode="auto">
              <a:xfrm flipH="1" flipV="1">
                <a:off x="4196" y="1707"/>
                <a:ext cx="91" cy="226"/>
              </a:xfrm>
              <a:prstGeom prst="line">
                <a:avLst/>
              </a:prstGeom>
              <a:noFill/>
              <a:ln w="19050">
                <a:solidFill>
                  <a:srgbClr val="FF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26" name="Line 222"/>
              <p:cNvSpPr>
                <a:spLocks noChangeAspect="1" noChangeShapeType="1"/>
              </p:cNvSpPr>
              <p:nvPr/>
            </p:nvSpPr>
            <p:spPr bwMode="auto">
              <a:xfrm flipV="1">
                <a:off x="4287" y="1616"/>
                <a:ext cx="45" cy="45"/>
              </a:xfrm>
              <a:prstGeom prst="line">
                <a:avLst/>
              </a:prstGeom>
              <a:noFill/>
              <a:ln w="38100">
                <a:solidFill>
                  <a:srgbClr val="FFFF99"/>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27" name="Line 223"/>
              <p:cNvSpPr>
                <a:spLocks noChangeAspect="1" noChangeShapeType="1"/>
              </p:cNvSpPr>
              <p:nvPr/>
            </p:nvSpPr>
            <p:spPr bwMode="auto">
              <a:xfrm flipH="1" flipV="1">
                <a:off x="4196" y="1525"/>
                <a:ext cx="91" cy="136"/>
              </a:xfrm>
              <a:prstGeom prst="line">
                <a:avLst/>
              </a:prstGeom>
              <a:noFill/>
              <a:ln w="38100">
                <a:solidFill>
                  <a:srgbClr val="FFFF99"/>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28" name="Line 224"/>
              <p:cNvSpPr>
                <a:spLocks noChangeAspect="1" noChangeShapeType="1"/>
              </p:cNvSpPr>
              <p:nvPr/>
            </p:nvSpPr>
            <p:spPr bwMode="auto">
              <a:xfrm>
                <a:off x="4105" y="2387"/>
                <a:ext cx="499" cy="0"/>
              </a:xfrm>
              <a:prstGeom prst="line">
                <a:avLst/>
              </a:prstGeom>
              <a:noFill/>
              <a:ln w="9525">
                <a:solidFill>
                  <a:srgbClr val="FF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29" name="Line 225"/>
              <p:cNvSpPr>
                <a:spLocks noChangeAspect="1" noChangeShapeType="1"/>
              </p:cNvSpPr>
              <p:nvPr/>
            </p:nvSpPr>
            <p:spPr bwMode="auto">
              <a:xfrm flipH="1" flipV="1">
                <a:off x="4196" y="1933"/>
                <a:ext cx="90" cy="363"/>
              </a:xfrm>
              <a:prstGeom prst="line">
                <a:avLst/>
              </a:prstGeom>
              <a:noFill/>
              <a:ln w="19050">
                <a:solidFill>
                  <a:srgbClr val="FF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grpSp>
        <p:nvGrpSpPr>
          <p:cNvPr id="230" name="Group 226"/>
          <p:cNvGrpSpPr>
            <a:grpSpLocks noChangeAspect="1"/>
          </p:cNvGrpSpPr>
          <p:nvPr/>
        </p:nvGrpSpPr>
        <p:grpSpPr bwMode="auto">
          <a:xfrm>
            <a:off x="6948488" y="3400425"/>
            <a:ext cx="346075" cy="1266825"/>
            <a:chOff x="295" y="119"/>
            <a:chExt cx="272" cy="998"/>
          </a:xfrm>
        </p:grpSpPr>
        <p:sp>
          <p:nvSpPr>
            <p:cNvPr id="231" name="Line 227"/>
            <p:cNvSpPr>
              <a:spLocks noChangeAspect="1" noChangeShapeType="1"/>
            </p:cNvSpPr>
            <p:nvPr/>
          </p:nvSpPr>
          <p:spPr bwMode="auto">
            <a:xfrm>
              <a:off x="431" y="255"/>
              <a:ext cx="0" cy="726"/>
            </a:xfrm>
            <a:prstGeom prst="line">
              <a:avLst/>
            </a:prstGeom>
            <a:noFill/>
            <a:ln w="19050">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32" name="Line 228"/>
            <p:cNvSpPr>
              <a:spLocks noChangeAspect="1" noChangeShapeType="1"/>
            </p:cNvSpPr>
            <p:nvPr/>
          </p:nvSpPr>
          <p:spPr bwMode="auto">
            <a:xfrm flipH="1">
              <a:off x="295" y="981"/>
              <a:ext cx="136" cy="136"/>
            </a:xfrm>
            <a:prstGeom prst="line">
              <a:avLst/>
            </a:prstGeom>
            <a:noFill/>
            <a:ln w="19050">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33" name="Line 229"/>
            <p:cNvSpPr>
              <a:spLocks noChangeAspect="1" noChangeShapeType="1"/>
            </p:cNvSpPr>
            <p:nvPr/>
          </p:nvSpPr>
          <p:spPr bwMode="auto">
            <a:xfrm>
              <a:off x="386" y="1026"/>
              <a:ext cx="90" cy="91"/>
            </a:xfrm>
            <a:prstGeom prst="line">
              <a:avLst/>
            </a:prstGeom>
            <a:noFill/>
            <a:ln w="19050">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34" name="Line 230"/>
            <p:cNvSpPr>
              <a:spLocks noChangeAspect="1" noChangeShapeType="1"/>
            </p:cNvSpPr>
            <p:nvPr/>
          </p:nvSpPr>
          <p:spPr bwMode="auto">
            <a:xfrm>
              <a:off x="431" y="981"/>
              <a:ext cx="136" cy="91"/>
            </a:xfrm>
            <a:prstGeom prst="line">
              <a:avLst/>
            </a:prstGeom>
            <a:noFill/>
            <a:ln w="19050">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35" name="Line 231"/>
            <p:cNvSpPr>
              <a:spLocks noChangeAspect="1" noChangeShapeType="1"/>
            </p:cNvSpPr>
            <p:nvPr/>
          </p:nvSpPr>
          <p:spPr bwMode="auto">
            <a:xfrm flipV="1">
              <a:off x="431" y="391"/>
              <a:ext cx="91" cy="363"/>
            </a:xfrm>
            <a:prstGeom prst="line">
              <a:avLst/>
            </a:prstGeom>
            <a:noFill/>
            <a:ln w="38100">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36" name="Line 232"/>
            <p:cNvSpPr>
              <a:spLocks noChangeAspect="1" noChangeShapeType="1"/>
            </p:cNvSpPr>
            <p:nvPr/>
          </p:nvSpPr>
          <p:spPr bwMode="auto">
            <a:xfrm flipH="1" flipV="1">
              <a:off x="340" y="301"/>
              <a:ext cx="91" cy="226"/>
            </a:xfrm>
            <a:prstGeom prst="line">
              <a:avLst/>
            </a:prstGeom>
            <a:noFill/>
            <a:ln w="19050">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37" name="Line 233"/>
            <p:cNvSpPr>
              <a:spLocks noChangeAspect="1" noChangeShapeType="1"/>
            </p:cNvSpPr>
            <p:nvPr/>
          </p:nvSpPr>
          <p:spPr bwMode="auto">
            <a:xfrm flipV="1">
              <a:off x="431" y="210"/>
              <a:ext cx="45" cy="45"/>
            </a:xfrm>
            <a:prstGeom prst="line">
              <a:avLst/>
            </a:prstGeom>
            <a:noFill/>
            <a:ln w="38100">
              <a:solidFill>
                <a:srgbClr val="CC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38" name="Line 234"/>
            <p:cNvSpPr>
              <a:spLocks noChangeAspect="1" noChangeShapeType="1"/>
            </p:cNvSpPr>
            <p:nvPr/>
          </p:nvSpPr>
          <p:spPr bwMode="auto">
            <a:xfrm flipH="1" flipV="1">
              <a:off x="340" y="119"/>
              <a:ext cx="91" cy="136"/>
            </a:xfrm>
            <a:prstGeom prst="line">
              <a:avLst/>
            </a:prstGeom>
            <a:noFill/>
            <a:ln w="38100">
              <a:solidFill>
                <a:srgbClr val="CC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nvGrpSpPr>
          <p:cNvPr id="239" name="Group 235"/>
          <p:cNvGrpSpPr>
            <a:grpSpLocks noChangeAspect="1"/>
          </p:cNvGrpSpPr>
          <p:nvPr/>
        </p:nvGrpSpPr>
        <p:grpSpPr bwMode="auto">
          <a:xfrm>
            <a:off x="7669213" y="3184525"/>
            <a:ext cx="361950" cy="1555750"/>
            <a:chOff x="3825" y="1343"/>
            <a:chExt cx="285" cy="1225"/>
          </a:xfrm>
        </p:grpSpPr>
        <p:sp>
          <p:nvSpPr>
            <p:cNvPr id="240" name="Rectangle 236"/>
            <p:cNvSpPr>
              <a:spLocks noChangeAspect="1" noChangeArrowheads="1"/>
            </p:cNvSpPr>
            <p:nvPr/>
          </p:nvSpPr>
          <p:spPr bwMode="auto">
            <a:xfrm>
              <a:off x="3825" y="1343"/>
              <a:ext cx="285" cy="1203"/>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p>
          </p:txBody>
        </p:sp>
        <p:grpSp>
          <p:nvGrpSpPr>
            <p:cNvPr id="241" name="Group 237"/>
            <p:cNvGrpSpPr>
              <a:grpSpLocks noChangeAspect="1"/>
            </p:cNvGrpSpPr>
            <p:nvPr/>
          </p:nvGrpSpPr>
          <p:grpSpPr bwMode="auto">
            <a:xfrm>
              <a:off x="3833" y="1344"/>
              <a:ext cx="272" cy="1224"/>
              <a:chOff x="3833" y="1344"/>
              <a:chExt cx="272" cy="1224"/>
            </a:xfrm>
          </p:grpSpPr>
          <p:sp>
            <p:nvSpPr>
              <p:cNvPr id="242" name="Line 238"/>
              <p:cNvSpPr>
                <a:spLocks noChangeAspect="1" noChangeShapeType="1"/>
              </p:cNvSpPr>
              <p:nvPr/>
            </p:nvSpPr>
            <p:spPr bwMode="auto">
              <a:xfrm>
                <a:off x="3969" y="1661"/>
                <a:ext cx="0" cy="726"/>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43" name="Line 239"/>
              <p:cNvSpPr>
                <a:spLocks noChangeAspect="1" noChangeShapeType="1"/>
              </p:cNvSpPr>
              <p:nvPr/>
            </p:nvSpPr>
            <p:spPr bwMode="auto">
              <a:xfrm flipH="1">
                <a:off x="3833" y="2387"/>
                <a:ext cx="136" cy="136"/>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44" name="Line 240"/>
              <p:cNvSpPr>
                <a:spLocks noChangeAspect="1" noChangeShapeType="1"/>
              </p:cNvSpPr>
              <p:nvPr/>
            </p:nvSpPr>
            <p:spPr bwMode="auto">
              <a:xfrm>
                <a:off x="3924" y="2432"/>
                <a:ext cx="90" cy="91"/>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45" name="Line 241"/>
              <p:cNvSpPr>
                <a:spLocks noChangeAspect="1" noChangeShapeType="1"/>
              </p:cNvSpPr>
              <p:nvPr/>
            </p:nvSpPr>
            <p:spPr bwMode="auto">
              <a:xfrm>
                <a:off x="3969" y="2387"/>
                <a:ext cx="136" cy="91"/>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46" name="Line 242"/>
              <p:cNvSpPr>
                <a:spLocks noChangeAspect="1" noChangeShapeType="1"/>
              </p:cNvSpPr>
              <p:nvPr/>
            </p:nvSpPr>
            <p:spPr bwMode="auto">
              <a:xfrm>
                <a:off x="4060" y="2432"/>
                <a:ext cx="0" cy="136"/>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47" name="Line 243"/>
              <p:cNvSpPr>
                <a:spLocks noChangeAspect="1" noChangeShapeType="1"/>
              </p:cNvSpPr>
              <p:nvPr/>
            </p:nvSpPr>
            <p:spPr bwMode="auto">
              <a:xfrm flipV="1">
                <a:off x="3969" y="2024"/>
                <a:ext cx="90" cy="136"/>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48" name="Line 244"/>
              <p:cNvSpPr>
                <a:spLocks noChangeAspect="1" noChangeShapeType="1"/>
              </p:cNvSpPr>
              <p:nvPr/>
            </p:nvSpPr>
            <p:spPr bwMode="auto">
              <a:xfrm flipH="1" flipV="1">
                <a:off x="3878" y="1707"/>
                <a:ext cx="91" cy="226"/>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49" name="Line 245"/>
              <p:cNvSpPr>
                <a:spLocks noChangeAspect="1" noChangeShapeType="1"/>
              </p:cNvSpPr>
              <p:nvPr/>
            </p:nvSpPr>
            <p:spPr bwMode="auto">
              <a:xfrm flipV="1">
                <a:off x="3969" y="1344"/>
                <a:ext cx="45" cy="317"/>
              </a:xfrm>
              <a:prstGeom prst="line">
                <a:avLst/>
              </a:prstGeom>
              <a:noFill/>
              <a:ln w="38100">
                <a:solidFill>
                  <a:schemeClr val="bg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50" name="Line 246"/>
              <p:cNvSpPr>
                <a:spLocks noChangeAspect="1" noChangeShapeType="1"/>
              </p:cNvSpPr>
              <p:nvPr/>
            </p:nvSpPr>
            <p:spPr bwMode="auto">
              <a:xfrm flipH="1" flipV="1">
                <a:off x="3878" y="1525"/>
                <a:ext cx="91" cy="136"/>
              </a:xfrm>
              <a:prstGeom prst="line">
                <a:avLst/>
              </a:prstGeom>
              <a:noFill/>
              <a:ln w="38100">
                <a:solidFill>
                  <a:schemeClr val="bg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grpSp>
        <p:nvGrpSpPr>
          <p:cNvPr id="251" name="Group 247"/>
          <p:cNvGrpSpPr>
            <a:grpSpLocks noChangeAspect="1"/>
          </p:cNvGrpSpPr>
          <p:nvPr/>
        </p:nvGrpSpPr>
        <p:grpSpPr bwMode="auto">
          <a:xfrm>
            <a:off x="6227763" y="5345113"/>
            <a:ext cx="346075" cy="1209675"/>
            <a:chOff x="839" y="165"/>
            <a:chExt cx="272" cy="952"/>
          </a:xfrm>
        </p:grpSpPr>
        <p:sp>
          <p:nvSpPr>
            <p:cNvPr id="252" name="Line 248"/>
            <p:cNvSpPr>
              <a:spLocks noChangeAspect="1" noChangeShapeType="1"/>
            </p:cNvSpPr>
            <p:nvPr/>
          </p:nvSpPr>
          <p:spPr bwMode="auto">
            <a:xfrm>
              <a:off x="975" y="210"/>
              <a:ext cx="0" cy="726"/>
            </a:xfrm>
            <a:prstGeom prst="line">
              <a:avLst/>
            </a:prstGeom>
            <a:noFill/>
            <a:ln w="19050">
              <a:solidFill>
                <a:srgbClr val="00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53" name="Line 249"/>
            <p:cNvSpPr>
              <a:spLocks noChangeAspect="1" noChangeShapeType="1"/>
            </p:cNvSpPr>
            <p:nvPr/>
          </p:nvSpPr>
          <p:spPr bwMode="auto">
            <a:xfrm flipH="1">
              <a:off x="839" y="936"/>
              <a:ext cx="136" cy="136"/>
            </a:xfrm>
            <a:prstGeom prst="line">
              <a:avLst/>
            </a:prstGeom>
            <a:noFill/>
            <a:ln w="19050">
              <a:solidFill>
                <a:srgbClr val="00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54" name="Line 250"/>
            <p:cNvSpPr>
              <a:spLocks noChangeAspect="1" noChangeShapeType="1"/>
            </p:cNvSpPr>
            <p:nvPr/>
          </p:nvSpPr>
          <p:spPr bwMode="auto">
            <a:xfrm>
              <a:off x="930" y="981"/>
              <a:ext cx="90" cy="91"/>
            </a:xfrm>
            <a:prstGeom prst="line">
              <a:avLst/>
            </a:prstGeom>
            <a:noFill/>
            <a:ln w="19050">
              <a:solidFill>
                <a:srgbClr val="00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55" name="Line 251"/>
            <p:cNvSpPr>
              <a:spLocks noChangeAspect="1" noChangeShapeType="1"/>
            </p:cNvSpPr>
            <p:nvPr/>
          </p:nvSpPr>
          <p:spPr bwMode="auto">
            <a:xfrm>
              <a:off x="975" y="936"/>
              <a:ext cx="136" cy="91"/>
            </a:xfrm>
            <a:prstGeom prst="line">
              <a:avLst/>
            </a:prstGeom>
            <a:noFill/>
            <a:ln w="19050">
              <a:solidFill>
                <a:srgbClr val="00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56" name="Line 252"/>
            <p:cNvSpPr>
              <a:spLocks noChangeAspect="1" noChangeShapeType="1"/>
            </p:cNvSpPr>
            <p:nvPr/>
          </p:nvSpPr>
          <p:spPr bwMode="auto">
            <a:xfrm>
              <a:off x="1066" y="981"/>
              <a:ext cx="0" cy="136"/>
            </a:xfrm>
            <a:prstGeom prst="line">
              <a:avLst/>
            </a:prstGeom>
            <a:noFill/>
            <a:ln w="19050">
              <a:solidFill>
                <a:srgbClr val="00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57" name="Line 253"/>
            <p:cNvSpPr>
              <a:spLocks noChangeAspect="1" noChangeShapeType="1"/>
            </p:cNvSpPr>
            <p:nvPr/>
          </p:nvSpPr>
          <p:spPr bwMode="auto">
            <a:xfrm flipV="1">
              <a:off x="975" y="346"/>
              <a:ext cx="91" cy="363"/>
            </a:xfrm>
            <a:prstGeom prst="line">
              <a:avLst/>
            </a:prstGeom>
            <a:noFill/>
            <a:ln w="38100">
              <a:solidFill>
                <a:srgbClr val="00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58" name="Line 254"/>
            <p:cNvSpPr>
              <a:spLocks noChangeAspect="1" noChangeShapeType="1"/>
            </p:cNvSpPr>
            <p:nvPr/>
          </p:nvSpPr>
          <p:spPr bwMode="auto">
            <a:xfrm flipH="1">
              <a:off x="839" y="482"/>
              <a:ext cx="136" cy="91"/>
            </a:xfrm>
            <a:prstGeom prst="line">
              <a:avLst/>
            </a:prstGeom>
            <a:noFill/>
            <a:ln w="19050">
              <a:solidFill>
                <a:srgbClr val="00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59" name="Line 255"/>
            <p:cNvSpPr>
              <a:spLocks noChangeAspect="1" noChangeShapeType="1"/>
            </p:cNvSpPr>
            <p:nvPr/>
          </p:nvSpPr>
          <p:spPr bwMode="auto">
            <a:xfrm flipV="1">
              <a:off x="975" y="165"/>
              <a:ext cx="45" cy="45"/>
            </a:xfrm>
            <a:prstGeom prst="line">
              <a:avLst/>
            </a:prstGeom>
            <a:noFill/>
            <a:ln w="38100">
              <a:solidFill>
                <a:srgbClr val="0033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nvGrpSpPr>
          <p:cNvPr id="260" name="Group 256"/>
          <p:cNvGrpSpPr>
            <a:grpSpLocks noChangeAspect="1"/>
          </p:cNvGrpSpPr>
          <p:nvPr/>
        </p:nvGrpSpPr>
        <p:grpSpPr bwMode="auto">
          <a:xfrm>
            <a:off x="7669213" y="1600200"/>
            <a:ext cx="352425" cy="1498600"/>
            <a:chOff x="2789" y="119"/>
            <a:chExt cx="279" cy="1180"/>
          </a:xfrm>
        </p:grpSpPr>
        <p:sp>
          <p:nvSpPr>
            <p:cNvPr id="261" name="Line 257"/>
            <p:cNvSpPr>
              <a:spLocks noChangeAspect="1" noChangeShapeType="1"/>
            </p:cNvSpPr>
            <p:nvPr/>
          </p:nvSpPr>
          <p:spPr bwMode="auto">
            <a:xfrm>
              <a:off x="2925" y="346"/>
              <a:ext cx="0" cy="726"/>
            </a:xfrm>
            <a:prstGeom prst="line">
              <a:avLst/>
            </a:prstGeom>
            <a:noFill/>
            <a:ln w="19050">
              <a:solidFill>
                <a:srgbClr val="66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62" name="Line 258"/>
            <p:cNvSpPr>
              <a:spLocks noChangeAspect="1" noChangeShapeType="1"/>
            </p:cNvSpPr>
            <p:nvPr/>
          </p:nvSpPr>
          <p:spPr bwMode="auto">
            <a:xfrm flipH="1">
              <a:off x="2789" y="1072"/>
              <a:ext cx="136" cy="136"/>
            </a:xfrm>
            <a:prstGeom prst="line">
              <a:avLst/>
            </a:prstGeom>
            <a:noFill/>
            <a:ln w="19050">
              <a:solidFill>
                <a:srgbClr val="66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63" name="Line 259"/>
            <p:cNvSpPr>
              <a:spLocks noChangeAspect="1" noChangeShapeType="1"/>
            </p:cNvSpPr>
            <p:nvPr/>
          </p:nvSpPr>
          <p:spPr bwMode="auto">
            <a:xfrm>
              <a:off x="2880" y="1117"/>
              <a:ext cx="90" cy="91"/>
            </a:xfrm>
            <a:prstGeom prst="line">
              <a:avLst/>
            </a:prstGeom>
            <a:noFill/>
            <a:ln w="19050">
              <a:solidFill>
                <a:srgbClr val="66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64" name="Line 260"/>
            <p:cNvSpPr>
              <a:spLocks noChangeAspect="1" noChangeShapeType="1"/>
            </p:cNvSpPr>
            <p:nvPr/>
          </p:nvSpPr>
          <p:spPr bwMode="auto">
            <a:xfrm>
              <a:off x="2925" y="1072"/>
              <a:ext cx="136" cy="91"/>
            </a:xfrm>
            <a:prstGeom prst="line">
              <a:avLst/>
            </a:prstGeom>
            <a:noFill/>
            <a:ln w="19050">
              <a:solidFill>
                <a:srgbClr val="66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65" name="Line 261"/>
            <p:cNvSpPr>
              <a:spLocks noChangeAspect="1" noChangeShapeType="1"/>
            </p:cNvSpPr>
            <p:nvPr/>
          </p:nvSpPr>
          <p:spPr bwMode="auto">
            <a:xfrm>
              <a:off x="2934" y="1080"/>
              <a:ext cx="134" cy="219"/>
            </a:xfrm>
            <a:prstGeom prst="line">
              <a:avLst/>
            </a:prstGeom>
            <a:noFill/>
            <a:ln w="19050">
              <a:solidFill>
                <a:srgbClr val="66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66" name="Line 262"/>
            <p:cNvSpPr>
              <a:spLocks noChangeAspect="1" noChangeShapeType="1"/>
            </p:cNvSpPr>
            <p:nvPr/>
          </p:nvSpPr>
          <p:spPr bwMode="auto">
            <a:xfrm flipV="1">
              <a:off x="2925" y="754"/>
              <a:ext cx="135" cy="91"/>
            </a:xfrm>
            <a:prstGeom prst="line">
              <a:avLst/>
            </a:prstGeom>
            <a:noFill/>
            <a:ln w="38100">
              <a:solidFill>
                <a:srgbClr val="66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67" name="Line 263"/>
            <p:cNvSpPr>
              <a:spLocks noChangeAspect="1" noChangeShapeType="1"/>
            </p:cNvSpPr>
            <p:nvPr/>
          </p:nvSpPr>
          <p:spPr bwMode="auto">
            <a:xfrm flipH="1" flipV="1">
              <a:off x="2834" y="392"/>
              <a:ext cx="91" cy="226"/>
            </a:xfrm>
            <a:prstGeom prst="line">
              <a:avLst/>
            </a:prstGeom>
            <a:noFill/>
            <a:ln w="19050">
              <a:solidFill>
                <a:srgbClr val="66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68" name="Line 264"/>
            <p:cNvSpPr>
              <a:spLocks noChangeAspect="1" noChangeShapeType="1"/>
            </p:cNvSpPr>
            <p:nvPr/>
          </p:nvSpPr>
          <p:spPr bwMode="auto">
            <a:xfrm flipV="1">
              <a:off x="2925" y="119"/>
              <a:ext cx="45" cy="227"/>
            </a:xfrm>
            <a:prstGeom prst="line">
              <a:avLst/>
            </a:prstGeom>
            <a:noFill/>
            <a:ln w="38100">
              <a:solidFill>
                <a:srgbClr val="6600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69" name="Line 265"/>
            <p:cNvSpPr>
              <a:spLocks noChangeAspect="1" noChangeShapeType="1"/>
            </p:cNvSpPr>
            <p:nvPr/>
          </p:nvSpPr>
          <p:spPr bwMode="auto">
            <a:xfrm flipH="1" flipV="1">
              <a:off x="2834" y="210"/>
              <a:ext cx="91" cy="136"/>
            </a:xfrm>
            <a:prstGeom prst="line">
              <a:avLst/>
            </a:prstGeom>
            <a:noFill/>
            <a:ln w="38100">
              <a:solidFill>
                <a:srgbClr val="6600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nvGrpSpPr>
          <p:cNvPr id="270" name="Group 266"/>
          <p:cNvGrpSpPr>
            <a:grpSpLocks noChangeAspect="1"/>
          </p:cNvGrpSpPr>
          <p:nvPr/>
        </p:nvGrpSpPr>
        <p:grpSpPr bwMode="auto">
          <a:xfrm>
            <a:off x="6948488" y="4984750"/>
            <a:ext cx="346075" cy="1554163"/>
            <a:chOff x="1338" y="119"/>
            <a:chExt cx="272" cy="1224"/>
          </a:xfrm>
        </p:grpSpPr>
        <p:sp>
          <p:nvSpPr>
            <p:cNvPr id="271" name="Line 267"/>
            <p:cNvSpPr>
              <a:spLocks noChangeAspect="1" noChangeShapeType="1"/>
            </p:cNvSpPr>
            <p:nvPr/>
          </p:nvSpPr>
          <p:spPr bwMode="auto">
            <a:xfrm>
              <a:off x="1474" y="436"/>
              <a:ext cx="0" cy="726"/>
            </a:xfrm>
            <a:prstGeom prst="line">
              <a:avLst/>
            </a:prstGeom>
            <a:noFill/>
            <a:ln w="19050">
              <a:solidFill>
                <a:srgbClr val="00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72" name="Line 268"/>
            <p:cNvSpPr>
              <a:spLocks noChangeAspect="1" noChangeShapeType="1"/>
            </p:cNvSpPr>
            <p:nvPr/>
          </p:nvSpPr>
          <p:spPr bwMode="auto">
            <a:xfrm flipH="1">
              <a:off x="1338" y="1162"/>
              <a:ext cx="136" cy="136"/>
            </a:xfrm>
            <a:prstGeom prst="line">
              <a:avLst/>
            </a:prstGeom>
            <a:noFill/>
            <a:ln w="19050">
              <a:solidFill>
                <a:srgbClr val="00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73" name="Line 269"/>
            <p:cNvSpPr>
              <a:spLocks noChangeAspect="1" noChangeShapeType="1"/>
            </p:cNvSpPr>
            <p:nvPr/>
          </p:nvSpPr>
          <p:spPr bwMode="auto">
            <a:xfrm>
              <a:off x="1429" y="1207"/>
              <a:ext cx="90" cy="91"/>
            </a:xfrm>
            <a:prstGeom prst="line">
              <a:avLst/>
            </a:prstGeom>
            <a:noFill/>
            <a:ln w="19050">
              <a:solidFill>
                <a:srgbClr val="00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74" name="Line 270"/>
            <p:cNvSpPr>
              <a:spLocks noChangeAspect="1" noChangeShapeType="1"/>
            </p:cNvSpPr>
            <p:nvPr/>
          </p:nvSpPr>
          <p:spPr bwMode="auto">
            <a:xfrm>
              <a:off x="1474" y="1162"/>
              <a:ext cx="136" cy="91"/>
            </a:xfrm>
            <a:prstGeom prst="line">
              <a:avLst/>
            </a:prstGeom>
            <a:noFill/>
            <a:ln w="19050">
              <a:solidFill>
                <a:srgbClr val="00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75" name="Line 271"/>
            <p:cNvSpPr>
              <a:spLocks noChangeAspect="1" noChangeShapeType="1"/>
            </p:cNvSpPr>
            <p:nvPr/>
          </p:nvSpPr>
          <p:spPr bwMode="auto">
            <a:xfrm>
              <a:off x="1565" y="1207"/>
              <a:ext cx="0" cy="136"/>
            </a:xfrm>
            <a:prstGeom prst="line">
              <a:avLst/>
            </a:prstGeom>
            <a:noFill/>
            <a:ln w="19050">
              <a:solidFill>
                <a:srgbClr val="00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76" name="Line 272"/>
            <p:cNvSpPr>
              <a:spLocks noChangeAspect="1" noChangeShapeType="1"/>
            </p:cNvSpPr>
            <p:nvPr/>
          </p:nvSpPr>
          <p:spPr bwMode="auto">
            <a:xfrm flipV="1">
              <a:off x="1474" y="708"/>
              <a:ext cx="91" cy="227"/>
            </a:xfrm>
            <a:prstGeom prst="line">
              <a:avLst/>
            </a:prstGeom>
            <a:noFill/>
            <a:ln w="38100">
              <a:solidFill>
                <a:srgbClr val="00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77" name="Line 273"/>
            <p:cNvSpPr>
              <a:spLocks noChangeAspect="1" noChangeShapeType="1"/>
            </p:cNvSpPr>
            <p:nvPr/>
          </p:nvSpPr>
          <p:spPr bwMode="auto">
            <a:xfrm flipH="1" flipV="1">
              <a:off x="1383" y="482"/>
              <a:ext cx="91" cy="226"/>
            </a:xfrm>
            <a:prstGeom prst="line">
              <a:avLst/>
            </a:prstGeom>
            <a:noFill/>
            <a:ln w="19050">
              <a:solidFill>
                <a:srgbClr val="00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78" name="Line 274"/>
            <p:cNvSpPr>
              <a:spLocks noChangeAspect="1" noChangeShapeType="1"/>
            </p:cNvSpPr>
            <p:nvPr/>
          </p:nvSpPr>
          <p:spPr bwMode="auto">
            <a:xfrm flipV="1">
              <a:off x="1474" y="391"/>
              <a:ext cx="45" cy="45"/>
            </a:xfrm>
            <a:prstGeom prst="line">
              <a:avLst/>
            </a:prstGeom>
            <a:noFill/>
            <a:ln w="38100">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79" name="Line 275"/>
            <p:cNvSpPr>
              <a:spLocks noChangeAspect="1" noChangeShapeType="1"/>
            </p:cNvSpPr>
            <p:nvPr/>
          </p:nvSpPr>
          <p:spPr bwMode="auto">
            <a:xfrm flipV="1">
              <a:off x="1474" y="255"/>
              <a:ext cx="91" cy="181"/>
            </a:xfrm>
            <a:prstGeom prst="line">
              <a:avLst/>
            </a:prstGeom>
            <a:noFill/>
            <a:ln w="38100">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80" name="Line 276"/>
            <p:cNvSpPr>
              <a:spLocks noChangeAspect="1" noChangeShapeType="1"/>
            </p:cNvSpPr>
            <p:nvPr/>
          </p:nvSpPr>
          <p:spPr bwMode="auto">
            <a:xfrm flipH="1" flipV="1">
              <a:off x="1383" y="119"/>
              <a:ext cx="91" cy="317"/>
            </a:xfrm>
            <a:prstGeom prst="line">
              <a:avLst/>
            </a:prstGeom>
            <a:noFill/>
            <a:ln w="38100">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nvGrpSpPr>
          <p:cNvPr id="293" name="Group 289"/>
          <p:cNvGrpSpPr>
            <a:grpSpLocks noChangeAspect="1"/>
          </p:cNvGrpSpPr>
          <p:nvPr/>
        </p:nvGrpSpPr>
        <p:grpSpPr bwMode="auto">
          <a:xfrm>
            <a:off x="8388350" y="1457325"/>
            <a:ext cx="347663" cy="1497013"/>
            <a:chOff x="1791" y="164"/>
            <a:chExt cx="272" cy="1179"/>
          </a:xfrm>
        </p:grpSpPr>
        <p:sp>
          <p:nvSpPr>
            <p:cNvPr id="294" name="Line 290"/>
            <p:cNvSpPr>
              <a:spLocks noChangeAspect="1" noChangeShapeType="1"/>
            </p:cNvSpPr>
            <p:nvPr/>
          </p:nvSpPr>
          <p:spPr bwMode="auto">
            <a:xfrm>
              <a:off x="1927" y="436"/>
              <a:ext cx="0" cy="726"/>
            </a:xfrm>
            <a:prstGeom prst="line">
              <a:avLst/>
            </a:prstGeom>
            <a:noFill/>
            <a:ln w="19050">
              <a:solidFill>
                <a:srgbClr val="66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95" name="Line 291"/>
            <p:cNvSpPr>
              <a:spLocks noChangeAspect="1" noChangeShapeType="1"/>
            </p:cNvSpPr>
            <p:nvPr/>
          </p:nvSpPr>
          <p:spPr bwMode="auto">
            <a:xfrm flipH="1">
              <a:off x="1791" y="1162"/>
              <a:ext cx="136" cy="136"/>
            </a:xfrm>
            <a:prstGeom prst="line">
              <a:avLst/>
            </a:prstGeom>
            <a:noFill/>
            <a:ln w="19050">
              <a:solidFill>
                <a:srgbClr val="66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96" name="Line 292"/>
            <p:cNvSpPr>
              <a:spLocks noChangeAspect="1" noChangeShapeType="1"/>
            </p:cNvSpPr>
            <p:nvPr/>
          </p:nvSpPr>
          <p:spPr bwMode="auto">
            <a:xfrm>
              <a:off x="1927" y="1162"/>
              <a:ext cx="136" cy="91"/>
            </a:xfrm>
            <a:prstGeom prst="line">
              <a:avLst/>
            </a:prstGeom>
            <a:noFill/>
            <a:ln w="19050">
              <a:solidFill>
                <a:srgbClr val="66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97" name="Line 293"/>
            <p:cNvSpPr>
              <a:spLocks noChangeAspect="1" noChangeShapeType="1"/>
            </p:cNvSpPr>
            <p:nvPr/>
          </p:nvSpPr>
          <p:spPr bwMode="auto">
            <a:xfrm>
              <a:off x="2018" y="1207"/>
              <a:ext cx="0" cy="136"/>
            </a:xfrm>
            <a:prstGeom prst="line">
              <a:avLst/>
            </a:prstGeom>
            <a:noFill/>
            <a:ln w="19050">
              <a:solidFill>
                <a:srgbClr val="66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98" name="Line 294"/>
            <p:cNvSpPr>
              <a:spLocks noChangeAspect="1" noChangeShapeType="1"/>
            </p:cNvSpPr>
            <p:nvPr/>
          </p:nvSpPr>
          <p:spPr bwMode="auto">
            <a:xfrm flipV="1">
              <a:off x="1927" y="572"/>
              <a:ext cx="91" cy="363"/>
            </a:xfrm>
            <a:prstGeom prst="line">
              <a:avLst/>
            </a:prstGeom>
            <a:noFill/>
            <a:ln w="38100">
              <a:solidFill>
                <a:srgbClr val="66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99" name="Line 295"/>
            <p:cNvSpPr>
              <a:spLocks noChangeAspect="1" noChangeShapeType="1"/>
            </p:cNvSpPr>
            <p:nvPr/>
          </p:nvSpPr>
          <p:spPr bwMode="auto">
            <a:xfrm flipH="1" flipV="1">
              <a:off x="1836" y="482"/>
              <a:ext cx="91" cy="226"/>
            </a:xfrm>
            <a:prstGeom prst="line">
              <a:avLst/>
            </a:prstGeom>
            <a:noFill/>
            <a:ln w="19050">
              <a:solidFill>
                <a:srgbClr val="66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00" name="Line 296"/>
            <p:cNvSpPr>
              <a:spLocks noChangeAspect="1" noChangeShapeType="1"/>
            </p:cNvSpPr>
            <p:nvPr/>
          </p:nvSpPr>
          <p:spPr bwMode="auto">
            <a:xfrm flipV="1">
              <a:off x="1927" y="391"/>
              <a:ext cx="45" cy="45"/>
            </a:xfrm>
            <a:prstGeom prst="line">
              <a:avLst/>
            </a:prstGeom>
            <a:noFill/>
            <a:ln w="38100">
              <a:solidFill>
                <a:srgbClr val="666699"/>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01" name="Line 297"/>
            <p:cNvSpPr>
              <a:spLocks noChangeAspect="1" noChangeShapeType="1"/>
            </p:cNvSpPr>
            <p:nvPr/>
          </p:nvSpPr>
          <p:spPr bwMode="auto">
            <a:xfrm flipV="1">
              <a:off x="1927" y="164"/>
              <a:ext cx="45" cy="272"/>
            </a:xfrm>
            <a:prstGeom prst="line">
              <a:avLst/>
            </a:prstGeom>
            <a:noFill/>
            <a:ln w="38100">
              <a:solidFill>
                <a:srgbClr val="666699"/>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nvGrpSpPr>
          <p:cNvPr id="302" name="Group 298"/>
          <p:cNvGrpSpPr>
            <a:grpSpLocks noChangeAspect="1"/>
          </p:cNvGrpSpPr>
          <p:nvPr/>
        </p:nvGrpSpPr>
        <p:grpSpPr bwMode="auto">
          <a:xfrm>
            <a:off x="8388350" y="3400425"/>
            <a:ext cx="347663" cy="1323975"/>
            <a:chOff x="3471" y="1525"/>
            <a:chExt cx="272" cy="1043"/>
          </a:xfrm>
        </p:grpSpPr>
        <p:sp>
          <p:nvSpPr>
            <p:cNvPr id="303" name="Line 299"/>
            <p:cNvSpPr>
              <a:spLocks noChangeAspect="1" noChangeShapeType="1"/>
            </p:cNvSpPr>
            <p:nvPr/>
          </p:nvSpPr>
          <p:spPr bwMode="auto">
            <a:xfrm>
              <a:off x="3607" y="1661"/>
              <a:ext cx="0" cy="726"/>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04" name="Line 300"/>
            <p:cNvSpPr>
              <a:spLocks noChangeAspect="1" noChangeShapeType="1"/>
            </p:cNvSpPr>
            <p:nvPr/>
          </p:nvSpPr>
          <p:spPr bwMode="auto">
            <a:xfrm flipH="1">
              <a:off x="3471" y="2387"/>
              <a:ext cx="136" cy="136"/>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05" name="Line 301"/>
            <p:cNvSpPr>
              <a:spLocks noChangeAspect="1" noChangeShapeType="1"/>
            </p:cNvSpPr>
            <p:nvPr/>
          </p:nvSpPr>
          <p:spPr bwMode="auto">
            <a:xfrm>
              <a:off x="3562" y="2432"/>
              <a:ext cx="90" cy="91"/>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06" name="Line 302"/>
            <p:cNvSpPr>
              <a:spLocks noChangeAspect="1" noChangeShapeType="1"/>
            </p:cNvSpPr>
            <p:nvPr/>
          </p:nvSpPr>
          <p:spPr bwMode="auto">
            <a:xfrm>
              <a:off x="3607" y="2387"/>
              <a:ext cx="136" cy="91"/>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07" name="Line 303"/>
            <p:cNvSpPr>
              <a:spLocks noChangeAspect="1" noChangeShapeType="1"/>
            </p:cNvSpPr>
            <p:nvPr/>
          </p:nvSpPr>
          <p:spPr bwMode="auto">
            <a:xfrm>
              <a:off x="3698" y="2432"/>
              <a:ext cx="0" cy="136"/>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08" name="Line 304"/>
            <p:cNvSpPr>
              <a:spLocks noChangeAspect="1" noChangeShapeType="1"/>
            </p:cNvSpPr>
            <p:nvPr/>
          </p:nvSpPr>
          <p:spPr bwMode="auto">
            <a:xfrm>
              <a:off x="3607" y="2160"/>
              <a:ext cx="135" cy="91"/>
            </a:xfrm>
            <a:prstGeom prst="line">
              <a:avLst/>
            </a:prstGeom>
            <a:noFill/>
            <a:ln w="3810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09" name="Line 305"/>
            <p:cNvSpPr>
              <a:spLocks noChangeAspect="1" noChangeShapeType="1"/>
            </p:cNvSpPr>
            <p:nvPr/>
          </p:nvSpPr>
          <p:spPr bwMode="auto">
            <a:xfrm flipH="1" flipV="1">
              <a:off x="3561" y="1661"/>
              <a:ext cx="46" cy="272"/>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10" name="Line 306"/>
            <p:cNvSpPr>
              <a:spLocks noChangeAspect="1" noChangeShapeType="1"/>
            </p:cNvSpPr>
            <p:nvPr/>
          </p:nvSpPr>
          <p:spPr bwMode="auto">
            <a:xfrm flipV="1">
              <a:off x="3607" y="1525"/>
              <a:ext cx="90" cy="136"/>
            </a:xfrm>
            <a:prstGeom prst="line">
              <a:avLst/>
            </a:prstGeom>
            <a:noFill/>
            <a:ln w="38100">
              <a:solidFill>
                <a:srgbClr val="0000CC"/>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11" name="Line 307"/>
            <p:cNvSpPr>
              <a:spLocks noChangeAspect="1" noChangeShapeType="1"/>
            </p:cNvSpPr>
            <p:nvPr/>
          </p:nvSpPr>
          <p:spPr bwMode="auto">
            <a:xfrm flipH="1" flipV="1">
              <a:off x="3516" y="1525"/>
              <a:ext cx="91" cy="136"/>
            </a:xfrm>
            <a:prstGeom prst="line">
              <a:avLst/>
            </a:prstGeom>
            <a:noFill/>
            <a:ln w="38100">
              <a:solidFill>
                <a:srgbClr val="0000CC"/>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nvGrpSpPr>
          <p:cNvPr id="312" name="Group 308"/>
          <p:cNvGrpSpPr>
            <a:grpSpLocks noChangeAspect="1"/>
          </p:cNvGrpSpPr>
          <p:nvPr/>
        </p:nvGrpSpPr>
        <p:grpSpPr bwMode="auto">
          <a:xfrm>
            <a:off x="8388350" y="5345113"/>
            <a:ext cx="404813" cy="1095375"/>
            <a:chOff x="794" y="1706"/>
            <a:chExt cx="317" cy="862"/>
          </a:xfrm>
        </p:grpSpPr>
        <p:sp>
          <p:nvSpPr>
            <p:cNvPr id="313" name="Line 309"/>
            <p:cNvSpPr>
              <a:spLocks noChangeAspect="1" noChangeShapeType="1"/>
            </p:cNvSpPr>
            <p:nvPr/>
          </p:nvSpPr>
          <p:spPr bwMode="auto">
            <a:xfrm>
              <a:off x="930" y="1706"/>
              <a:ext cx="0" cy="72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14" name="Line 310"/>
            <p:cNvSpPr>
              <a:spLocks noChangeAspect="1" noChangeShapeType="1"/>
            </p:cNvSpPr>
            <p:nvPr/>
          </p:nvSpPr>
          <p:spPr bwMode="auto">
            <a:xfrm flipH="1">
              <a:off x="794" y="2432"/>
              <a:ext cx="136" cy="13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15" name="Line 311"/>
            <p:cNvSpPr>
              <a:spLocks noChangeAspect="1" noChangeShapeType="1"/>
            </p:cNvSpPr>
            <p:nvPr/>
          </p:nvSpPr>
          <p:spPr bwMode="auto">
            <a:xfrm>
              <a:off x="885" y="2477"/>
              <a:ext cx="90" cy="91"/>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16" name="Line 312"/>
            <p:cNvSpPr>
              <a:spLocks noChangeAspect="1" noChangeShapeType="1"/>
            </p:cNvSpPr>
            <p:nvPr/>
          </p:nvSpPr>
          <p:spPr bwMode="auto">
            <a:xfrm>
              <a:off x="930" y="2432"/>
              <a:ext cx="136" cy="91"/>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17" name="Line 313"/>
            <p:cNvSpPr>
              <a:spLocks noChangeAspect="1" noChangeShapeType="1"/>
            </p:cNvSpPr>
            <p:nvPr/>
          </p:nvSpPr>
          <p:spPr bwMode="auto">
            <a:xfrm flipV="1">
              <a:off x="930" y="1842"/>
              <a:ext cx="91" cy="363"/>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18" name="Line 314"/>
            <p:cNvSpPr>
              <a:spLocks noChangeAspect="1" noChangeShapeType="1"/>
            </p:cNvSpPr>
            <p:nvPr/>
          </p:nvSpPr>
          <p:spPr bwMode="auto">
            <a:xfrm flipH="1" flipV="1">
              <a:off x="839" y="1752"/>
              <a:ext cx="91" cy="22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19" name="Line 315"/>
            <p:cNvSpPr>
              <a:spLocks noChangeAspect="1" noChangeShapeType="1"/>
            </p:cNvSpPr>
            <p:nvPr/>
          </p:nvSpPr>
          <p:spPr bwMode="auto">
            <a:xfrm>
              <a:off x="930" y="2432"/>
              <a:ext cx="181" cy="4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20" name="Line 316"/>
            <p:cNvSpPr>
              <a:spLocks noChangeAspect="1" noChangeShapeType="1"/>
            </p:cNvSpPr>
            <p:nvPr/>
          </p:nvSpPr>
          <p:spPr bwMode="auto">
            <a:xfrm>
              <a:off x="975" y="1979"/>
              <a:ext cx="9" cy="5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nvGrpSpPr>
          <p:cNvPr id="339" name="Group 338"/>
          <p:cNvGrpSpPr/>
          <p:nvPr/>
        </p:nvGrpSpPr>
        <p:grpSpPr>
          <a:xfrm>
            <a:off x="4519085" y="5144407"/>
            <a:ext cx="344487" cy="1323975"/>
            <a:chOff x="1693863" y="1600200"/>
            <a:chExt cx="344487" cy="1323975"/>
          </a:xfrm>
        </p:grpSpPr>
        <p:sp>
          <p:nvSpPr>
            <p:cNvPr id="340" name="Rectangle 60"/>
            <p:cNvSpPr>
              <a:spLocks noChangeAspect="1" noChangeArrowheads="1"/>
            </p:cNvSpPr>
            <p:nvPr/>
          </p:nvSpPr>
          <p:spPr bwMode="auto">
            <a:xfrm>
              <a:off x="1735657" y="1628127"/>
              <a:ext cx="302693" cy="1217346"/>
            </a:xfrm>
            <a:prstGeom prst="rect">
              <a:avLst/>
            </a:prstGeom>
            <a:noFill/>
            <a:ln>
              <a:solidFill>
                <a:srgbClr val="FF0000"/>
              </a:solidFill>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p>
          </p:txBody>
        </p:sp>
        <p:grpSp>
          <p:nvGrpSpPr>
            <p:cNvPr id="341" name="Group 61"/>
            <p:cNvGrpSpPr>
              <a:grpSpLocks noChangeAspect="1"/>
            </p:cNvGrpSpPr>
            <p:nvPr/>
          </p:nvGrpSpPr>
          <p:grpSpPr bwMode="auto">
            <a:xfrm>
              <a:off x="1693863" y="1600200"/>
              <a:ext cx="344487" cy="1323975"/>
              <a:chOff x="2336" y="210"/>
              <a:chExt cx="272" cy="1043"/>
            </a:xfrm>
            <a:noFill/>
          </p:grpSpPr>
          <p:sp>
            <p:nvSpPr>
              <p:cNvPr id="342" name="Line 62"/>
              <p:cNvSpPr>
                <a:spLocks noChangeAspect="1" noChangeShapeType="1"/>
              </p:cNvSpPr>
              <p:nvPr/>
            </p:nvSpPr>
            <p:spPr bwMode="auto">
              <a:xfrm>
                <a:off x="2472" y="346"/>
                <a:ext cx="0" cy="726"/>
              </a:xfrm>
              <a:prstGeom prst="line">
                <a:avLst/>
              </a:prstGeom>
              <a:grpFill/>
              <a:ln w="1905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43" name="Line 63"/>
              <p:cNvSpPr>
                <a:spLocks noChangeAspect="1" noChangeShapeType="1"/>
              </p:cNvSpPr>
              <p:nvPr/>
            </p:nvSpPr>
            <p:spPr bwMode="auto">
              <a:xfrm flipH="1">
                <a:off x="2336" y="1072"/>
                <a:ext cx="136" cy="136"/>
              </a:xfrm>
              <a:prstGeom prst="line">
                <a:avLst/>
              </a:prstGeom>
              <a:grpFill/>
              <a:ln w="1905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44" name="Line 64"/>
              <p:cNvSpPr>
                <a:spLocks noChangeAspect="1" noChangeShapeType="1"/>
              </p:cNvSpPr>
              <p:nvPr/>
            </p:nvSpPr>
            <p:spPr bwMode="auto">
              <a:xfrm>
                <a:off x="2427" y="1117"/>
                <a:ext cx="90" cy="91"/>
              </a:xfrm>
              <a:prstGeom prst="line">
                <a:avLst/>
              </a:prstGeom>
              <a:grpFill/>
              <a:ln w="1905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45" name="Line 65"/>
              <p:cNvSpPr>
                <a:spLocks noChangeAspect="1" noChangeShapeType="1"/>
              </p:cNvSpPr>
              <p:nvPr/>
            </p:nvSpPr>
            <p:spPr bwMode="auto">
              <a:xfrm>
                <a:off x="2472" y="1072"/>
                <a:ext cx="136" cy="91"/>
              </a:xfrm>
              <a:prstGeom prst="line">
                <a:avLst/>
              </a:prstGeom>
              <a:grpFill/>
              <a:ln w="1905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46" name="Line 66"/>
              <p:cNvSpPr>
                <a:spLocks noChangeAspect="1" noChangeShapeType="1"/>
              </p:cNvSpPr>
              <p:nvPr/>
            </p:nvSpPr>
            <p:spPr bwMode="auto">
              <a:xfrm>
                <a:off x="2563" y="1117"/>
                <a:ext cx="0" cy="136"/>
              </a:xfrm>
              <a:prstGeom prst="line">
                <a:avLst/>
              </a:prstGeom>
              <a:grpFill/>
              <a:ln w="1905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47" name="Line 67"/>
              <p:cNvSpPr>
                <a:spLocks noChangeAspect="1" noChangeShapeType="1"/>
              </p:cNvSpPr>
              <p:nvPr/>
            </p:nvSpPr>
            <p:spPr bwMode="auto">
              <a:xfrm flipV="1">
                <a:off x="2472" y="482"/>
                <a:ext cx="91" cy="363"/>
              </a:xfrm>
              <a:prstGeom prst="line">
                <a:avLst/>
              </a:prstGeom>
              <a:grpFill/>
              <a:ln w="38100">
                <a:solidFill>
                  <a:srgbClr val="00B05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48" name="Line 68"/>
              <p:cNvSpPr>
                <a:spLocks noChangeAspect="1" noChangeShapeType="1"/>
              </p:cNvSpPr>
              <p:nvPr/>
            </p:nvSpPr>
            <p:spPr bwMode="auto">
              <a:xfrm flipH="1" flipV="1">
                <a:off x="2381" y="392"/>
                <a:ext cx="91" cy="226"/>
              </a:xfrm>
              <a:prstGeom prst="line">
                <a:avLst/>
              </a:prstGeom>
              <a:grpFill/>
              <a:ln w="1905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49" name="Line 69"/>
              <p:cNvSpPr>
                <a:spLocks noChangeAspect="1" noChangeShapeType="1"/>
              </p:cNvSpPr>
              <p:nvPr/>
            </p:nvSpPr>
            <p:spPr bwMode="auto">
              <a:xfrm flipV="1">
                <a:off x="2472" y="301"/>
                <a:ext cx="45" cy="45"/>
              </a:xfrm>
              <a:prstGeom prst="line">
                <a:avLst/>
              </a:prstGeom>
              <a:grpFill/>
              <a:ln w="38100">
                <a:solidFill>
                  <a:srgbClr val="FF0000"/>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50" name="Line 70"/>
              <p:cNvSpPr>
                <a:spLocks noChangeAspect="1" noChangeShapeType="1"/>
              </p:cNvSpPr>
              <p:nvPr/>
            </p:nvSpPr>
            <p:spPr bwMode="auto">
              <a:xfrm flipH="1" flipV="1">
                <a:off x="2381" y="210"/>
                <a:ext cx="91" cy="136"/>
              </a:xfrm>
              <a:prstGeom prst="line">
                <a:avLst/>
              </a:prstGeom>
              <a:grpFill/>
              <a:ln w="38100">
                <a:solidFill>
                  <a:srgbClr val="FF0000"/>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grpSp>
        <p:nvGrpSpPr>
          <p:cNvPr id="351" name="Group 350"/>
          <p:cNvGrpSpPr/>
          <p:nvPr/>
        </p:nvGrpSpPr>
        <p:grpSpPr>
          <a:xfrm>
            <a:off x="7650262" y="5150854"/>
            <a:ext cx="344487" cy="1323975"/>
            <a:chOff x="1693863" y="1600200"/>
            <a:chExt cx="344487" cy="1323975"/>
          </a:xfrm>
        </p:grpSpPr>
        <p:sp>
          <p:nvSpPr>
            <p:cNvPr id="352" name="Rectangle 60"/>
            <p:cNvSpPr>
              <a:spLocks noChangeAspect="1" noChangeArrowheads="1"/>
            </p:cNvSpPr>
            <p:nvPr/>
          </p:nvSpPr>
          <p:spPr bwMode="auto">
            <a:xfrm>
              <a:off x="1735657" y="1628127"/>
              <a:ext cx="302693" cy="1217346"/>
            </a:xfrm>
            <a:prstGeom prst="rect">
              <a:avLst/>
            </a:prstGeom>
            <a:noFill/>
            <a:ln>
              <a:solidFill>
                <a:srgbClr val="FF0000"/>
              </a:solidFill>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p>
          </p:txBody>
        </p:sp>
        <p:grpSp>
          <p:nvGrpSpPr>
            <p:cNvPr id="353" name="Group 61"/>
            <p:cNvGrpSpPr>
              <a:grpSpLocks noChangeAspect="1"/>
            </p:cNvGrpSpPr>
            <p:nvPr/>
          </p:nvGrpSpPr>
          <p:grpSpPr bwMode="auto">
            <a:xfrm>
              <a:off x="1693863" y="1600200"/>
              <a:ext cx="344487" cy="1323975"/>
              <a:chOff x="2336" y="210"/>
              <a:chExt cx="272" cy="1043"/>
            </a:xfrm>
            <a:noFill/>
          </p:grpSpPr>
          <p:sp>
            <p:nvSpPr>
              <p:cNvPr id="354" name="Line 62"/>
              <p:cNvSpPr>
                <a:spLocks noChangeAspect="1" noChangeShapeType="1"/>
              </p:cNvSpPr>
              <p:nvPr/>
            </p:nvSpPr>
            <p:spPr bwMode="auto">
              <a:xfrm>
                <a:off x="2472" y="346"/>
                <a:ext cx="0" cy="726"/>
              </a:xfrm>
              <a:prstGeom prst="line">
                <a:avLst/>
              </a:prstGeom>
              <a:grpFill/>
              <a:ln w="1905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55" name="Line 63"/>
              <p:cNvSpPr>
                <a:spLocks noChangeAspect="1" noChangeShapeType="1"/>
              </p:cNvSpPr>
              <p:nvPr/>
            </p:nvSpPr>
            <p:spPr bwMode="auto">
              <a:xfrm flipH="1">
                <a:off x="2336" y="1072"/>
                <a:ext cx="136" cy="136"/>
              </a:xfrm>
              <a:prstGeom prst="line">
                <a:avLst/>
              </a:prstGeom>
              <a:grpFill/>
              <a:ln w="1905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56" name="Line 64"/>
              <p:cNvSpPr>
                <a:spLocks noChangeAspect="1" noChangeShapeType="1"/>
              </p:cNvSpPr>
              <p:nvPr/>
            </p:nvSpPr>
            <p:spPr bwMode="auto">
              <a:xfrm>
                <a:off x="2427" y="1117"/>
                <a:ext cx="90" cy="91"/>
              </a:xfrm>
              <a:prstGeom prst="line">
                <a:avLst/>
              </a:prstGeom>
              <a:grpFill/>
              <a:ln w="1905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57" name="Line 65"/>
              <p:cNvSpPr>
                <a:spLocks noChangeAspect="1" noChangeShapeType="1"/>
              </p:cNvSpPr>
              <p:nvPr/>
            </p:nvSpPr>
            <p:spPr bwMode="auto">
              <a:xfrm>
                <a:off x="2472" y="1072"/>
                <a:ext cx="136" cy="91"/>
              </a:xfrm>
              <a:prstGeom prst="line">
                <a:avLst/>
              </a:prstGeom>
              <a:grpFill/>
              <a:ln w="1905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58" name="Line 66"/>
              <p:cNvSpPr>
                <a:spLocks noChangeAspect="1" noChangeShapeType="1"/>
              </p:cNvSpPr>
              <p:nvPr/>
            </p:nvSpPr>
            <p:spPr bwMode="auto">
              <a:xfrm>
                <a:off x="2563" y="1117"/>
                <a:ext cx="0" cy="136"/>
              </a:xfrm>
              <a:prstGeom prst="line">
                <a:avLst/>
              </a:prstGeom>
              <a:grpFill/>
              <a:ln w="1905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59" name="Line 67"/>
              <p:cNvSpPr>
                <a:spLocks noChangeAspect="1" noChangeShapeType="1"/>
              </p:cNvSpPr>
              <p:nvPr/>
            </p:nvSpPr>
            <p:spPr bwMode="auto">
              <a:xfrm flipV="1">
                <a:off x="2472" y="482"/>
                <a:ext cx="91" cy="363"/>
              </a:xfrm>
              <a:prstGeom prst="line">
                <a:avLst/>
              </a:prstGeom>
              <a:grpFill/>
              <a:ln w="38100">
                <a:solidFill>
                  <a:srgbClr val="00B05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60" name="Line 68"/>
              <p:cNvSpPr>
                <a:spLocks noChangeAspect="1" noChangeShapeType="1"/>
              </p:cNvSpPr>
              <p:nvPr/>
            </p:nvSpPr>
            <p:spPr bwMode="auto">
              <a:xfrm flipH="1" flipV="1">
                <a:off x="2381" y="392"/>
                <a:ext cx="91" cy="226"/>
              </a:xfrm>
              <a:prstGeom prst="line">
                <a:avLst/>
              </a:prstGeom>
              <a:grpFill/>
              <a:ln w="1905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61" name="Line 69"/>
              <p:cNvSpPr>
                <a:spLocks noChangeAspect="1" noChangeShapeType="1"/>
              </p:cNvSpPr>
              <p:nvPr/>
            </p:nvSpPr>
            <p:spPr bwMode="auto">
              <a:xfrm flipV="1">
                <a:off x="2472" y="301"/>
                <a:ext cx="45" cy="45"/>
              </a:xfrm>
              <a:prstGeom prst="line">
                <a:avLst/>
              </a:prstGeom>
              <a:grpFill/>
              <a:ln w="38100">
                <a:solidFill>
                  <a:srgbClr val="FF0000"/>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62" name="Line 70"/>
              <p:cNvSpPr>
                <a:spLocks noChangeAspect="1" noChangeShapeType="1"/>
              </p:cNvSpPr>
              <p:nvPr/>
            </p:nvSpPr>
            <p:spPr bwMode="auto">
              <a:xfrm flipH="1" flipV="1">
                <a:off x="2381" y="210"/>
                <a:ext cx="91" cy="136"/>
              </a:xfrm>
              <a:prstGeom prst="line">
                <a:avLst/>
              </a:prstGeom>
              <a:grpFill/>
              <a:ln w="38100">
                <a:solidFill>
                  <a:srgbClr val="FF0000"/>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sp>
        <p:nvSpPr>
          <p:cNvPr id="363" name="Rectangle 362"/>
          <p:cNvSpPr/>
          <p:nvPr/>
        </p:nvSpPr>
        <p:spPr>
          <a:xfrm>
            <a:off x="6133048" y="1341438"/>
            <a:ext cx="2783615" cy="5291751"/>
          </a:xfrm>
          <a:prstGeom prst="rect">
            <a:avLst/>
          </a:prstGeom>
          <a:noFill/>
          <a:ln w="3175">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4" name="Rectangle 363"/>
          <p:cNvSpPr/>
          <p:nvPr/>
        </p:nvSpPr>
        <p:spPr>
          <a:xfrm>
            <a:off x="3188184" y="1341438"/>
            <a:ext cx="2783615" cy="5291751"/>
          </a:xfrm>
          <a:prstGeom prst="rect">
            <a:avLst/>
          </a:prstGeom>
          <a:noFill/>
          <a:ln w="3175">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5" name="Rectangle 364"/>
          <p:cNvSpPr/>
          <p:nvPr/>
        </p:nvSpPr>
        <p:spPr>
          <a:xfrm>
            <a:off x="224330" y="1361292"/>
            <a:ext cx="2783615" cy="5291751"/>
          </a:xfrm>
          <a:prstGeom prst="rect">
            <a:avLst/>
          </a:prstGeom>
          <a:noFill/>
          <a:ln w="3175">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6" name="TextBox 365"/>
          <p:cNvSpPr txBox="1"/>
          <p:nvPr/>
        </p:nvSpPr>
        <p:spPr>
          <a:xfrm>
            <a:off x="224330" y="949763"/>
            <a:ext cx="278361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First replicate</a:t>
            </a:r>
          </a:p>
        </p:txBody>
      </p:sp>
      <p:sp>
        <p:nvSpPr>
          <p:cNvPr id="367" name="TextBox 366"/>
          <p:cNvSpPr txBox="1"/>
          <p:nvPr/>
        </p:nvSpPr>
        <p:spPr>
          <a:xfrm>
            <a:off x="3188183" y="945716"/>
            <a:ext cx="278361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Second replicate</a:t>
            </a:r>
          </a:p>
        </p:txBody>
      </p:sp>
      <p:sp>
        <p:nvSpPr>
          <p:cNvPr id="368" name="TextBox 367"/>
          <p:cNvSpPr txBox="1"/>
          <p:nvPr/>
        </p:nvSpPr>
        <p:spPr>
          <a:xfrm>
            <a:off x="6133047" y="938121"/>
            <a:ext cx="278361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Third replicate    …</a:t>
            </a:r>
          </a:p>
        </p:txBody>
      </p:sp>
      <p:sp>
        <p:nvSpPr>
          <p:cNvPr id="369" name="TextBox 368"/>
          <p:cNvSpPr txBox="1"/>
          <p:nvPr/>
        </p:nvSpPr>
        <p:spPr>
          <a:xfrm>
            <a:off x="9118065" y="1100218"/>
            <a:ext cx="2904862" cy="553997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Candidates are inbred lines or clones.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solidFill>
                  <a:srgbClr val="0000FF"/>
                </a:solidFill>
                <a:latin typeface="Arial" panose="020B0604020202020204" pitchFamily="34" charset="0"/>
                <a:cs typeface="Arial" panose="020B0604020202020204" pitchFamily="34" charset="0"/>
              </a:rPr>
              <a:t>Polycross: </a:t>
            </a:r>
            <a:r>
              <a:rPr lang="en-GB" dirty="0">
                <a:latin typeface="Arial" panose="020B0604020202020204" pitchFamily="34" charset="0"/>
                <a:cs typeface="Arial" panose="020B0604020202020204" pitchFamily="34" charset="0"/>
              </a:rPr>
              <a:t>To analyze GCA when testing Polycross-offspring. Approximate random mating is aspired. At harvest, seed from all plants (across replicates)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of each candidate </a:t>
            </a:r>
            <a:r>
              <a:rPr lang="en-GB" dirty="0">
                <a:latin typeface="Arial" panose="020B0604020202020204" pitchFamily="34" charset="0"/>
                <a:cs typeface="Arial" panose="020B0604020202020204" pitchFamily="34" charset="0"/>
              </a:rPr>
              <a:t>is joined to test (next season) the Polycross-Offspring from the candidates; the results of this Polycross-Test then allows to calculate GCA-effects of the candidates.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https://s.gwdg.de/r5uDAL  2008. Pp. 235-254.</a:t>
            </a:r>
          </a:p>
        </p:txBody>
      </p:sp>
      <p:sp>
        <p:nvSpPr>
          <p:cNvPr id="326" name="Right Triangle 4">
            <a:extLst>
              <a:ext uri="{FF2B5EF4-FFF2-40B4-BE49-F238E27FC236}">
                <a16:creationId xmlns:a16="http://schemas.microsoft.com/office/drawing/2014/main" id="{5CAE7D2B-7CA6-4920-8E47-2BD5F62216EB}"/>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Textfeld 5">
            <a:extLst>
              <a:ext uri="{FF2B5EF4-FFF2-40B4-BE49-F238E27FC236}">
                <a16:creationId xmlns:a16="http://schemas.microsoft.com/office/drawing/2014/main" id="{967B2EF8-4FBD-4D70-A14D-A2322AB2D188}"/>
              </a:ext>
            </a:extLst>
          </p:cNvPr>
          <p:cNvSpPr txBox="1"/>
          <p:nvPr/>
        </p:nvSpPr>
        <p:spPr>
          <a:xfrm>
            <a:off x="11468526" y="6351945"/>
            <a:ext cx="66086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27</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473267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77302" y="65677"/>
            <a:ext cx="6914574" cy="830997"/>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err="1">
                <a:latin typeface="Arial" panose="020B0604020202020204" pitchFamily="34" charset="0"/>
                <a:cs typeface="Arial" panose="020B0604020202020204" pitchFamily="34" charset="0"/>
              </a:rPr>
              <a:t>Polycross</a:t>
            </a:r>
            <a:r>
              <a:rPr lang="en-GB" sz="2400" dirty="0">
                <a:latin typeface="Arial" panose="020B0604020202020204" pitchFamily="34" charset="0"/>
                <a:cs typeface="Arial" panose="020B0604020202020204" pitchFamily="34" charset="0"/>
              </a:rPr>
              <a:t> design with complete </a:t>
            </a:r>
            <a:r>
              <a:rPr lang="en-GB" sz="2400" dirty="0">
                <a:solidFill>
                  <a:srgbClr val="0000FF"/>
                </a:solidFill>
                <a:latin typeface="Arial" panose="020B0604020202020204" pitchFamily="34" charset="0"/>
                <a:cs typeface="Arial" panose="020B0604020202020204" pitchFamily="34" charset="0"/>
              </a:rPr>
              <a:t>neighbour ba-lance</a:t>
            </a:r>
            <a:r>
              <a:rPr lang="en-GB" sz="2400" dirty="0">
                <a:latin typeface="Arial" panose="020B0604020202020204" pitchFamily="34" charset="0"/>
                <a:cs typeface="Arial" panose="020B0604020202020204" pitchFamily="34" charset="0"/>
              </a:rPr>
              <a:t>. Morgan, J.P., 1988. Euphytica 39, 59-63.</a:t>
            </a:r>
          </a:p>
        </p:txBody>
      </p:sp>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0958" y="65677"/>
            <a:ext cx="4886323" cy="671401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descr="Z:\Promotion\Fotos\Polycross 2014 RH\08.05.14_lowre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301" y="991296"/>
            <a:ext cx="6894723" cy="3878768"/>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77301" y="4997296"/>
            <a:ext cx="6914575" cy="175432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Depending on insect- or wind-pollination and further peculiarities, one may want to have complete neighbour balance to allow </a:t>
            </a:r>
            <a:r>
              <a:rPr lang="en-GB" dirty="0">
                <a:solidFill>
                  <a:srgbClr val="0000FF"/>
                </a:solidFill>
                <a:latin typeface="Arial" panose="020B0604020202020204" pitchFamily="34" charset="0"/>
                <a:cs typeface="Arial" panose="020B0604020202020204" pitchFamily="34" charset="0"/>
              </a:rPr>
              <a:t>each</a:t>
            </a:r>
            <a:r>
              <a:rPr lang="en-GB" dirty="0">
                <a:latin typeface="Arial" panose="020B0604020202020204" pitchFamily="34" charset="0"/>
                <a:cs typeface="Arial" panose="020B0604020202020204" pitchFamily="34" charset="0"/>
              </a:rPr>
              <a:t> candidate genotype to have the </a:t>
            </a:r>
            <a:r>
              <a:rPr lang="en-GB" dirty="0">
                <a:solidFill>
                  <a:srgbClr val="0000FF"/>
                </a:solidFill>
                <a:latin typeface="Arial" panose="020B0604020202020204" pitchFamily="34" charset="0"/>
                <a:cs typeface="Arial" panose="020B0604020202020204" pitchFamily="34" charset="0"/>
              </a:rPr>
              <a:t>same opportunity </a:t>
            </a:r>
            <a:r>
              <a:rPr lang="en-GB" dirty="0">
                <a:latin typeface="Arial" panose="020B0604020202020204" pitchFamily="34" charset="0"/>
                <a:cs typeface="Arial" panose="020B0604020202020204" pitchFamily="34" charset="0"/>
              </a:rPr>
              <a:t>to be pollinated by </a:t>
            </a:r>
            <a:r>
              <a:rPr lang="en-GB" dirty="0">
                <a:solidFill>
                  <a:srgbClr val="0000FF"/>
                </a:solidFill>
                <a:latin typeface="Arial" panose="020B0604020202020204" pitchFamily="34" charset="0"/>
                <a:cs typeface="Arial" panose="020B0604020202020204" pitchFamily="34" charset="0"/>
              </a:rPr>
              <a:t>any other </a:t>
            </a:r>
            <a:r>
              <a:rPr lang="en-GB" dirty="0">
                <a:latin typeface="Arial" panose="020B0604020202020204" pitchFamily="34" charset="0"/>
                <a:cs typeface="Arial" panose="020B0604020202020204" pitchFamily="34" charset="0"/>
              </a:rPr>
              <a:t>of the member candidates of the polycross; to imitate </a:t>
            </a:r>
            <a:r>
              <a:rPr lang="en-GB" dirty="0">
                <a:solidFill>
                  <a:srgbClr val="0000FF"/>
                </a:solidFill>
                <a:latin typeface="Arial" panose="020B0604020202020204" pitchFamily="34" charset="0"/>
                <a:cs typeface="Arial" panose="020B0604020202020204" pitchFamily="34" charset="0"/>
              </a:rPr>
              <a:t>random mating</a:t>
            </a:r>
            <a:r>
              <a:rPr lang="en-GB" dirty="0">
                <a:latin typeface="Arial" panose="020B0604020202020204" pitchFamily="34" charset="0"/>
                <a:cs typeface="Arial" panose="020B0604020202020204" pitchFamily="34" charset="0"/>
              </a:rPr>
              <a:t>; to test all candidates for their GCA to this panel of candidates. </a:t>
            </a:r>
          </a:p>
        </p:txBody>
      </p:sp>
      <p:sp>
        <p:nvSpPr>
          <p:cNvPr id="4" name="TextBox 3">
            <a:extLst>
              <a:ext uri="{FF2B5EF4-FFF2-40B4-BE49-F238E27FC236}">
                <a16:creationId xmlns:a16="http://schemas.microsoft.com/office/drawing/2014/main" id="{EB3D8244-4B09-45FB-BE94-D86074F2363C}"/>
              </a:ext>
            </a:extLst>
          </p:cNvPr>
          <p:cNvSpPr txBox="1"/>
          <p:nvPr/>
        </p:nvSpPr>
        <p:spPr>
          <a:xfrm>
            <a:off x="77302" y="991296"/>
            <a:ext cx="153399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L. Brünjes</a:t>
            </a:r>
          </a:p>
        </p:txBody>
      </p:sp>
      <p:sp>
        <p:nvSpPr>
          <p:cNvPr id="9" name="Textfeld 5">
            <a:extLst>
              <a:ext uri="{FF2B5EF4-FFF2-40B4-BE49-F238E27FC236}">
                <a16:creationId xmlns:a16="http://schemas.microsoft.com/office/drawing/2014/main" id="{9742B3AC-55A0-454F-8047-BE3DEB8EE93A}"/>
              </a:ext>
            </a:extLst>
          </p:cNvPr>
          <p:cNvSpPr txBox="1"/>
          <p:nvPr/>
        </p:nvSpPr>
        <p:spPr>
          <a:xfrm>
            <a:off x="11468526" y="6351945"/>
            <a:ext cx="66086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28</a:t>
            </a:fld>
            <a:endParaRPr lang="en-GB" sz="24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74118761-1CFA-49AB-94E2-9DBC692A9CBE}"/>
              </a:ext>
            </a:extLst>
          </p:cNvPr>
          <p:cNvSpPr txBox="1"/>
          <p:nvPr/>
        </p:nvSpPr>
        <p:spPr>
          <a:xfrm>
            <a:off x="5142706" y="3429000"/>
            <a:ext cx="6914575" cy="1200329"/>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Mind:  At maturity, seed from all individuals of candidate 1 have to be harvested and joined (to allow testing or this candidate’s offspring); not easy because of the randomization. Same for all other candidates ... ! </a:t>
            </a:r>
          </a:p>
        </p:txBody>
      </p:sp>
    </p:spTree>
    <p:extLst>
      <p:ext uri="{BB962C8B-B14F-4D97-AF65-F5344CB8AC3E}">
        <p14:creationId xmlns:p14="http://schemas.microsoft.com/office/powerpoint/2010/main" val="35040341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11577520" y="6365558"/>
            <a:ext cx="614481" cy="461665"/>
          </a:xfrm>
          <a:prstGeom prst="rect">
            <a:avLst/>
          </a:prstGeom>
          <a:noFill/>
        </p:spPr>
        <p:txBody>
          <a:bodyPr wrap="square" rtlCol="0">
            <a:spAutoFit/>
          </a:bodyPr>
          <a:lstStyle/>
          <a:p>
            <a:fld id="{5B255CE3-06F4-4E80-85AD-A0878CDD5C50}" type="slidenum">
              <a:rPr lang="en-US" sz="2400"/>
              <a:t>29</a:t>
            </a:fld>
            <a:endParaRPr lang="en-US" sz="2400" dirty="0"/>
          </a:p>
        </p:txBody>
      </p:sp>
      <p:sp>
        <p:nvSpPr>
          <p:cNvPr id="4" name="Rechteck 1"/>
          <p:cNvSpPr/>
          <p:nvPr/>
        </p:nvSpPr>
        <p:spPr>
          <a:xfrm>
            <a:off x="83196" y="81675"/>
            <a:ext cx="12006967"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solidFill>
                  <a:srgbClr val="0000FF"/>
                </a:solidFill>
                <a:latin typeface="Arial" panose="020B0604020202020204" pitchFamily="34" charset="0"/>
                <a:cs typeface="Arial" panose="020B0604020202020204" pitchFamily="34" charset="0"/>
              </a:rPr>
              <a:t>Polycross</a:t>
            </a:r>
            <a:r>
              <a:rPr lang="en-GB" sz="2400" dirty="0">
                <a:latin typeface="Arial" panose="020B0604020202020204" pitchFamily="34" charset="0"/>
                <a:cs typeface="Arial" panose="020B0604020202020204" pitchFamily="34" charset="0"/>
              </a:rPr>
              <a:t>. Pollinators of </a:t>
            </a:r>
            <a:r>
              <a:rPr lang="en-GB" sz="2400" i="1" dirty="0" err="1">
                <a:latin typeface="Arial" panose="020B0604020202020204" pitchFamily="34" charset="0"/>
                <a:cs typeface="Arial" panose="020B0604020202020204" pitchFamily="34" charset="0"/>
              </a:rPr>
              <a:t>Vicia</a:t>
            </a:r>
            <a:r>
              <a:rPr lang="en-GB" sz="2400" i="1" dirty="0">
                <a:latin typeface="Arial" panose="020B0604020202020204" pitchFamily="34" charset="0"/>
                <a:cs typeface="Arial" panose="020B0604020202020204" pitchFamily="34" charset="0"/>
              </a:rPr>
              <a:t> faba </a:t>
            </a:r>
            <a:r>
              <a:rPr lang="en-GB" sz="2400" dirty="0">
                <a:latin typeface="Arial" panose="020B0604020202020204" pitchFamily="34" charset="0"/>
                <a:cs typeface="Arial" panose="020B0604020202020204" pitchFamily="34" charset="0"/>
              </a:rPr>
              <a:t>are honey bees and bumble bees.</a:t>
            </a:r>
          </a:p>
        </p:txBody>
      </p:sp>
      <p:pic>
        <p:nvPicPr>
          <p:cNvPr id="8" name="Picture 6" descr="Z:\Promotion\Fotos\Bestaeuber und Insekten\Qu_Honigbiene2_smal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07732" y="620775"/>
            <a:ext cx="1440000" cy="1440000"/>
          </a:xfrm>
          <a:prstGeom prst="rect">
            <a:avLst/>
          </a:prstGeom>
          <a:noFill/>
          <a:ln w="28575">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9" name="Picture 8" descr="Z:\Promotion\Fotos\Bestaeuber und Insekten\Qu_Steinhummel_smal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995" y="620775"/>
            <a:ext cx="1410414" cy="1440000"/>
          </a:xfrm>
          <a:prstGeom prst="rect">
            <a:avLst/>
          </a:prstGeom>
          <a:noFill/>
          <a:ln w="28575" cap="rnd">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 name="Picture 9" descr="Z:\Promotion\Fotos\Bestaeuber und Insekten\Qu_Erdhummel_raub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53572" y="607114"/>
            <a:ext cx="1430000" cy="1453661"/>
          </a:xfrm>
          <a:prstGeom prst="rect">
            <a:avLst/>
          </a:prstGeom>
          <a:noFill/>
          <a:ln w="28575">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 name="Picture 3" descr="Z:\Promotion\Fotos\Polycross 2014 RH\IMG_8336_cropped_small.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9840" y="2139705"/>
            <a:ext cx="7983461" cy="463435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168977" y="612328"/>
            <a:ext cx="3921186" cy="618630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Photo is from the PhD project of Lisa Brünjes, cf. DOI 10.1007/s00122-021-03832-z.</a:t>
            </a:r>
          </a:p>
          <a:p>
            <a:r>
              <a:rPr lang="en-GB" dirty="0">
                <a:latin typeface="Arial" panose="020B0604020202020204" pitchFamily="34" charset="0"/>
                <a:cs typeface="Arial" panose="020B0604020202020204" pitchFamily="34" charset="0"/>
              </a:rPr>
              <a:t>This small winter faba bean </a:t>
            </a:r>
            <a:r>
              <a:rPr lang="en-GB" dirty="0">
                <a:solidFill>
                  <a:srgbClr val="0000FF"/>
                </a:solidFill>
                <a:latin typeface="Arial" panose="020B0604020202020204" pitchFamily="34" charset="0"/>
                <a:cs typeface="Arial" panose="020B0604020202020204" pitchFamily="34" charset="0"/>
              </a:rPr>
              <a:t>Poly-cross</a:t>
            </a:r>
            <a:r>
              <a:rPr lang="en-GB" dirty="0">
                <a:latin typeface="Arial" panose="020B0604020202020204" pitchFamily="34" charset="0"/>
                <a:cs typeface="Arial" panose="020B0604020202020204" pitchFamily="34" charset="0"/>
              </a:rPr>
              <a:t> was not conducted to assess the performance of the Polycross-Offspring from the eight inbred lines which were organized here as Poly-cross (and to calculate GCA from the data of that next generation).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But instead, the offspring from the eight lines were used to analyse the amount of cross- and self-fertilization of the 8 inbred lines, and to check whether they were differently </a:t>
            </a:r>
            <a:r>
              <a:rPr lang="en-GB" dirty="0" err="1">
                <a:latin typeface="Arial" panose="020B0604020202020204" pitchFamily="34" charset="0"/>
                <a:cs typeface="Arial" panose="020B0604020202020204" pitchFamily="34" charset="0"/>
              </a:rPr>
              <a:t>effi-cient</a:t>
            </a:r>
            <a:r>
              <a:rPr lang="en-GB" dirty="0">
                <a:latin typeface="Arial" panose="020B0604020202020204" pitchFamily="34" charset="0"/>
                <a:cs typeface="Arial" panose="020B0604020202020204" pitchFamily="34" charset="0"/>
              </a:rPr>
              <a:t> in being father for this Poly-cross (in siring the other seven in-bred lines with the aid of the </a:t>
            </a:r>
            <a:r>
              <a:rPr lang="en-GB" dirty="0" err="1">
                <a:latin typeface="Arial" panose="020B0604020202020204" pitchFamily="34" charset="0"/>
                <a:cs typeface="Arial" panose="020B0604020202020204" pitchFamily="34" charset="0"/>
              </a:rPr>
              <a:t>pollina</a:t>
            </a:r>
            <a:r>
              <a:rPr lang="en-GB" dirty="0">
                <a:latin typeface="Arial" panose="020B0604020202020204" pitchFamily="34" charset="0"/>
                <a:cs typeface="Arial" panose="020B0604020202020204" pitchFamily="34" charset="0"/>
              </a:rPr>
              <a:t>-tors). Significant deviations from all-is-equal expectations were indeed found.</a:t>
            </a:r>
          </a:p>
        </p:txBody>
      </p:sp>
      <p:sp>
        <p:nvSpPr>
          <p:cNvPr id="11" name="TextBox 10">
            <a:extLst>
              <a:ext uri="{FF2B5EF4-FFF2-40B4-BE49-F238E27FC236}">
                <a16:creationId xmlns:a16="http://schemas.microsoft.com/office/drawing/2014/main" id="{88D555EB-D49F-41E4-B080-36F9D7CD3363}"/>
              </a:ext>
            </a:extLst>
          </p:cNvPr>
          <p:cNvSpPr txBox="1"/>
          <p:nvPr/>
        </p:nvSpPr>
        <p:spPr>
          <a:xfrm>
            <a:off x="130569" y="1972276"/>
            <a:ext cx="305207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L. Brünjes &amp; B. Marzinzig </a:t>
            </a:r>
          </a:p>
        </p:txBody>
      </p:sp>
      <p:sp>
        <p:nvSpPr>
          <p:cNvPr id="12" name="Textfeld 5">
            <a:extLst>
              <a:ext uri="{FF2B5EF4-FFF2-40B4-BE49-F238E27FC236}">
                <a16:creationId xmlns:a16="http://schemas.microsoft.com/office/drawing/2014/main" id="{87D39AF8-E8A3-40AB-AE22-47F795C202D0}"/>
              </a:ext>
            </a:extLst>
          </p:cNvPr>
          <p:cNvSpPr txBox="1"/>
          <p:nvPr/>
        </p:nvSpPr>
        <p:spPr>
          <a:xfrm>
            <a:off x="36408" y="6365557"/>
            <a:ext cx="66086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29</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886128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a:t>
            </a:fld>
            <a:endParaRPr lang="en-GB" sz="2400" dirty="0">
              <a:latin typeface="Arial" panose="020B0604020202020204" pitchFamily="34" charset="0"/>
              <a:cs typeface="Arial" panose="020B0604020202020204" pitchFamily="34" charset="0"/>
            </a:endParaRPr>
          </a:p>
        </p:txBody>
      </p:sp>
      <p:sp>
        <p:nvSpPr>
          <p:cNvPr id="3" name="TextBox 2"/>
          <p:cNvSpPr txBox="1"/>
          <p:nvPr/>
        </p:nvSpPr>
        <p:spPr>
          <a:xfrm>
            <a:off x="72000" y="36000"/>
            <a:ext cx="11965353" cy="258532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You already know: Population Genetics,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Heterosis, Inbreeding</a:t>
            </a:r>
            <a:endParaRPr lang="en-GB" sz="1200" dirty="0">
              <a:latin typeface="Arial" panose="020B0604020202020204" pitchFamily="34" charset="0"/>
              <a:cs typeface="Arial" panose="020B0604020202020204" pitchFamily="34" charset="0"/>
            </a:endParaRPr>
          </a:p>
          <a:p>
            <a:endParaRPr lang="en-GB" sz="1200"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Keywords of this chapter:   GCA General Combining Ability;  SCA Specific Combining Ability;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Topcross &amp; Topcross-Test, Polycross &amp; Polycross-Test; Tester, Choice of Tester</a:t>
            </a:r>
          </a:p>
          <a:p>
            <a:endParaRPr lang="en-GB" sz="1200" dirty="0">
              <a:latin typeface="Arial" panose="020B0604020202020204" pitchFamily="34" charset="0"/>
              <a:cs typeface="Arial" panose="020B0604020202020204" pitchFamily="34" charset="0"/>
            </a:endParaRPr>
          </a:p>
          <a:p>
            <a:endParaRPr lang="en-GB" sz="1200"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Algebra as introduced in this chapter:</a:t>
            </a:r>
          </a:p>
          <a:p>
            <a:endParaRPr lang="en-GB" dirty="0">
              <a:latin typeface="Arial" panose="020B0604020202020204" pitchFamily="34" charset="0"/>
              <a:cs typeface="Arial" panose="020B0604020202020204" pitchFamily="34" charset="0"/>
            </a:endParaRPr>
          </a:p>
          <a:p>
            <a:r>
              <a:rPr lang="en-GB" altLang="de-DE" dirty="0">
                <a:latin typeface="Arial" panose="020B0604020202020204" pitchFamily="34" charset="0"/>
                <a:cs typeface="Arial" panose="020B0604020202020204" pitchFamily="34" charset="0"/>
              </a:rPr>
              <a:t>One can write (linear model) the performance </a:t>
            </a:r>
            <a:r>
              <a:rPr lang="en-GB" altLang="de-DE" dirty="0" err="1">
                <a:latin typeface="Arial" panose="020B0604020202020204" pitchFamily="34" charset="0"/>
                <a:cs typeface="Arial" panose="020B0604020202020204" pitchFamily="34" charset="0"/>
              </a:rPr>
              <a:t>Y</a:t>
            </a:r>
            <a:r>
              <a:rPr lang="en-GB" altLang="de-DE" baseline="-25000" dirty="0" err="1">
                <a:latin typeface="Arial" panose="020B0604020202020204" pitchFamily="34" charset="0"/>
                <a:cs typeface="Arial" panose="020B0604020202020204" pitchFamily="34" charset="0"/>
              </a:rPr>
              <a:t>ij</a:t>
            </a:r>
            <a:r>
              <a:rPr lang="en-GB" altLang="de-DE" dirty="0">
                <a:latin typeface="Arial" panose="020B0604020202020204" pitchFamily="34" charset="0"/>
                <a:cs typeface="Arial" panose="020B0604020202020204" pitchFamily="34" charset="0"/>
              </a:rPr>
              <a:t> of a hybrid F1</a:t>
            </a:r>
            <a:r>
              <a:rPr lang="en-GB" altLang="de-DE" baseline="-25000" dirty="0">
                <a:latin typeface="Arial" panose="020B0604020202020204" pitchFamily="34" charset="0"/>
                <a:cs typeface="Arial" panose="020B0604020202020204" pitchFamily="34" charset="0"/>
              </a:rPr>
              <a:t>ij </a:t>
            </a:r>
            <a:r>
              <a:rPr lang="en-GB" altLang="de-DE" dirty="0">
                <a:latin typeface="Arial" panose="020B0604020202020204" pitchFamily="34" charset="0"/>
                <a:cs typeface="Arial" panose="020B0604020202020204" pitchFamily="34" charset="0"/>
              </a:rPr>
              <a:t>from its parents’ GCA-values plus the SCS-value of this actual pair-of-parents:      </a:t>
            </a:r>
            <a:r>
              <a:rPr lang="en-GB" altLang="de-DE" dirty="0" err="1">
                <a:latin typeface="Arial" panose="020B0604020202020204" pitchFamily="34" charset="0"/>
                <a:cs typeface="Arial" panose="020B0604020202020204" pitchFamily="34" charset="0"/>
              </a:rPr>
              <a:t>Y</a:t>
            </a:r>
            <a:r>
              <a:rPr lang="en-GB" altLang="de-DE" baseline="-25000" dirty="0" err="1">
                <a:latin typeface="Arial" panose="020B0604020202020204" pitchFamily="34" charset="0"/>
                <a:cs typeface="Arial" panose="020B0604020202020204" pitchFamily="34" charset="0"/>
              </a:rPr>
              <a:t>ij</a:t>
            </a:r>
            <a:r>
              <a:rPr lang="en-GB" altLang="de-DE" baseline="-25000" dirty="0">
                <a:latin typeface="Arial" panose="020B0604020202020204" pitchFamily="34" charset="0"/>
                <a:cs typeface="Arial" panose="020B0604020202020204" pitchFamily="34" charset="0"/>
              </a:rPr>
              <a:t> </a:t>
            </a:r>
            <a:r>
              <a:rPr lang="en-GB" altLang="de-DE" dirty="0">
                <a:latin typeface="Arial" panose="020B0604020202020204" pitchFamily="34" charset="0"/>
                <a:cs typeface="Arial" panose="020B0604020202020204" pitchFamily="34" charset="0"/>
              </a:rPr>
              <a:t>= µ + </a:t>
            </a:r>
            <a:r>
              <a:rPr lang="en-GB" altLang="de-DE" dirty="0" err="1">
                <a:latin typeface="Arial" panose="020B0604020202020204" pitchFamily="34" charset="0"/>
                <a:cs typeface="Arial" panose="020B0604020202020204" pitchFamily="34" charset="0"/>
              </a:rPr>
              <a:t>GCA</a:t>
            </a:r>
            <a:r>
              <a:rPr lang="en-GB" altLang="de-DE" baseline="-25000" dirty="0" err="1">
                <a:latin typeface="Arial" panose="020B0604020202020204" pitchFamily="34" charset="0"/>
                <a:cs typeface="Arial" panose="020B0604020202020204" pitchFamily="34" charset="0"/>
              </a:rPr>
              <a:t>i</a:t>
            </a:r>
            <a:r>
              <a:rPr lang="en-GB" altLang="de-DE" baseline="-25000" dirty="0">
                <a:latin typeface="Arial" panose="020B0604020202020204" pitchFamily="34" charset="0"/>
                <a:cs typeface="Arial" panose="020B0604020202020204" pitchFamily="34" charset="0"/>
              </a:rPr>
              <a:t> </a:t>
            </a:r>
            <a:r>
              <a:rPr lang="en-GB" altLang="de-DE" dirty="0">
                <a:latin typeface="Arial" panose="020B0604020202020204" pitchFamily="34" charset="0"/>
                <a:cs typeface="Arial" panose="020B0604020202020204" pitchFamily="34" charset="0"/>
              </a:rPr>
              <a:t>+ </a:t>
            </a:r>
            <a:r>
              <a:rPr lang="en-GB" altLang="de-DE" dirty="0" err="1">
                <a:latin typeface="Arial" panose="020B0604020202020204" pitchFamily="34" charset="0"/>
                <a:cs typeface="Arial" panose="020B0604020202020204" pitchFamily="34" charset="0"/>
              </a:rPr>
              <a:t>GCA</a:t>
            </a:r>
            <a:r>
              <a:rPr lang="en-GB" altLang="de-DE" baseline="-25000" dirty="0" err="1">
                <a:latin typeface="Arial" panose="020B0604020202020204" pitchFamily="34" charset="0"/>
                <a:cs typeface="Arial" panose="020B0604020202020204" pitchFamily="34" charset="0"/>
              </a:rPr>
              <a:t>j</a:t>
            </a:r>
            <a:r>
              <a:rPr lang="en-GB" altLang="de-DE" baseline="-25000" dirty="0">
                <a:latin typeface="Arial" panose="020B0604020202020204" pitchFamily="34" charset="0"/>
                <a:cs typeface="Arial" panose="020B0604020202020204" pitchFamily="34" charset="0"/>
              </a:rPr>
              <a:t>  </a:t>
            </a:r>
            <a:r>
              <a:rPr lang="en-GB" altLang="de-DE" dirty="0">
                <a:latin typeface="Arial" panose="020B0604020202020204" pitchFamily="34" charset="0"/>
                <a:cs typeface="Arial" panose="020B0604020202020204" pitchFamily="34" charset="0"/>
              </a:rPr>
              <a:t>+ </a:t>
            </a:r>
            <a:r>
              <a:rPr lang="en-GB" altLang="de-DE" dirty="0" err="1">
                <a:latin typeface="Arial" panose="020B0604020202020204" pitchFamily="34" charset="0"/>
                <a:cs typeface="Arial" panose="020B0604020202020204" pitchFamily="34" charset="0"/>
              </a:rPr>
              <a:t>SCA</a:t>
            </a:r>
            <a:r>
              <a:rPr lang="en-GB" altLang="de-DE" baseline="-25000" dirty="0" err="1">
                <a:latin typeface="Arial" panose="020B0604020202020204" pitchFamily="34" charset="0"/>
                <a:cs typeface="Arial" panose="020B0604020202020204" pitchFamily="34" charset="0"/>
              </a:rPr>
              <a:t>ij</a:t>
            </a:r>
            <a:r>
              <a:rPr lang="en-GB" altLang="de-DE" baseline="-25000" dirty="0">
                <a:latin typeface="Arial" panose="020B0604020202020204" pitchFamily="34" charset="0"/>
                <a:cs typeface="Arial" panose="020B0604020202020204" pitchFamily="34" charset="0"/>
              </a:rPr>
              <a:t> </a:t>
            </a:r>
            <a:r>
              <a:rPr lang="en-GB" altLang="de-DE"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9648352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2"/>
          <p:cNvPicPr>
            <a:picLocks noChangeAspect="1"/>
          </p:cNvPicPr>
          <p:nvPr/>
        </p:nvPicPr>
        <p:blipFill>
          <a:blip r:embed="rId2"/>
          <a:srcRect/>
          <a:stretch>
            <a:fillRect/>
          </a:stretch>
        </p:blipFill>
        <p:spPr bwMode="auto">
          <a:xfrm>
            <a:off x="1676655" y="768645"/>
            <a:ext cx="10407614" cy="5993662"/>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 name="Rechteck 1"/>
          <p:cNvSpPr/>
          <p:nvPr/>
        </p:nvSpPr>
        <p:spPr>
          <a:xfrm>
            <a:off x="77302" y="65677"/>
            <a:ext cx="12006967"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latin typeface="Arial" panose="020B0604020202020204" pitchFamily="34" charset="0"/>
                <a:cs typeface="Arial" panose="020B0604020202020204" pitchFamily="34" charset="0"/>
              </a:rPr>
              <a:t>Rehearsal. </a:t>
            </a:r>
          </a:p>
        </p:txBody>
      </p:sp>
      <p:sp>
        <p:nvSpPr>
          <p:cNvPr id="4" name="Text Box 4"/>
          <p:cNvSpPr txBox="1">
            <a:spLocks noChangeArrowheads="1"/>
          </p:cNvSpPr>
          <p:nvPr/>
        </p:nvSpPr>
        <p:spPr bwMode="auto">
          <a:xfrm>
            <a:off x="77302" y="768645"/>
            <a:ext cx="5919461" cy="2723823"/>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n-GB" altLang="de-DE" sz="1800" dirty="0"/>
              <a:t>Mind the difference between</a:t>
            </a:r>
          </a:p>
          <a:p>
            <a:pPr eaLnBrk="1" hangingPunct="1">
              <a:spcBef>
                <a:spcPct val="50000"/>
              </a:spcBef>
              <a:buFont typeface="Wingdings" pitchFamily="2" charset="2"/>
              <a:buNone/>
            </a:pPr>
            <a:r>
              <a:rPr lang="en-GB" altLang="de-DE" sz="1800" dirty="0">
                <a:cs typeface="Arial" pitchFamily="34" charset="0"/>
              </a:rPr>
              <a:t>►</a:t>
            </a:r>
            <a:r>
              <a:rPr lang="en-GB" altLang="de-DE" sz="1800" dirty="0"/>
              <a:t>Topcross    and 	► Topcross-</a:t>
            </a:r>
            <a:r>
              <a:rPr lang="en-GB" altLang="de-DE" sz="1800" dirty="0">
                <a:effectLst>
                  <a:outerShdw blurRad="38100" dist="38100" dir="2700000" algn="tl">
                    <a:srgbClr val="000000">
                      <a:alpha val="43137"/>
                    </a:srgbClr>
                  </a:outerShdw>
                </a:effectLst>
              </a:rPr>
              <a:t>Test</a:t>
            </a:r>
          </a:p>
          <a:p>
            <a:pPr eaLnBrk="1" hangingPunct="1">
              <a:spcBef>
                <a:spcPct val="50000"/>
              </a:spcBef>
              <a:buFont typeface="Wingdings" pitchFamily="2" charset="2"/>
              <a:buNone/>
            </a:pPr>
            <a:r>
              <a:rPr lang="en-GB" altLang="de-DE" sz="1800" dirty="0"/>
              <a:t>► </a:t>
            </a:r>
            <a:r>
              <a:rPr lang="en-GB" altLang="de-DE" sz="1800" dirty="0" err="1"/>
              <a:t>Polycross</a:t>
            </a:r>
            <a:r>
              <a:rPr lang="en-GB" altLang="de-DE" sz="1800" dirty="0"/>
              <a:t>  and   	► </a:t>
            </a:r>
            <a:r>
              <a:rPr lang="en-GB" altLang="de-DE" sz="1800" dirty="0" err="1"/>
              <a:t>Polycross</a:t>
            </a:r>
            <a:r>
              <a:rPr lang="en-GB" altLang="de-DE" sz="1800" dirty="0"/>
              <a:t>-</a:t>
            </a:r>
            <a:r>
              <a:rPr lang="en-GB" altLang="de-DE" sz="1800" dirty="0">
                <a:effectLst>
                  <a:outerShdw blurRad="38100" dist="38100" dir="2700000" algn="tl">
                    <a:srgbClr val="000000">
                      <a:alpha val="43137"/>
                    </a:srgbClr>
                  </a:outerShdw>
                </a:effectLst>
              </a:rPr>
              <a:t>Test</a:t>
            </a:r>
          </a:p>
          <a:p>
            <a:pPr eaLnBrk="1" hangingPunct="1">
              <a:spcBef>
                <a:spcPct val="50000"/>
              </a:spcBef>
              <a:buFontTx/>
              <a:buNone/>
            </a:pPr>
            <a:r>
              <a:rPr lang="en-GB" altLang="de-DE" sz="1800" dirty="0"/>
              <a:t>Entries in Topcross and Polycross are lines or clones; </a:t>
            </a:r>
            <a:r>
              <a:rPr lang="en-GB" altLang="de-DE" sz="1800" dirty="0">
                <a:solidFill>
                  <a:srgbClr val="0000FF"/>
                </a:solidFill>
              </a:rPr>
              <a:t>such entries can be </a:t>
            </a:r>
            <a:r>
              <a:rPr lang="en-GB" altLang="de-DE" sz="1800" dirty="0">
                <a:solidFill>
                  <a:srgbClr val="0000FF"/>
                </a:solidFill>
                <a:effectLst>
                  <a:outerShdw blurRad="38100" dist="38100" dir="2700000" algn="tl">
                    <a:srgbClr val="000000">
                      <a:alpha val="43137"/>
                    </a:srgbClr>
                  </a:outerShdw>
                </a:effectLst>
              </a:rPr>
              <a:t>maintained</a:t>
            </a:r>
            <a:r>
              <a:rPr lang="en-GB" altLang="de-DE" sz="1800" dirty="0">
                <a:solidFill>
                  <a:srgbClr val="0000FF"/>
                </a:solidFill>
              </a:rPr>
              <a:t> without genetic change!</a:t>
            </a:r>
          </a:p>
          <a:p>
            <a:pPr eaLnBrk="1" hangingPunct="1">
              <a:spcBef>
                <a:spcPct val="50000"/>
              </a:spcBef>
              <a:buFontTx/>
              <a:buNone/>
            </a:pPr>
            <a:r>
              <a:rPr lang="en-GB" altLang="de-DE" sz="1800" dirty="0"/>
              <a:t>Entries in a </a:t>
            </a:r>
            <a:r>
              <a:rPr lang="en-GB" altLang="de-DE" sz="1800" dirty="0" err="1"/>
              <a:t>Topcross</a:t>
            </a:r>
            <a:r>
              <a:rPr lang="en-GB" altLang="de-DE" sz="1800" dirty="0"/>
              <a:t>-</a:t>
            </a:r>
            <a:r>
              <a:rPr lang="en-GB" altLang="de-DE" sz="1800" dirty="0">
                <a:effectLst>
                  <a:outerShdw blurRad="38100" dist="38100" dir="2700000" algn="tl">
                    <a:srgbClr val="000000">
                      <a:alpha val="43137"/>
                    </a:srgbClr>
                  </a:outerShdw>
                </a:effectLst>
              </a:rPr>
              <a:t>Test</a:t>
            </a:r>
            <a:r>
              <a:rPr lang="en-GB" altLang="de-DE" sz="1800" dirty="0"/>
              <a:t> are </a:t>
            </a:r>
            <a:r>
              <a:rPr lang="en-GB" altLang="de-DE" sz="1800" dirty="0" err="1"/>
              <a:t>Topcross</a:t>
            </a:r>
            <a:r>
              <a:rPr lang="en-GB" altLang="de-DE" sz="1800" dirty="0"/>
              <a:t>-Progenies</a:t>
            </a:r>
          </a:p>
          <a:p>
            <a:pPr eaLnBrk="1" hangingPunct="1">
              <a:spcBef>
                <a:spcPct val="50000"/>
              </a:spcBef>
              <a:buFontTx/>
              <a:buNone/>
            </a:pPr>
            <a:r>
              <a:rPr lang="en-GB" altLang="de-DE" sz="1800" dirty="0"/>
              <a:t>Entries in a </a:t>
            </a:r>
            <a:r>
              <a:rPr lang="en-GB" altLang="de-DE" sz="1800" dirty="0" err="1"/>
              <a:t>Polycross</a:t>
            </a:r>
            <a:r>
              <a:rPr lang="en-GB" altLang="de-DE" sz="1800" dirty="0"/>
              <a:t>-</a:t>
            </a:r>
            <a:r>
              <a:rPr lang="en-GB" altLang="de-DE" sz="1800" dirty="0">
                <a:effectLst>
                  <a:outerShdw blurRad="38100" dist="38100" dir="2700000" algn="tl">
                    <a:srgbClr val="000000">
                      <a:alpha val="43137"/>
                    </a:srgbClr>
                  </a:outerShdw>
                </a:effectLst>
              </a:rPr>
              <a:t>Test</a:t>
            </a:r>
            <a:r>
              <a:rPr lang="en-GB" altLang="de-DE" sz="1800" dirty="0"/>
              <a:t> are </a:t>
            </a:r>
            <a:r>
              <a:rPr lang="en-GB" altLang="de-DE" sz="1800" dirty="0" err="1"/>
              <a:t>Polycross</a:t>
            </a:r>
            <a:r>
              <a:rPr lang="en-GB" altLang="de-DE" sz="1800" dirty="0"/>
              <a:t>-Progenies</a:t>
            </a:r>
            <a:endParaRPr lang="en-GB" altLang="de-DE" sz="2800" dirty="0"/>
          </a:p>
        </p:txBody>
      </p:sp>
      <p:sp>
        <p:nvSpPr>
          <p:cNvPr id="7" name="Text Box 2"/>
          <p:cNvSpPr txBox="1">
            <a:spLocks noChangeArrowheads="1"/>
          </p:cNvSpPr>
          <p:nvPr/>
        </p:nvSpPr>
        <p:spPr bwMode="auto">
          <a:xfrm>
            <a:off x="77302" y="3628803"/>
            <a:ext cx="5919461" cy="2723823"/>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lvl="0" eaLnBrk="1" fontAlgn="base" hangingPunct="1">
              <a:spcBef>
                <a:spcPct val="50000"/>
              </a:spcBef>
              <a:spcAft>
                <a:spcPct val="0"/>
              </a:spcAft>
              <a:buNone/>
              <a:defRPr/>
            </a:pPr>
            <a:r>
              <a:rPr kumimoji="0" lang="en-GB" altLang="de-DE" sz="1800" b="0" i="0" u="none" strike="noStrike" kern="0" cap="none" spc="0" normalizeH="0" baseline="0" dirty="0">
                <a:ln>
                  <a:noFill/>
                </a:ln>
                <a:solidFill>
                  <a:srgbClr val="000000"/>
                </a:solidFill>
                <a:effectLst/>
                <a:uLnTx/>
                <a:uFillTx/>
              </a:rPr>
              <a:t>Testing </a:t>
            </a:r>
            <a:r>
              <a:rPr kumimoji="0" lang="en-GB" altLang="de-DE" sz="1800" b="0" i="0" u="none" strike="noStrike" kern="0" cap="none" spc="0" normalizeH="0" baseline="0" dirty="0" err="1">
                <a:ln>
                  <a:noFill/>
                </a:ln>
                <a:solidFill>
                  <a:srgbClr val="0000FF"/>
                </a:solidFill>
                <a:effectLst/>
                <a:uLnTx/>
                <a:uFillTx/>
              </a:rPr>
              <a:t>Poly</a:t>
            </a:r>
            <a:r>
              <a:rPr kumimoji="0" lang="en-GB" altLang="de-DE" sz="1800" b="0" i="0" u="none" strike="noStrike" kern="0" cap="none" spc="0" normalizeH="0" baseline="0" dirty="0" err="1">
                <a:ln>
                  <a:noFill/>
                </a:ln>
                <a:solidFill>
                  <a:srgbClr val="000000"/>
                </a:solidFill>
                <a:effectLst/>
                <a:uLnTx/>
                <a:uFillTx/>
              </a:rPr>
              <a:t>cross</a:t>
            </a:r>
            <a:r>
              <a:rPr kumimoji="0" lang="en-GB" altLang="de-DE" sz="1800" b="0" i="0" u="none" strike="noStrike" kern="0" cap="none" spc="0" normalizeH="0" baseline="0" dirty="0">
                <a:ln>
                  <a:noFill/>
                </a:ln>
                <a:solidFill>
                  <a:srgbClr val="000000"/>
                </a:solidFill>
                <a:effectLst/>
                <a:uLnTx/>
                <a:uFillTx/>
              </a:rPr>
              <a:t>-Progenies allows to estimate which effects?			…</a:t>
            </a:r>
            <a:r>
              <a:rPr kumimoji="0" lang="en-GB" altLang="de-DE" sz="1800" b="0" i="0" u="none" strike="noStrike" kern="0" cap="none" spc="0" normalizeH="0" dirty="0">
                <a:ln>
                  <a:noFill/>
                </a:ln>
                <a:solidFill>
                  <a:srgbClr val="000000"/>
                </a:solidFill>
                <a:effectLst/>
                <a:uLnTx/>
                <a:uFillTx/>
              </a:rPr>
              <a:t> </a:t>
            </a:r>
            <a:r>
              <a:rPr kumimoji="0" lang="en-GB" altLang="de-DE" sz="1800" b="1" i="0" u="none" strike="noStrike" kern="0" cap="none" spc="0" normalizeH="0" baseline="0" dirty="0" err="1">
                <a:ln>
                  <a:noFill/>
                </a:ln>
                <a:solidFill>
                  <a:srgbClr val="0000FF"/>
                </a:solidFill>
                <a:effectLst/>
                <a:uLnTx/>
                <a:uFillTx/>
              </a:rPr>
              <a:t>GCA</a:t>
            </a:r>
            <a:r>
              <a:rPr lang="en-GB" altLang="de-DE" sz="1800" b="1" kern="0" baseline="-25000" dirty="0" err="1">
                <a:solidFill>
                  <a:srgbClr val="0000FF"/>
                </a:solidFill>
              </a:rPr>
              <a:t>i</a:t>
            </a:r>
            <a:endParaRPr kumimoji="0" lang="en-GB" altLang="de-DE" sz="1800" b="1" i="0" u="none" strike="noStrike" kern="0" cap="none" spc="0" normalizeH="0" baseline="0" dirty="0">
              <a:ln>
                <a:noFill/>
              </a:ln>
              <a:solidFill>
                <a:srgbClr val="0000FF"/>
              </a:solidFill>
              <a:effectLst/>
              <a:uLnTx/>
              <a:uFillTx/>
            </a:endParaRPr>
          </a:p>
          <a:p>
            <a:pPr lvl="0" eaLnBrk="1" fontAlgn="base" hangingPunct="1">
              <a:spcBef>
                <a:spcPct val="50000"/>
              </a:spcBef>
              <a:spcAft>
                <a:spcPct val="0"/>
              </a:spcAft>
              <a:buNone/>
              <a:defRPr/>
            </a:pPr>
            <a:r>
              <a:rPr kumimoji="0" lang="en-GB" altLang="de-DE" sz="1800" b="0" i="0" u="none" strike="noStrike" kern="0" cap="none" spc="0" normalizeH="0" baseline="0" dirty="0">
                <a:ln>
                  <a:noFill/>
                </a:ln>
                <a:solidFill>
                  <a:srgbClr val="000000"/>
                </a:solidFill>
                <a:effectLst/>
                <a:uLnTx/>
                <a:uFillTx/>
              </a:rPr>
              <a:t>Testing </a:t>
            </a:r>
            <a:r>
              <a:rPr kumimoji="0" lang="en-GB" altLang="de-DE" sz="1800" b="0" i="0" u="none" strike="noStrike" kern="0" cap="none" spc="0" normalizeH="0" baseline="0" dirty="0">
                <a:ln>
                  <a:noFill/>
                </a:ln>
                <a:solidFill>
                  <a:srgbClr val="0000FF"/>
                </a:solidFill>
                <a:effectLst/>
                <a:uLnTx/>
                <a:uFillTx/>
              </a:rPr>
              <a:t>Top</a:t>
            </a:r>
            <a:r>
              <a:rPr kumimoji="0" lang="en-GB" altLang="de-DE" sz="1800" b="0" i="0" u="none" strike="noStrike" kern="0" cap="none" spc="0" normalizeH="0" baseline="0" dirty="0">
                <a:ln>
                  <a:noFill/>
                </a:ln>
                <a:solidFill>
                  <a:srgbClr val="000000"/>
                </a:solidFill>
                <a:effectLst/>
                <a:uLnTx/>
                <a:uFillTx/>
              </a:rPr>
              <a:t>cross-Progenies allows to estimate which effects, if …</a:t>
            </a:r>
            <a:br>
              <a:rPr kumimoji="0" lang="en-GB" altLang="de-DE" sz="1800" b="0" i="0" u="none" strike="noStrike" kern="0" cap="none" spc="0" normalizeH="0" baseline="0" dirty="0">
                <a:ln>
                  <a:noFill/>
                </a:ln>
                <a:solidFill>
                  <a:srgbClr val="000000"/>
                </a:solidFill>
                <a:effectLst/>
                <a:uLnTx/>
                <a:uFillTx/>
              </a:rPr>
            </a:br>
            <a:r>
              <a:rPr kumimoji="0" lang="en-GB" altLang="de-DE" sz="1800" b="0" i="0" u="none" strike="noStrike" kern="0" cap="none" spc="0" normalizeH="0" baseline="0" dirty="0">
                <a:ln>
                  <a:noFill/>
                </a:ln>
                <a:solidFill>
                  <a:srgbClr val="000000"/>
                </a:solidFill>
                <a:effectLst/>
                <a:uLnTx/>
                <a:uFillTx/>
              </a:rPr>
              <a:t>the tester is pure line </a:t>
            </a:r>
            <a:r>
              <a:rPr kumimoji="0" lang="en-GB" altLang="de-DE" sz="1800" b="0" i="0" u="none" strike="noStrike" kern="0" cap="none" spc="0" normalizeH="0" baseline="0" dirty="0" err="1">
                <a:ln>
                  <a:noFill/>
                </a:ln>
                <a:solidFill>
                  <a:srgbClr val="000000"/>
                </a:solidFill>
                <a:effectLst/>
                <a:uLnTx/>
                <a:uFillTx/>
              </a:rPr>
              <a:t>i</a:t>
            </a:r>
            <a:r>
              <a:rPr kumimoji="0" lang="en-GB" altLang="de-DE" sz="1800" b="0" i="0" u="none" strike="noStrike" kern="0" cap="none" spc="0" normalizeH="0" baseline="0" dirty="0">
                <a:ln>
                  <a:noFill/>
                </a:ln>
                <a:solidFill>
                  <a:srgbClr val="000000"/>
                </a:solidFill>
                <a:effectLst/>
                <a:uLnTx/>
                <a:uFillTx/>
              </a:rPr>
              <a:t>	… </a:t>
            </a:r>
            <a:r>
              <a:rPr kumimoji="0" lang="en-GB" altLang="de-DE" sz="1800" b="1" i="0" u="none" strike="noStrike" kern="0" cap="none" spc="0" normalizeH="0" baseline="0" dirty="0">
                <a:ln>
                  <a:noFill/>
                </a:ln>
                <a:solidFill>
                  <a:srgbClr val="000000"/>
                </a:solidFill>
                <a:effectLst>
                  <a:outerShdw blurRad="38100" dist="38100" dir="2700000" algn="tl">
                    <a:srgbClr val="000000">
                      <a:alpha val="43137"/>
                    </a:srgbClr>
                  </a:outerShdw>
                </a:effectLst>
                <a:uLnTx/>
                <a:uFillTx/>
              </a:rPr>
              <a:t>[</a:t>
            </a:r>
            <a:r>
              <a:rPr kumimoji="0" lang="en-GB" altLang="de-DE" sz="1800" b="1" i="0" u="none" strike="noStrike" kern="0" cap="none" spc="0" normalizeH="0" baseline="0" dirty="0" err="1">
                <a:ln>
                  <a:noFill/>
                </a:ln>
                <a:solidFill>
                  <a:srgbClr val="0000FF"/>
                </a:solidFill>
                <a:effectLst/>
                <a:uLnTx/>
                <a:uFillTx/>
              </a:rPr>
              <a:t>GCA</a:t>
            </a:r>
            <a:r>
              <a:rPr lang="en-GB" altLang="de-DE" sz="1800" b="1" kern="0" baseline="-25000" dirty="0" err="1">
                <a:solidFill>
                  <a:srgbClr val="0000FF"/>
                </a:solidFill>
              </a:rPr>
              <a:t>i</a:t>
            </a:r>
            <a:r>
              <a:rPr kumimoji="0" lang="en-GB" altLang="de-DE" sz="1800" b="1" i="0" u="none" strike="noStrike" kern="0" cap="none" spc="0" normalizeH="0" baseline="0" dirty="0">
                <a:ln>
                  <a:noFill/>
                </a:ln>
                <a:solidFill>
                  <a:srgbClr val="0000FF"/>
                </a:solidFill>
                <a:effectLst/>
                <a:uLnTx/>
                <a:uFillTx/>
              </a:rPr>
              <a:t> </a:t>
            </a:r>
            <a:r>
              <a:rPr kumimoji="0" lang="en-GB" altLang="de-DE" sz="1800" i="0" u="none" strike="noStrike" kern="0" cap="none" spc="0" normalizeH="0" baseline="0" dirty="0">
                <a:ln>
                  <a:noFill/>
                </a:ln>
                <a:effectLst/>
                <a:uLnTx/>
                <a:uFillTx/>
              </a:rPr>
              <a:t>plus</a:t>
            </a:r>
            <a:r>
              <a:rPr kumimoji="0" lang="en-GB" altLang="de-DE" sz="1800" b="1" i="0" u="none" strike="noStrike" kern="0" cap="none" spc="0" normalizeH="0" baseline="0" dirty="0">
                <a:ln>
                  <a:noFill/>
                </a:ln>
                <a:solidFill>
                  <a:srgbClr val="0000FF"/>
                </a:solidFill>
                <a:effectLst/>
                <a:uLnTx/>
                <a:uFillTx/>
              </a:rPr>
              <a:t> </a:t>
            </a:r>
            <a:r>
              <a:rPr kumimoji="0" lang="en-GB" altLang="de-DE" sz="1800" b="1" i="0" u="none" strike="noStrike" kern="0" cap="none" spc="0" normalizeH="0" baseline="0" dirty="0" err="1">
                <a:ln>
                  <a:noFill/>
                </a:ln>
                <a:solidFill>
                  <a:srgbClr val="0000FF"/>
                </a:solidFill>
                <a:effectLst/>
                <a:uLnTx/>
                <a:uFillTx/>
              </a:rPr>
              <a:t>SCA</a:t>
            </a:r>
            <a:r>
              <a:rPr kumimoji="0" lang="en-GB" altLang="de-DE" sz="1800" b="1" i="0" u="none" strike="noStrike" kern="0" cap="none" spc="0" normalizeH="0" baseline="-25000" dirty="0" err="1">
                <a:ln>
                  <a:noFill/>
                </a:ln>
                <a:solidFill>
                  <a:srgbClr val="0000FF"/>
                </a:solidFill>
                <a:effectLst/>
                <a:uLnTx/>
                <a:uFillTx/>
              </a:rPr>
              <a:t>i,t</a:t>
            </a:r>
            <a:r>
              <a:rPr kumimoji="0" lang="en-GB" altLang="de-DE" sz="1800" b="1" i="0" u="none" strike="noStrike" kern="0" cap="none" spc="0" normalizeH="0" baseline="0" dirty="0">
                <a:ln>
                  <a:noFill/>
                </a:ln>
                <a:effectLst>
                  <a:outerShdw blurRad="38100" dist="38100" dir="2700000" algn="tl">
                    <a:srgbClr val="000000">
                      <a:alpha val="43137"/>
                    </a:srgbClr>
                  </a:outerShdw>
                </a:effectLst>
                <a:uLnTx/>
                <a:uFillTx/>
              </a:rPr>
              <a:t>]</a:t>
            </a:r>
            <a:br>
              <a:rPr kumimoji="0" lang="en-GB" altLang="de-DE" sz="1800" b="1" i="0" u="none" strike="noStrike" kern="0" cap="none" spc="0" normalizeH="0" baseline="0" dirty="0">
                <a:ln>
                  <a:noFill/>
                </a:ln>
                <a:solidFill>
                  <a:srgbClr val="0000FF"/>
                </a:solidFill>
                <a:effectLst/>
                <a:uLnTx/>
                <a:uFillTx/>
              </a:rPr>
            </a:br>
            <a:r>
              <a:rPr kumimoji="0" lang="en-GB" altLang="de-DE" sz="1800" b="0" i="0" u="none" strike="noStrike" kern="0" cap="none" spc="0" normalizeH="0" baseline="0" dirty="0">
                <a:ln>
                  <a:noFill/>
                </a:ln>
                <a:solidFill>
                  <a:srgbClr val="000000"/>
                </a:solidFill>
                <a:effectLst/>
                <a:uLnTx/>
                <a:uFillTx/>
              </a:rPr>
              <a:t>the tester is a hybrid           </a:t>
            </a:r>
            <a:r>
              <a:rPr kumimoji="0" lang="en-GB" altLang="de-DE" sz="1800" b="0" i="0" u="none" strike="noStrike" kern="0" cap="none" spc="0" normalizeH="0" baseline="0" dirty="0">
                <a:ln>
                  <a:noFill/>
                </a:ln>
                <a:solidFill>
                  <a:srgbClr val="A50021"/>
                </a:solidFill>
                <a:effectLst/>
                <a:uLnTx/>
                <a:uFillTx/>
              </a:rPr>
              <a:t>…</a:t>
            </a:r>
            <a:r>
              <a:rPr kumimoji="0" lang="en-GB" altLang="de-DE" sz="1800" b="0" i="0" u="none" strike="noStrike" kern="0" cap="none" spc="0" normalizeH="0" baseline="0" dirty="0">
                <a:ln>
                  <a:noFill/>
                </a:ln>
                <a:solidFill>
                  <a:srgbClr val="000000"/>
                </a:solidFill>
                <a:effectLst/>
                <a:uLnTx/>
                <a:uFillTx/>
              </a:rPr>
              <a:t> </a:t>
            </a:r>
            <a:r>
              <a:rPr kumimoji="0" lang="en-GB" altLang="de-DE" sz="1800" b="0" i="0" u="none" strike="noStrike" kern="0" cap="none" spc="0" normalizeH="0" baseline="0" dirty="0">
                <a:ln>
                  <a:noFill/>
                </a:ln>
                <a:solidFill>
                  <a:srgbClr val="A50021"/>
                </a:solidFill>
                <a:effectLst/>
                <a:uLnTx/>
                <a:uFillTx/>
              </a:rPr>
              <a:t>…</a:t>
            </a:r>
            <a:r>
              <a:rPr kumimoji="0" lang="en-GB" altLang="de-DE" sz="1800" b="0" i="0" u="none" strike="noStrike" kern="0" cap="none" spc="0" normalizeH="0" baseline="0" dirty="0">
                <a:ln>
                  <a:noFill/>
                </a:ln>
                <a:solidFill>
                  <a:srgbClr val="000000"/>
                </a:solidFill>
                <a:effectLst/>
                <a:uLnTx/>
                <a:uFillTx/>
              </a:rPr>
              <a:t> </a:t>
            </a:r>
            <a:r>
              <a:rPr kumimoji="0" lang="en-GB" altLang="de-DE" sz="1800" b="0" i="0" u="none" strike="noStrike" kern="0" cap="none" spc="0" normalizeH="0" baseline="0" dirty="0">
                <a:ln>
                  <a:noFill/>
                </a:ln>
                <a:solidFill>
                  <a:srgbClr val="A50021"/>
                </a:solidFill>
                <a:effectLst/>
                <a:uLnTx/>
                <a:uFillTx/>
              </a:rPr>
              <a:t>…</a:t>
            </a:r>
            <a:r>
              <a:rPr kumimoji="0" lang="en-GB" altLang="de-DE" sz="1800" b="0" i="0" u="none" strike="noStrike" kern="0" cap="none" spc="0" normalizeH="0" baseline="0" dirty="0">
                <a:ln>
                  <a:noFill/>
                </a:ln>
                <a:solidFill>
                  <a:srgbClr val="000000"/>
                </a:solidFill>
                <a:effectLst/>
                <a:uLnTx/>
                <a:uFillTx/>
              </a:rPr>
              <a:t> </a:t>
            </a:r>
            <a:r>
              <a:rPr kumimoji="0" lang="en-GB" altLang="de-DE" sz="1800" b="0" i="0" u="none" strike="noStrike" kern="0" cap="none" spc="0" normalizeH="0" baseline="0" dirty="0">
                <a:ln>
                  <a:noFill/>
                </a:ln>
                <a:solidFill>
                  <a:srgbClr val="A50021"/>
                </a:solidFill>
                <a:effectLst/>
                <a:uLnTx/>
                <a:uFillTx/>
              </a:rPr>
              <a:t>…</a:t>
            </a:r>
            <a:r>
              <a:rPr kumimoji="0" lang="en-GB" altLang="de-DE" sz="1800" b="0" i="0" u="none" strike="noStrike" kern="0" cap="none" spc="0" normalizeH="0" baseline="0" dirty="0">
                <a:ln>
                  <a:noFill/>
                </a:ln>
                <a:solidFill>
                  <a:srgbClr val="000000"/>
                </a:solidFill>
                <a:effectLst/>
                <a:uLnTx/>
                <a:uFillTx/>
              </a:rPr>
              <a:t> </a:t>
            </a:r>
            <a:r>
              <a:rPr kumimoji="0" lang="en-GB" altLang="de-DE" sz="1800" b="0" i="0" u="none" strike="noStrike" kern="0" cap="none" spc="0" normalizeH="0" baseline="0" dirty="0">
                <a:ln>
                  <a:noFill/>
                </a:ln>
                <a:solidFill>
                  <a:srgbClr val="A50021"/>
                </a:solidFill>
                <a:effectLst/>
                <a:uLnTx/>
                <a:uFillTx/>
              </a:rPr>
              <a:t>…</a:t>
            </a:r>
            <a:r>
              <a:rPr kumimoji="0" lang="en-GB" altLang="de-DE" sz="1800" b="0" i="0" u="none" strike="noStrike" kern="0" cap="none" spc="0" normalizeH="0" baseline="0" dirty="0">
                <a:ln>
                  <a:noFill/>
                </a:ln>
                <a:solidFill>
                  <a:srgbClr val="000000"/>
                </a:solidFill>
                <a:effectLst/>
                <a:uLnTx/>
                <a:uFillTx/>
              </a:rPr>
              <a:t> </a:t>
            </a:r>
            <a:r>
              <a:rPr kumimoji="0" lang="en-GB" altLang="de-DE" sz="1800" b="0" i="0" u="none" strike="noStrike" kern="0" cap="none" spc="0" normalizeH="0" baseline="0" dirty="0">
                <a:ln>
                  <a:noFill/>
                </a:ln>
                <a:solidFill>
                  <a:srgbClr val="A50021"/>
                </a:solidFill>
                <a:effectLst/>
                <a:uLnTx/>
                <a:uFillTx/>
              </a:rPr>
              <a:t>…</a:t>
            </a:r>
            <a:r>
              <a:rPr kumimoji="0" lang="en-GB" altLang="de-DE" sz="1800" b="0" i="0" u="none" strike="noStrike" kern="0" cap="none" spc="0" normalizeH="0" baseline="0" dirty="0">
                <a:ln>
                  <a:noFill/>
                </a:ln>
                <a:solidFill>
                  <a:srgbClr val="000000"/>
                </a:solidFill>
                <a:effectLst/>
                <a:uLnTx/>
                <a:uFillTx/>
              </a:rPr>
              <a:t> </a:t>
            </a:r>
            <a:br>
              <a:rPr kumimoji="0" lang="en-GB" altLang="de-DE" sz="1800" b="0" i="0" u="none" strike="noStrike" kern="0" cap="none" spc="0" normalizeH="0" baseline="0" dirty="0">
                <a:ln>
                  <a:noFill/>
                </a:ln>
                <a:solidFill>
                  <a:srgbClr val="000000"/>
                </a:solidFill>
                <a:effectLst/>
                <a:uLnTx/>
                <a:uFillTx/>
              </a:rPr>
            </a:br>
            <a:r>
              <a:rPr kumimoji="0" lang="en-GB" altLang="de-DE" sz="1800" b="0" i="0" u="none" strike="noStrike" kern="0" cap="none" spc="0" normalizeH="0" baseline="0" dirty="0">
                <a:ln>
                  <a:noFill/>
                </a:ln>
                <a:solidFill>
                  <a:srgbClr val="000000"/>
                </a:solidFill>
                <a:effectLst/>
                <a:uLnTx/>
                <a:uFillTx/>
              </a:rPr>
              <a:t>the tester is a mixture of the candidates 	… </a:t>
            </a:r>
            <a:r>
              <a:rPr kumimoji="0" lang="en-GB" altLang="de-DE" sz="1800" b="1" i="0" u="none" strike="noStrike" kern="0" cap="none" spc="0" normalizeH="0" baseline="0" dirty="0" err="1">
                <a:ln>
                  <a:noFill/>
                </a:ln>
                <a:solidFill>
                  <a:srgbClr val="0000FF"/>
                </a:solidFill>
                <a:effectLst/>
                <a:uLnTx/>
                <a:uFillTx/>
              </a:rPr>
              <a:t>GCA</a:t>
            </a:r>
            <a:r>
              <a:rPr lang="en-GB" altLang="de-DE" sz="1800" b="1" kern="0" baseline="-25000" dirty="0" err="1">
                <a:solidFill>
                  <a:srgbClr val="0000FF"/>
                </a:solidFill>
              </a:rPr>
              <a:t>i</a:t>
            </a:r>
            <a:r>
              <a:rPr kumimoji="0" lang="en-GB" altLang="de-DE" sz="1800" b="1" i="0" u="none" strike="noStrike" kern="0" cap="none" spc="0" normalizeH="0" baseline="0" dirty="0">
                <a:ln>
                  <a:noFill/>
                </a:ln>
                <a:solidFill>
                  <a:srgbClr val="0000FF"/>
                </a:solidFill>
                <a:effectLst/>
                <a:uLnTx/>
                <a:uFillTx/>
              </a:rPr>
              <a:t> </a:t>
            </a:r>
            <a:br>
              <a:rPr kumimoji="0" lang="en-GB" altLang="de-DE" sz="1800" b="0" i="0" u="none" strike="noStrike" kern="0" cap="none" spc="0" normalizeH="0" baseline="0" dirty="0">
                <a:ln>
                  <a:noFill/>
                </a:ln>
                <a:solidFill>
                  <a:srgbClr val="000000"/>
                </a:solidFill>
                <a:effectLst/>
                <a:uLnTx/>
                <a:uFillTx/>
              </a:rPr>
            </a:br>
            <a:r>
              <a:rPr kumimoji="0" lang="en-GB" altLang="de-DE" sz="1800" b="0" i="0" u="none" strike="noStrike" kern="0" cap="none" spc="0" normalizeH="0" baseline="0" dirty="0">
                <a:ln>
                  <a:noFill/>
                </a:ln>
                <a:solidFill>
                  <a:srgbClr val="000000"/>
                </a:solidFill>
                <a:effectLst/>
                <a:uLnTx/>
                <a:uFillTx/>
              </a:rPr>
              <a:t>the tester represents (1) the same gene-pool as the </a:t>
            </a:r>
            <a:br>
              <a:rPr kumimoji="0" lang="en-GB" altLang="de-DE" sz="1800" b="0" i="0" u="none" strike="noStrike" kern="0" cap="none" spc="0" normalizeH="0" baseline="0" dirty="0">
                <a:ln>
                  <a:noFill/>
                </a:ln>
                <a:solidFill>
                  <a:srgbClr val="000000"/>
                </a:solidFill>
                <a:effectLst/>
                <a:uLnTx/>
                <a:uFillTx/>
              </a:rPr>
            </a:br>
            <a:r>
              <a:rPr kumimoji="0" lang="en-GB" altLang="de-DE" sz="1800" b="0" i="0" u="none" strike="noStrike" kern="0" cap="none" spc="0" normalizeH="0" baseline="0" dirty="0">
                <a:ln>
                  <a:noFill/>
                </a:ln>
                <a:solidFill>
                  <a:srgbClr val="000000"/>
                </a:solidFill>
                <a:effectLst/>
                <a:uLnTx/>
                <a:uFillTx/>
              </a:rPr>
              <a:t>candidates, or (2) a different gene-pool  </a:t>
            </a:r>
            <a:r>
              <a:rPr kumimoji="0" lang="en-GB" altLang="de-DE" sz="1800" b="0" i="0" u="none" strike="noStrike" kern="0" cap="none" spc="0" normalizeH="0" baseline="0" dirty="0">
                <a:ln>
                  <a:noFill/>
                </a:ln>
                <a:solidFill>
                  <a:srgbClr val="A50021"/>
                </a:solidFill>
                <a:effectLst/>
                <a:uLnTx/>
                <a:uFillTx/>
              </a:rPr>
              <a:t>…</a:t>
            </a:r>
            <a:r>
              <a:rPr kumimoji="0" lang="en-GB" altLang="de-DE" sz="1800" b="0" i="0" u="none" strike="noStrike" kern="0" cap="none" spc="0" normalizeH="0" baseline="0" dirty="0">
                <a:ln>
                  <a:noFill/>
                </a:ln>
                <a:solidFill>
                  <a:srgbClr val="000000"/>
                </a:solidFill>
                <a:effectLst/>
                <a:uLnTx/>
                <a:uFillTx/>
              </a:rPr>
              <a:t> </a:t>
            </a:r>
            <a:r>
              <a:rPr kumimoji="0" lang="en-GB" altLang="de-DE" sz="1800" b="0" i="0" u="none" strike="noStrike" kern="0" cap="none" spc="0" normalizeH="0" baseline="0" dirty="0">
                <a:ln>
                  <a:noFill/>
                </a:ln>
                <a:solidFill>
                  <a:srgbClr val="A50021"/>
                </a:solidFill>
                <a:effectLst/>
                <a:uLnTx/>
                <a:uFillTx/>
              </a:rPr>
              <a:t>…</a:t>
            </a:r>
            <a:r>
              <a:rPr kumimoji="0" lang="en-GB" altLang="de-DE" sz="1800" b="0" i="0" u="none" strike="noStrike" kern="0" cap="none" spc="0" normalizeH="0" baseline="0" dirty="0">
                <a:ln>
                  <a:noFill/>
                </a:ln>
                <a:solidFill>
                  <a:srgbClr val="000000"/>
                </a:solidFill>
                <a:effectLst/>
                <a:uLnTx/>
                <a:uFillTx/>
              </a:rPr>
              <a:t> </a:t>
            </a:r>
            <a:r>
              <a:rPr kumimoji="0" lang="en-GB" altLang="de-DE" sz="1800" b="0" i="0" u="none" strike="noStrike" kern="0" cap="none" spc="0" normalizeH="0" baseline="0" dirty="0">
                <a:ln>
                  <a:noFill/>
                </a:ln>
                <a:solidFill>
                  <a:srgbClr val="A50021"/>
                </a:solidFill>
                <a:effectLst/>
                <a:uLnTx/>
                <a:uFillTx/>
              </a:rPr>
              <a:t>…</a:t>
            </a:r>
            <a:r>
              <a:rPr kumimoji="0" lang="en-GB" altLang="de-DE" sz="1800" b="0" i="0" u="none" strike="noStrike" kern="0" cap="none" spc="0" normalizeH="0" baseline="0" dirty="0">
                <a:ln>
                  <a:noFill/>
                </a:ln>
                <a:solidFill>
                  <a:srgbClr val="000000"/>
                </a:solidFill>
                <a:effectLst/>
                <a:uLnTx/>
                <a:uFillTx/>
              </a:rPr>
              <a:t> </a:t>
            </a:r>
            <a:r>
              <a:rPr kumimoji="0" lang="en-GB" altLang="de-DE" sz="1800" b="0" i="0" u="none" strike="noStrike" kern="0" cap="none" spc="0" normalizeH="0" baseline="0" dirty="0">
                <a:ln>
                  <a:noFill/>
                </a:ln>
                <a:solidFill>
                  <a:srgbClr val="A50021"/>
                </a:solidFill>
                <a:effectLst/>
                <a:uLnTx/>
                <a:uFillTx/>
              </a:rPr>
              <a:t>…</a:t>
            </a:r>
            <a:r>
              <a:rPr kumimoji="0" lang="en-GB" altLang="de-DE" sz="1800" b="0" i="0" u="none" strike="noStrike" kern="0" cap="none" spc="0" normalizeH="0" baseline="0" dirty="0">
                <a:ln>
                  <a:noFill/>
                </a:ln>
                <a:solidFill>
                  <a:srgbClr val="000000"/>
                </a:solidFill>
                <a:effectLst/>
                <a:uLnTx/>
                <a:uFillTx/>
              </a:rPr>
              <a:t> </a:t>
            </a:r>
            <a:endParaRPr kumimoji="0" lang="en-GB" altLang="de-DE" sz="1800" b="0" i="0" u="none" strike="noStrike" kern="0" cap="none" spc="0" normalizeH="0" baseline="0" dirty="0">
              <a:ln>
                <a:noFill/>
              </a:ln>
              <a:solidFill>
                <a:srgbClr val="0000FF"/>
              </a:solidFill>
              <a:effectLst/>
              <a:uLnTx/>
              <a:uFillTx/>
              <a:latin typeface="Comic Sans MS" pitchFamily="66" charset="0"/>
            </a:endParaRPr>
          </a:p>
        </p:txBody>
      </p:sp>
      <p:sp>
        <p:nvSpPr>
          <p:cNvPr id="8" name="Right Triangle 4">
            <a:extLst>
              <a:ext uri="{FF2B5EF4-FFF2-40B4-BE49-F238E27FC236}">
                <a16:creationId xmlns:a16="http://schemas.microsoft.com/office/drawing/2014/main" id="{1ACD65F6-270C-419B-8425-E9B3A240C5A5}"/>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376B49FD-77DD-4117-8B47-0DBEF6C5F3AC}"/>
              </a:ext>
            </a:extLst>
          </p:cNvPr>
          <p:cNvSpPr txBox="1"/>
          <p:nvPr/>
        </p:nvSpPr>
        <p:spPr>
          <a:xfrm>
            <a:off x="10555296" y="628369"/>
            <a:ext cx="153399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L. Brünjes</a:t>
            </a:r>
          </a:p>
        </p:txBody>
      </p:sp>
      <p:sp>
        <p:nvSpPr>
          <p:cNvPr id="10" name="Textfeld 5">
            <a:extLst>
              <a:ext uri="{FF2B5EF4-FFF2-40B4-BE49-F238E27FC236}">
                <a16:creationId xmlns:a16="http://schemas.microsoft.com/office/drawing/2014/main" id="{1F530018-C2B9-4368-A207-A68D05F63E3B}"/>
              </a:ext>
            </a:extLst>
          </p:cNvPr>
          <p:cNvSpPr txBox="1"/>
          <p:nvPr/>
        </p:nvSpPr>
        <p:spPr>
          <a:xfrm>
            <a:off x="11468526" y="6351945"/>
            <a:ext cx="66086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30</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626200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 rechteckige Legende 4"/>
          <p:cNvSpPr/>
          <p:nvPr/>
        </p:nvSpPr>
        <p:spPr>
          <a:xfrm>
            <a:off x="96000" y="4520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Textfeld 5"/>
          <p:cNvSpPr txBox="1"/>
          <p:nvPr/>
        </p:nvSpPr>
        <p:spPr>
          <a:xfrm>
            <a:off x="1281136" y="1728707"/>
            <a:ext cx="8037749" cy="156966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solidFill>
                  <a:srgbClr val="0000FF"/>
                </a:solidFill>
                <a:latin typeface="Arial" panose="020B0604020202020204" pitchFamily="34" charset="0"/>
                <a:cs typeface="Arial" panose="020B0604020202020204" pitchFamily="34" charset="0"/>
              </a:rPr>
              <a:t>A Topcross ...</a:t>
            </a:r>
          </a:p>
          <a:p>
            <a:r>
              <a:rPr lang="en-GB" sz="2400" dirty="0">
                <a:solidFill>
                  <a:srgbClr val="0000FF"/>
                </a:solidFill>
                <a:latin typeface="Arial" panose="020B0604020202020204" pitchFamily="34" charset="0"/>
                <a:cs typeface="Arial" panose="020B0604020202020204" pitchFamily="34" charset="0"/>
              </a:rPr>
              <a:t>that uses an </a:t>
            </a:r>
            <a:r>
              <a:rPr lang="en-GB" sz="2400" dirty="0" err="1">
                <a:solidFill>
                  <a:srgbClr val="0000FF"/>
                </a:solidFill>
                <a:latin typeface="Arial" panose="020B0604020202020204" pitchFamily="34" charset="0"/>
                <a:cs typeface="Arial" panose="020B0604020202020204" pitchFamily="34" charset="0"/>
              </a:rPr>
              <a:t>equi</a:t>
            </a:r>
            <a:r>
              <a:rPr lang="en-GB" sz="2400" dirty="0">
                <a:solidFill>
                  <a:srgbClr val="0000FF"/>
                </a:solidFill>
                <a:latin typeface="Arial" panose="020B0604020202020204" pitchFamily="34" charset="0"/>
                <a:cs typeface="Arial" panose="020B0604020202020204" pitchFamily="34" charset="0"/>
              </a:rPr>
              <a:t>-dose mixture of the candidates as tester </a:t>
            </a:r>
          </a:p>
          <a:p>
            <a:r>
              <a:rPr lang="en-GB" sz="2400" dirty="0">
                <a:solidFill>
                  <a:srgbClr val="0000FF"/>
                </a:solidFill>
                <a:latin typeface="Arial" panose="020B0604020202020204" pitchFamily="34" charset="0"/>
                <a:cs typeface="Arial" panose="020B0604020202020204" pitchFamily="34" charset="0"/>
              </a:rPr>
              <a:t>is genetically equivalent to a ...</a:t>
            </a:r>
          </a:p>
          <a:p>
            <a:r>
              <a:rPr lang="en-GB" sz="2400" dirty="0" err="1">
                <a:solidFill>
                  <a:srgbClr val="0000FF"/>
                </a:solidFill>
                <a:latin typeface="Arial" panose="020B0604020202020204" pitchFamily="34" charset="0"/>
                <a:cs typeface="Arial" panose="020B0604020202020204" pitchFamily="34" charset="0"/>
              </a:rPr>
              <a:t>Polycross</a:t>
            </a:r>
            <a:endParaRPr lang="en-GB" sz="2400" dirty="0">
              <a:solidFill>
                <a:srgbClr val="0000FF"/>
              </a:solidFill>
              <a:latin typeface="Arial" panose="020B0604020202020204" pitchFamily="34" charset="0"/>
              <a:cs typeface="Arial" panose="020B0604020202020204" pitchFamily="34" charset="0"/>
            </a:endParaRPr>
          </a:p>
        </p:txBody>
      </p:sp>
      <p:sp>
        <p:nvSpPr>
          <p:cNvPr id="8" name="Right Triangle 4">
            <a:extLst>
              <a:ext uri="{FF2B5EF4-FFF2-40B4-BE49-F238E27FC236}">
                <a16:creationId xmlns:a16="http://schemas.microsoft.com/office/drawing/2014/main" id="{3A58B379-A746-460A-A1E9-1E60031B811C}"/>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feld 5">
            <a:extLst>
              <a:ext uri="{FF2B5EF4-FFF2-40B4-BE49-F238E27FC236}">
                <a16:creationId xmlns:a16="http://schemas.microsoft.com/office/drawing/2014/main" id="{5CFDC40B-CBB0-49BD-AC52-101162F4BEAD}"/>
              </a:ext>
            </a:extLst>
          </p:cNvPr>
          <p:cNvSpPr txBox="1"/>
          <p:nvPr/>
        </p:nvSpPr>
        <p:spPr>
          <a:xfrm>
            <a:off x="11468526" y="6351945"/>
            <a:ext cx="66086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31</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14052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2000" y="36000"/>
            <a:ext cx="1205881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a:defRPr>
                <a:latin typeface="Arial" panose="020B0604020202020204" pitchFamily="34" charset="0"/>
                <a:cs typeface="Arial" panose="020B0604020202020204" pitchFamily="34" charset="0"/>
              </a:defRPr>
            </a:lvl1pPr>
          </a:lstStyle>
          <a:p>
            <a:r>
              <a:rPr lang="de-DE" dirty="0" err="1"/>
              <a:t>From</a:t>
            </a:r>
            <a:r>
              <a:rPr lang="de-DE" dirty="0"/>
              <a:t> </a:t>
            </a:r>
            <a:r>
              <a:rPr lang="de-DE" dirty="0" err="1"/>
              <a:t>here</a:t>
            </a:r>
            <a:r>
              <a:rPr lang="de-DE" dirty="0"/>
              <a:t> </a:t>
            </a:r>
            <a:r>
              <a:rPr lang="de-DE" dirty="0" err="1"/>
              <a:t>you</a:t>
            </a:r>
            <a:r>
              <a:rPr lang="de-DE" dirty="0"/>
              <a:t> </a:t>
            </a:r>
            <a:r>
              <a:rPr lang="de-DE" dirty="0" err="1"/>
              <a:t>may</a:t>
            </a:r>
            <a:r>
              <a:rPr lang="de-DE" dirty="0"/>
              <a:t> </a:t>
            </a:r>
            <a:r>
              <a:rPr lang="de-DE" dirty="0" err="1"/>
              <a:t>go</a:t>
            </a:r>
            <a:r>
              <a:rPr lang="de-DE" dirty="0"/>
              <a:t> </a:t>
            </a:r>
            <a:r>
              <a:rPr lang="de-DE" dirty="0" err="1"/>
              <a:t>to</a:t>
            </a:r>
            <a:r>
              <a:rPr lang="de-DE" dirty="0"/>
              <a:t> UNPLAB-BrMeth_Ch-4[GCA II]</a:t>
            </a:r>
          </a:p>
        </p:txBody>
      </p:sp>
      <p:sp>
        <p:nvSpPr>
          <p:cNvPr id="6" name="Textfeld 5"/>
          <p:cNvSpPr txBox="1"/>
          <p:nvPr/>
        </p:nvSpPr>
        <p:spPr>
          <a:xfrm>
            <a:off x="11469950" y="6315895"/>
            <a:ext cx="66086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32</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2816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8FD4301-7239-4B73-AB70-1A8DB4AEB982}"/>
              </a:ext>
            </a:extLst>
          </p:cNvPr>
          <p:cNvPicPr>
            <a:picLocks noChangeAspect="1"/>
          </p:cNvPicPr>
          <p:nvPr/>
        </p:nvPicPr>
        <p:blipFill>
          <a:blip r:embed="rId2"/>
          <a:stretch>
            <a:fillRect/>
          </a:stretch>
        </p:blipFill>
        <p:spPr>
          <a:xfrm>
            <a:off x="955848" y="0"/>
            <a:ext cx="10280303" cy="6858000"/>
          </a:xfrm>
          <a:prstGeom prst="rect">
            <a:avLst/>
          </a:prstGeom>
        </p:spPr>
      </p:pic>
      <p:pic>
        <p:nvPicPr>
          <p:cNvPr id="5" name="Picture 4">
            <a:extLst>
              <a:ext uri="{FF2B5EF4-FFF2-40B4-BE49-F238E27FC236}">
                <a16:creationId xmlns:a16="http://schemas.microsoft.com/office/drawing/2014/main" id="{BD3849C8-8107-47E7-B0CE-C830A7555E59}"/>
              </a:ext>
            </a:extLst>
          </p:cNvPr>
          <p:cNvPicPr>
            <a:picLocks noChangeAspect="1"/>
          </p:cNvPicPr>
          <p:nvPr/>
        </p:nvPicPr>
        <p:blipFill>
          <a:blip r:embed="rId3"/>
          <a:stretch>
            <a:fillRect/>
          </a:stretch>
        </p:blipFill>
        <p:spPr>
          <a:xfrm>
            <a:off x="5939161" y="68609"/>
            <a:ext cx="5246890" cy="3415876"/>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991664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77302" y="65677"/>
            <a:ext cx="12006967"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latin typeface="Arial" panose="020B0604020202020204" pitchFamily="34" charset="0"/>
                <a:cs typeface="Arial" panose="020B0604020202020204" pitchFamily="34" charset="0"/>
              </a:rPr>
              <a:t>Appreciate the difference between hybrid</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Breeding</a:t>
            </a:r>
            <a:r>
              <a:rPr lang="en-GB" sz="2400" dirty="0">
                <a:latin typeface="Arial" panose="020B0604020202020204" pitchFamily="34" charset="0"/>
                <a:cs typeface="Arial" panose="020B0604020202020204" pitchFamily="34" charset="0"/>
              </a:rPr>
              <a:t> and hybrid </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Seed Production</a:t>
            </a:r>
          </a:p>
        </p:txBody>
      </p:sp>
      <p:sp>
        <p:nvSpPr>
          <p:cNvPr id="7" name="Text Box 6"/>
          <p:cNvSpPr txBox="1">
            <a:spLocks noChangeArrowheads="1"/>
          </p:cNvSpPr>
          <p:nvPr/>
        </p:nvSpPr>
        <p:spPr bwMode="auto">
          <a:xfrm>
            <a:off x="8826282" y="558039"/>
            <a:ext cx="3252935" cy="6203493"/>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lnSpc>
                <a:spcPct val="98000"/>
              </a:lnSpc>
              <a:spcBef>
                <a:spcPct val="50000"/>
              </a:spcBef>
              <a:buFontTx/>
              <a:buNone/>
            </a:pPr>
            <a:r>
              <a:rPr lang="en-GB" altLang="de-DE" sz="1800" dirty="0"/>
              <a:t>This is how a maize hybrid seed production field may look like. Four mother rows (seed parent; plants do not produce pollen) sown alternating with two father (pollen parent) rows. The father rows must be harvested separately to get purely the desired F1-seed (mother crossed with father) and avoid the ‘wrong’ seed (seed that grows on the father rows).</a:t>
            </a:r>
            <a:endParaRPr lang="en-GB" altLang="de-DE" sz="1200" dirty="0"/>
          </a:p>
          <a:p>
            <a:pPr eaLnBrk="1" hangingPunct="1">
              <a:lnSpc>
                <a:spcPct val="98000"/>
              </a:lnSpc>
              <a:spcBef>
                <a:spcPct val="50000"/>
              </a:spcBef>
              <a:buFontTx/>
              <a:buNone/>
            </a:pPr>
            <a:r>
              <a:rPr lang="en-GB" altLang="de-DE" sz="1800" dirty="0"/>
              <a:t>Maize, as wind-pollinator, produces enough pollen to allow more or less a full </a:t>
            </a:r>
            <a:r>
              <a:rPr lang="en-GB" altLang="de-DE" sz="1800" dirty="0" err="1"/>
              <a:t>polli</a:t>
            </a:r>
            <a:r>
              <a:rPr lang="en-GB" altLang="de-DE" sz="1800" dirty="0"/>
              <a:t>-nation and fertilization of a field even if the pollen-shed-ding plants are a minority. This is different in crops such as rice or wheat!</a:t>
            </a:r>
          </a:p>
        </p:txBody>
      </p:sp>
      <p:sp>
        <p:nvSpPr>
          <p:cNvPr id="6" name="Textfeld 5"/>
          <p:cNvSpPr txBox="1"/>
          <p:nvPr/>
        </p:nvSpPr>
        <p:spPr>
          <a:xfrm>
            <a:off x="11577520" y="6365558"/>
            <a:ext cx="61448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GB" sz="2400" smtClean="0">
                <a:latin typeface="Arial" panose="020B0604020202020204" pitchFamily="34" charset="0"/>
                <a:cs typeface="Arial" panose="020B0604020202020204" pitchFamily="34" charset="0"/>
              </a:rPr>
              <a:t>5</a:t>
            </a:fld>
            <a:endParaRPr lang="en-GB" sz="2400"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BDBC4CC7-0028-4B52-8D7B-0A217F3AA7B0}"/>
              </a:ext>
            </a:extLst>
          </p:cNvPr>
          <p:cNvPicPr>
            <a:picLocks noChangeAspect="1"/>
          </p:cNvPicPr>
          <p:nvPr/>
        </p:nvPicPr>
        <p:blipFill>
          <a:blip r:embed="rId2"/>
          <a:stretch>
            <a:fillRect/>
          </a:stretch>
        </p:blipFill>
        <p:spPr>
          <a:xfrm>
            <a:off x="0" y="642972"/>
            <a:ext cx="8753932" cy="6215028"/>
          </a:xfrm>
          <a:prstGeom prst="rect">
            <a:avLst/>
          </a:prstGeom>
        </p:spPr>
      </p:pic>
    </p:spTree>
    <p:extLst>
      <p:ext uri="{BB962C8B-B14F-4D97-AF65-F5344CB8AC3E}">
        <p14:creationId xmlns:p14="http://schemas.microsoft.com/office/powerpoint/2010/main" val="39451832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FE7E8088-1CF1-4F1F-AD31-D62BD0E79E26}"/>
              </a:ext>
            </a:extLst>
          </p:cNvPr>
          <p:cNvPicPr>
            <a:picLocks noChangeAspect="1"/>
          </p:cNvPicPr>
          <p:nvPr/>
        </p:nvPicPr>
        <p:blipFill>
          <a:blip r:embed="rId2"/>
          <a:stretch>
            <a:fillRect/>
          </a:stretch>
        </p:blipFill>
        <p:spPr>
          <a:xfrm>
            <a:off x="129714" y="685606"/>
            <a:ext cx="8618127" cy="6075925"/>
          </a:xfrm>
          <a:prstGeom prst="rect">
            <a:avLst/>
          </a:prstGeom>
          <a:effectLst>
            <a:outerShdw blurRad="63500" sx="102000" sy="102000" algn="ctr" rotWithShape="0">
              <a:prstClr val="black">
                <a:alpha val="40000"/>
              </a:prstClr>
            </a:outerShdw>
          </a:effectLst>
        </p:spPr>
      </p:pic>
      <p:sp>
        <p:nvSpPr>
          <p:cNvPr id="2" name="Rechteck 1"/>
          <p:cNvSpPr/>
          <p:nvPr/>
        </p:nvSpPr>
        <p:spPr>
          <a:xfrm>
            <a:off x="77302" y="65677"/>
            <a:ext cx="12006967"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latin typeface="Arial" panose="020B0604020202020204" pitchFamily="34" charset="0"/>
                <a:cs typeface="Arial" panose="020B0604020202020204" pitchFamily="34" charset="0"/>
              </a:rPr>
              <a:t>The picture is not necessarily hybrid seed production; maybe it shows a ‘Topcross’</a:t>
            </a:r>
          </a:p>
        </p:txBody>
      </p:sp>
      <p:sp>
        <p:nvSpPr>
          <p:cNvPr id="9" name="TextBox 8"/>
          <p:cNvSpPr txBox="1"/>
          <p:nvPr/>
        </p:nvSpPr>
        <p:spPr>
          <a:xfrm>
            <a:off x="87230" y="684339"/>
            <a:ext cx="4360884" cy="313932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Terms that we will now develop and use:</a:t>
            </a:r>
          </a:p>
          <a:p>
            <a:endParaRPr lang="en-GB" dirty="0">
              <a:solidFill>
                <a:srgbClr val="0000FF"/>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solidFill>
                  <a:srgbClr val="0000FF"/>
                </a:solidFill>
                <a:latin typeface="Arial" panose="020B0604020202020204" pitchFamily="34" charset="0"/>
                <a:cs typeface="Arial" panose="020B0604020202020204" pitchFamily="34" charset="0"/>
              </a:rPr>
              <a:t>General combining ability (GCA)</a:t>
            </a:r>
          </a:p>
          <a:p>
            <a:pPr marL="285750" indent="-285750">
              <a:buFont typeface="Arial" panose="020B0604020202020204" pitchFamily="34" charset="0"/>
              <a:buChar char="•"/>
            </a:pPr>
            <a:r>
              <a:rPr lang="en-GB" dirty="0">
                <a:solidFill>
                  <a:srgbClr val="0000FF"/>
                </a:solidFill>
                <a:latin typeface="Arial" panose="020B0604020202020204" pitchFamily="34" charset="0"/>
                <a:cs typeface="Arial" panose="020B0604020202020204" pitchFamily="34" charset="0"/>
              </a:rPr>
              <a:t>Specific combining ability (SCA)</a:t>
            </a:r>
          </a:p>
          <a:p>
            <a:pPr marL="285750" indent="-285750">
              <a:buFont typeface="Arial" panose="020B0604020202020204" pitchFamily="34" charset="0"/>
              <a:buChar char="•"/>
            </a:pPr>
            <a:r>
              <a:rPr lang="en-GB" dirty="0">
                <a:solidFill>
                  <a:srgbClr val="0000FF"/>
                </a:solidFill>
                <a:latin typeface="Arial" panose="020B0604020202020204" pitchFamily="34" charset="0"/>
                <a:cs typeface="Arial" panose="020B0604020202020204" pitchFamily="34" charset="0"/>
              </a:rPr>
              <a:t>Breeding value (BV)</a:t>
            </a:r>
          </a:p>
          <a:p>
            <a:pPr marL="285750" indent="-285750">
              <a:buFont typeface="Arial" panose="020B0604020202020204" pitchFamily="34" charset="0"/>
              <a:buChar char="•"/>
            </a:pPr>
            <a:r>
              <a:rPr lang="en-GB" dirty="0">
                <a:solidFill>
                  <a:srgbClr val="0000FF"/>
                </a:solidFill>
                <a:latin typeface="Arial" panose="020B0604020202020204" pitchFamily="34" charset="0"/>
                <a:cs typeface="Arial" panose="020B0604020202020204" pitchFamily="34" charset="0"/>
              </a:rPr>
              <a:t>Candidate</a:t>
            </a:r>
          </a:p>
          <a:p>
            <a:pPr marL="285750" indent="-285750">
              <a:buFont typeface="Arial" panose="020B0604020202020204" pitchFamily="34" charset="0"/>
              <a:buChar char="•"/>
            </a:pPr>
            <a:r>
              <a:rPr lang="en-GB" dirty="0">
                <a:solidFill>
                  <a:srgbClr val="0000FF"/>
                </a:solidFill>
                <a:latin typeface="Arial" panose="020B0604020202020204" pitchFamily="34" charset="0"/>
                <a:cs typeface="Arial" panose="020B0604020202020204" pitchFamily="34" charset="0"/>
              </a:rPr>
              <a:t>Tester </a:t>
            </a:r>
          </a:p>
          <a:p>
            <a:pPr marL="285750" indent="-285750">
              <a:buFont typeface="Arial" panose="020B0604020202020204" pitchFamily="34" charset="0"/>
              <a:buChar char="•"/>
            </a:pPr>
            <a:r>
              <a:rPr lang="en-GB" dirty="0">
                <a:solidFill>
                  <a:srgbClr val="0000FF"/>
                </a:solidFill>
                <a:latin typeface="Arial" panose="020B0604020202020204" pitchFamily="34" charset="0"/>
                <a:cs typeface="Arial" panose="020B0604020202020204" pitchFamily="34" charset="0"/>
              </a:rPr>
              <a:t>Topcross</a:t>
            </a:r>
          </a:p>
          <a:p>
            <a:pPr marL="285750" indent="-285750">
              <a:buFont typeface="Arial" panose="020B0604020202020204" pitchFamily="34" charset="0"/>
              <a:buChar char="•"/>
            </a:pPr>
            <a:r>
              <a:rPr lang="en-GB" dirty="0">
                <a:solidFill>
                  <a:srgbClr val="0000FF"/>
                </a:solidFill>
                <a:latin typeface="Arial" panose="020B0604020202020204" pitchFamily="34" charset="0"/>
                <a:cs typeface="Arial" panose="020B0604020202020204" pitchFamily="34" charset="0"/>
              </a:rPr>
              <a:t>Polycross</a:t>
            </a:r>
          </a:p>
          <a:p>
            <a:pPr marL="285750" indent="-285750">
              <a:buFont typeface="Arial" panose="020B0604020202020204" pitchFamily="34" charset="0"/>
              <a:buChar char="•"/>
            </a:pPr>
            <a:r>
              <a:rPr lang="en-GB" dirty="0">
                <a:solidFill>
                  <a:srgbClr val="0000FF"/>
                </a:solidFill>
                <a:latin typeface="Arial" panose="020B0604020202020204" pitchFamily="34" charset="0"/>
                <a:cs typeface="Arial" panose="020B0604020202020204" pitchFamily="34" charset="0"/>
              </a:rPr>
              <a:t>Diallel cross, factorial</a:t>
            </a:r>
          </a:p>
          <a:p>
            <a:pPr marL="285750" indent="-285750">
              <a:buFont typeface="Arial" panose="020B0604020202020204" pitchFamily="34" charset="0"/>
              <a:buChar char="•"/>
            </a:pPr>
            <a:r>
              <a:rPr lang="en-GB" dirty="0">
                <a:solidFill>
                  <a:srgbClr val="0000FF"/>
                </a:solidFill>
                <a:latin typeface="Arial" panose="020B0604020202020204" pitchFamily="34" charset="0"/>
                <a:cs typeface="Arial" panose="020B0604020202020204" pitchFamily="34" charset="0"/>
              </a:rPr>
              <a:t>CMS, pollen sterility</a:t>
            </a:r>
          </a:p>
        </p:txBody>
      </p:sp>
      <p:cxnSp>
        <p:nvCxnSpPr>
          <p:cNvPr id="8" name="Straight Connector 7"/>
          <p:cNvCxnSpPr/>
          <p:nvPr/>
        </p:nvCxnSpPr>
        <p:spPr>
          <a:xfrm>
            <a:off x="-38097" y="6858000"/>
            <a:ext cx="12192000"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8922269" y="1283123"/>
            <a:ext cx="3140017" cy="550920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Topcross: </a:t>
            </a:r>
            <a:endParaRPr lang="en-GB" sz="1000" dirty="0">
              <a:latin typeface="Arial" panose="020B0604020202020204" pitchFamily="34"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With maize, it is easy to ensure that the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four rows per candidate </a:t>
            </a:r>
            <a:r>
              <a:rPr lang="en-GB" dirty="0">
                <a:latin typeface="Arial" panose="020B0604020202020204" pitchFamily="34" charset="0"/>
                <a:cs typeface="Arial" panose="020B0604020202020204" pitchFamily="34" charset="0"/>
              </a:rPr>
              <a:t>do not self-pollinate, but are only pollinated and fertilized by the common pollinator which is grown multiple times in two-row strips: This is achieved by removing the tassel (male organ) from the </a:t>
            </a:r>
            <a:r>
              <a:rPr lang="en-GB" dirty="0">
                <a:solidFill>
                  <a:srgbClr val="0000FF"/>
                </a:solidFill>
                <a:latin typeface="Arial" panose="020B0604020202020204" pitchFamily="34" charset="0"/>
                <a:cs typeface="Arial" panose="020B0604020202020204" pitchFamily="34" charset="0"/>
              </a:rPr>
              <a:t>candidates</a:t>
            </a:r>
            <a:r>
              <a:rPr lang="en-GB" dirty="0">
                <a:latin typeface="Arial" panose="020B0604020202020204" pitchFamily="34" charset="0"/>
                <a:cs typeface="Arial" panose="020B0604020202020204" pitchFamily="34" charset="0"/>
              </a:rPr>
              <a:t>, making them </a:t>
            </a:r>
            <a:r>
              <a:rPr lang="en-GB" dirty="0">
                <a:solidFill>
                  <a:srgbClr val="0000FF"/>
                </a:solidFill>
                <a:latin typeface="Arial" panose="020B0604020202020204" pitchFamily="34" charset="0"/>
                <a:cs typeface="Arial" panose="020B0604020202020204" pitchFamily="34" charset="0"/>
              </a:rPr>
              <a:t>purely female</a:t>
            </a:r>
            <a:r>
              <a:rPr lang="en-GB" dirty="0">
                <a:latin typeface="Arial" panose="020B0604020202020204" pitchFamily="34" charset="0"/>
                <a:cs typeface="Arial" panose="020B0604020202020204" pitchFamily="34" charset="0"/>
              </a:rPr>
              <a:t>. </a:t>
            </a:r>
          </a:p>
          <a:p>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The only pollen that is then available for them comes from the chosen, offered pollinator (</a:t>
            </a:r>
            <a:r>
              <a:rPr lang="en-GB" dirty="0">
                <a:solidFill>
                  <a:schemeClr val="tx1">
                    <a:lumMod val="50000"/>
                    <a:lumOff val="50000"/>
                  </a:schemeClr>
                </a:solidFill>
                <a:latin typeface="Arial" panose="020B0604020202020204" pitchFamily="34" charset="0"/>
                <a:cs typeface="Arial" panose="020B0604020202020204" pitchFamily="34" charset="0"/>
              </a:rPr>
              <a:t>that has remained female-plus-</a:t>
            </a:r>
            <a:r>
              <a:rPr lang="en-GB" dirty="0">
                <a:latin typeface="Arial" panose="020B0604020202020204" pitchFamily="34" charset="0"/>
                <a:cs typeface="Arial" panose="020B0604020202020204" pitchFamily="34" charset="0"/>
              </a:rPr>
              <a:t>male).</a:t>
            </a:r>
          </a:p>
        </p:txBody>
      </p:sp>
      <p:sp>
        <p:nvSpPr>
          <p:cNvPr id="10" name="Rectangle 9"/>
          <p:cNvSpPr/>
          <p:nvPr/>
        </p:nvSpPr>
        <p:spPr>
          <a:xfrm>
            <a:off x="-48445" y="6933543"/>
            <a:ext cx="12240445" cy="12324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feld 5"/>
          <p:cNvSpPr txBox="1"/>
          <p:nvPr/>
        </p:nvSpPr>
        <p:spPr>
          <a:xfrm>
            <a:off x="11479717" y="500241"/>
            <a:ext cx="61448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6</a:t>
            </a:fld>
            <a:endParaRPr lang="en-GB" sz="2400" dirty="0">
              <a:latin typeface="Arial" panose="020B0604020202020204" pitchFamily="34" charset="0"/>
              <a:cs typeface="Arial" panose="020B0604020202020204" pitchFamily="34" charset="0"/>
            </a:endParaRPr>
          </a:p>
        </p:txBody>
      </p:sp>
      <p:sp>
        <p:nvSpPr>
          <p:cNvPr id="12" name="Right Triangle 4">
            <a:extLst>
              <a:ext uri="{FF2B5EF4-FFF2-40B4-BE49-F238E27FC236}">
                <a16:creationId xmlns:a16="http://schemas.microsoft.com/office/drawing/2014/main" id="{25B9F809-C192-4594-891A-DB4391659D05}"/>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66811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0728" y="3408950"/>
            <a:ext cx="7320395" cy="2520509"/>
          </a:xfrm>
          <a:prstGeom prst="rect">
            <a:avLst/>
          </a:prstGeom>
          <a:effectLst>
            <a:outerShdw blurRad="50800" dist="38100" dir="2700000" algn="tl" rotWithShape="0">
              <a:prstClr val="black">
                <a:alpha val="40000"/>
              </a:prstClr>
            </a:outerShdw>
          </a:effectLst>
        </p:spPr>
      </p:pic>
      <p:sp>
        <p:nvSpPr>
          <p:cNvPr id="3" name="TextBox 2"/>
          <p:cNvSpPr txBox="1"/>
          <p:nvPr/>
        </p:nvSpPr>
        <p:spPr>
          <a:xfrm>
            <a:off x="120728" y="6208425"/>
            <a:ext cx="498473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https://www.publish.csiro.au/bi/pdf/BI9560463</a:t>
            </a:r>
          </a:p>
        </p:txBody>
      </p:sp>
      <p:sp>
        <p:nvSpPr>
          <p:cNvPr id="4" name="Rechteck 1"/>
          <p:cNvSpPr/>
          <p:nvPr/>
        </p:nvSpPr>
        <p:spPr>
          <a:xfrm>
            <a:off x="77301" y="65676"/>
            <a:ext cx="7363821" cy="2308324"/>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latin typeface="Arial" panose="020B0604020202020204" pitchFamily="34" charset="0"/>
                <a:cs typeface="Arial" panose="020B0604020202020204" pitchFamily="34" charset="0"/>
              </a:rPr>
              <a:t>The so-called Diallel (cross design) and the Factorial (cross design) are famous </a:t>
            </a:r>
            <a:r>
              <a:rPr lang="en-GB" sz="2400" dirty="0">
                <a:solidFill>
                  <a:srgbClr val="0000FF"/>
                </a:solidFill>
                <a:latin typeface="Arial" panose="020B0604020202020204" pitchFamily="34" charset="0"/>
                <a:cs typeface="Arial" panose="020B0604020202020204" pitchFamily="34" charset="0"/>
              </a:rPr>
              <a:t>Mating Designs</a:t>
            </a:r>
            <a:r>
              <a:rPr lang="en-GB" sz="2400" dirty="0">
                <a:latin typeface="Arial" panose="020B0604020202020204" pitchFamily="34" charset="0"/>
                <a:cs typeface="Arial" panose="020B0604020202020204" pitchFamily="34" charset="0"/>
              </a:rPr>
              <a:t>. They are used to assess sets of inbred lines for </a:t>
            </a:r>
            <a:r>
              <a:rPr lang="en-GB" sz="2400" dirty="0">
                <a:solidFill>
                  <a:srgbClr val="0000FF"/>
                </a:solidFill>
                <a:latin typeface="Arial" panose="020B0604020202020204" pitchFamily="34" charset="0"/>
                <a:cs typeface="Arial" panose="020B0604020202020204" pitchFamily="34" charset="0"/>
              </a:rPr>
              <a:t>General </a:t>
            </a:r>
            <a:r>
              <a:rPr lang="en-GB" sz="2400" dirty="0">
                <a:latin typeface="Arial" panose="020B0604020202020204" pitchFamily="34" charset="0"/>
                <a:cs typeface="Arial" panose="020B0604020202020204" pitchFamily="34" charset="0"/>
              </a:rPr>
              <a:t>and </a:t>
            </a:r>
            <a:r>
              <a:rPr lang="en-GB" sz="2400" dirty="0">
                <a:solidFill>
                  <a:srgbClr val="0000FF"/>
                </a:solidFill>
                <a:latin typeface="Arial" panose="020B0604020202020204" pitchFamily="34" charset="0"/>
                <a:cs typeface="Arial" panose="020B0604020202020204" pitchFamily="34" charset="0"/>
              </a:rPr>
              <a:t>Specific Combining Ability</a:t>
            </a:r>
            <a:r>
              <a:rPr lang="en-GB" sz="2400" dirty="0">
                <a:latin typeface="Arial" panose="020B0604020202020204" pitchFamily="34" charset="0"/>
                <a:cs typeface="Arial" panose="020B0604020202020204" pitchFamily="34" charset="0"/>
              </a:rPr>
              <a:t> for agronomic </a:t>
            </a:r>
            <a:r>
              <a:rPr lang="en-GB" sz="2400" dirty="0" err="1">
                <a:latin typeface="Arial" panose="020B0604020202020204" pitchFamily="34" charset="0"/>
                <a:cs typeface="Arial" panose="020B0604020202020204" pitchFamily="34" charset="0"/>
              </a:rPr>
              <a:t>perfor-mance</a:t>
            </a:r>
            <a:r>
              <a:rPr lang="en-GB" sz="2400" dirty="0">
                <a:latin typeface="Arial" panose="020B0604020202020204" pitchFamily="34" charset="0"/>
                <a:cs typeface="Arial" panose="020B0604020202020204" pitchFamily="34" charset="0"/>
              </a:rPr>
              <a:t> (</a:t>
            </a:r>
            <a:r>
              <a:rPr lang="de-DE" sz="2400" i="1" dirty="0">
                <a:solidFill>
                  <a:srgbClr val="0000FF"/>
                </a:solidFill>
                <a:latin typeface="Arial" panose="020B0604020202020204" pitchFamily="34" charset="0"/>
                <a:cs typeface="Arial" panose="020B0604020202020204" pitchFamily="34" charset="0"/>
              </a:rPr>
              <a:t>Allgemeine</a:t>
            </a:r>
            <a:r>
              <a:rPr lang="de-DE" sz="2400" i="1" dirty="0">
                <a:latin typeface="Arial" panose="020B0604020202020204" pitchFamily="34" charset="0"/>
                <a:cs typeface="Arial" panose="020B0604020202020204" pitchFamily="34" charset="0"/>
              </a:rPr>
              <a:t> bzw. </a:t>
            </a:r>
            <a:r>
              <a:rPr lang="de-DE" sz="2400" i="1" dirty="0">
                <a:solidFill>
                  <a:srgbClr val="0000FF"/>
                </a:solidFill>
                <a:latin typeface="Arial" panose="020B0604020202020204" pitchFamily="34" charset="0"/>
                <a:cs typeface="Arial" panose="020B0604020202020204" pitchFamily="34" charset="0"/>
              </a:rPr>
              <a:t>Spezifische Kombinations-fähigkeit</a:t>
            </a:r>
            <a:r>
              <a:rPr lang="en-GB" sz="2400" dirty="0">
                <a:latin typeface="Arial" panose="020B0604020202020204" pitchFamily="34" charset="0"/>
                <a:cs typeface="Arial" panose="020B0604020202020204" pitchFamily="34" charset="0"/>
              </a:rPr>
              <a:t>). </a:t>
            </a:r>
          </a:p>
        </p:txBody>
      </p:sp>
      <p:pic>
        <p:nvPicPr>
          <p:cNvPr id="6" name="Picture 5"/>
          <p:cNvPicPr>
            <a:picLocks noChangeAspect="1"/>
          </p:cNvPicPr>
          <p:nvPr/>
        </p:nvPicPr>
        <p:blipFill>
          <a:blip r:embed="rId3"/>
          <a:stretch>
            <a:fillRect/>
          </a:stretch>
        </p:blipFill>
        <p:spPr>
          <a:xfrm>
            <a:off x="7508061" y="51520"/>
            <a:ext cx="3936080" cy="6490682"/>
          </a:xfrm>
          <a:prstGeom prst="rect">
            <a:avLst/>
          </a:prstGeom>
          <a:effectLst>
            <a:outerShdw blurRad="50800" dist="38100" dir="2700000" algn="tl" rotWithShape="0">
              <a:prstClr val="black">
                <a:alpha val="40000"/>
              </a:prstClr>
            </a:outerShdw>
          </a:effectLst>
        </p:spPr>
      </p:pic>
      <p:sp>
        <p:nvSpPr>
          <p:cNvPr id="7" name="Textfeld 5">
            <a:extLst>
              <a:ext uri="{FF2B5EF4-FFF2-40B4-BE49-F238E27FC236}">
                <a16:creationId xmlns:a16="http://schemas.microsoft.com/office/drawing/2014/main" id="{C70102FD-9457-4054-88A5-3737415B5787}"/>
              </a:ext>
            </a:extLst>
          </p:cNvPr>
          <p:cNvSpPr txBox="1"/>
          <p:nvPr/>
        </p:nvSpPr>
        <p:spPr>
          <a:xfrm>
            <a:off x="11475546" y="6348072"/>
            <a:ext cx="66086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7</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001986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1"/>
          <p:cNvSpPr/>
          <p:nvPr/>
        </p:nvSpPr>
        <p:spPr>
          <a:xfrm>
            <a:off x="72000" y="36000"/>
            <a:ext cx="7363821" cy="2308324"/>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latin typeface="Arial" panose="020B0604020202020204" pitchFamily="34" charset="0"/>
                <a:cs typeface="Arial" panose="020B0604020202020204" pitchFamily="34" charset="0"/>
              </a:rPr>
              <a:t>The so-called Diallel (cross design) and the Factorial (cross design) are famous </a:t>
            </a:r>
            <a:r>
              <a:rPr lang="en-GB" sz="2400" dirty="0">
                <a:solidFill>
                  <a:srgbClr val="0000FF"/>
                </a:solidFill>
                <a:latin typeface="Arial" panose="020B0604020202020204" pitchFamily="34" charset="0"/>
                <a:cs typeface="Arial" panose="020B0604020202020204" pitchFamily="34" charset="0"/>
              </a:rPr>
              <a:t>Mating Designs</a:t>
            </a:r>
            <a:r>
              <a:rPr lang="en-GB" sz="2400" dirty="0">
                <a:latin typeface="Arial" panose="020B0604020202020204" pitchFamily="34" charset="0"/>
                <a:cs typeface="Arial" panose="020B0604020202020204" pitchFamily="34" charset="0"/>
              </a:rPr>
              <a:t>. They are used to assess sets of inbred lines for </a:t>
            </a:r>
            <a:r>
              <a:rPr lang="en-GB" sz="2400" dirty="0">
                <a:solidFill>
                  <a:srgbClr val="0000FF"/>
                </a:solidFill>
                <a:latin typeface="Arial" panose="020B0604020202020204" pitchFamily="34" charset="0"/>
                <a:cs typeface="Arial" panose="020B0604020202020204" pitchFamily="34" charset="0"/>
              </a:rPr>
              <a:t>General (GCA) </a:t>
            </a:r>
            <a:r>
              <a:rPr lang="en-GB" sz="2400" dirty="0">
                <a:latin typeface="Arial" panose="020B0604020202020204" pitchFamily="34" charset="0"/>
                <a:cs typeface="Arial" panose="020B0604020202020204" pitchFamily="34" charset="0"/>
              </a:rPr>
              <a:t>and </a:t>
            </a:r>
            <a:r>
              <a:rPr lang="en-GB" sz="2400" dirty="0">
                <a:solidFill>
                  <a:srgbClr val="0000FF"/>
                </a:solidFill>
                <a:latin typeface="Arial" panose="020B0604020202020204" pitchFamily="34" charset="0"/>
                <a:cs typeface="Arial" panose="020B0604020202020204" pitchFamily="34" charset="0"/>
              </a:rPr>
              <a:t>Specific (SCA) Combining Ability</a:t>
            </a:r>
            <a:r>
              <a:rPr lang="en-GB" sz="2400" dirty="0">
                <a:latin typeface="Arial" panose="020B0604020202020204" pitchFamily="34" charset="0"/>
                <a:cs typeface="Arial" panose="020B0604020202020204" pitchFamily="34" charset="0"/>
              </a:rPr>
              <a:t> for agronomic performance (</a:t>
            </a:r>
            <a:r>
              <a:rPr lang="en-GB" sz="2400" i="1" dirty="0">
                <a:solidFill>
                  <a:srgbClr val="0000FF"/>
                </a:solidFill>
                <a:latin typeface="Arial" panose="020B0604020202020204" pitchFamily="34" charset="0"/>
                <a:cs typeface="Arial" panose="020B0604020202020204" pitchFamily="34" charset="0"/>
              </a:rPr>
              <a:t>Allgemeine</a:t>
            </a:r>
            <a:r>
              <a:rPr lang="en-GB" sz="2400" i="1" dirty="0">
                <a:latin typeface="Arial" panose="020B0604020202020204" pitchFamily="34" charset="0"/>
                <a:cs typeface="Arial" panose="020B0604020202020204" pitchFamily="34" charset="0"/>
              </a:rPr>
              <a:t> </a:t>
            </a:r>
            <a:r>
              <a:rPr lang="en-GB" sz="2400" i="1" dirty="0" err="1">
                <a:latin typeface="Arial" panose="020B0604020202020204" pitchFamily="34" charset="0"/>
                <a:cs typeface="Arial" panose="020B0604020202020204" pitchFamily="34" charset="0"/>
              </a:rPr>
              <a:t>bzw</a:t>
            </a:r>
            <a:r>
              <a:rPr lang="en-GB" sz="2400" i="1" dirty="0">
                <a:latin typeface="Arial" panose="020B0604020202020204" pitchFamily="34" charset="0"/>
                <a:cs typeface="Arial" panose="020B0604020202020204" pitchFamily="34" charset="0"/>
              </a:rPr>
              <a:t>. </a:t>
            </a:r>
            <a:r>
              <a:rPr lang="en-GB" sz="2400" i="1" dirty="0" err="1">
                <a:solidFill>
                  <a:srgbClr val="0000FF"/>
                </a:solidFill>
                <a:latin typeface="Arial" panose="020B0604020202020204" pitchFamily="34" charset="0"/>
                <a:cs typeface="Arial" panose="020B0604020202020204" pitchFamily="34" charset="0"/>
              </a:rPr>
              <a:t>Spezi-fische</a:t>
            </a:r>
            <a:r>
              <a:rPr lang="en-GB" sz="2400" i="1" dirty="0">
                <a:solidFill>
                  <a:srgbClr val="0000FF"/>
                </a:solidFill>
                <a:latin typeface="Arial" panose="020B0604020202020204" pitchFamily="34" charset="0"/>
                <a:cs typeface="Arial" panose="020B0604020202020204" pitchFamily="34" charset="0"/>
              </a:rPr>
              <a:t> </a:t>
            </a:r>
            <a:r>
              <a:rPr lang="en-GB" sz="2400" i="1" dirty="0" err="1">
                <a:solidFill>
                  <a:srgbClr val="0000FF"/>
                </a:solidFill>
                <a:latin typeface="Arial" panose="020B0604020202020204" pitchFamily="34" charset="0"/>
                <a:cs typeface="Arial" panose="020B0604020202020204" pitchFamily="34" charset="0"/>
              </a:rPr>
              <a:t>Kombinationsfähigkeit</a:t>
            </a:r>
            <a:r>
              <a:rPr lang="en-GB" sz="2400" dirty="0">
                <a:latin typeface="Arial" panose="020B0604020202020204" pitchFamily="34" charset="0"/>
                <a:cs typeface="Arial" panose="020B0604020202020204" pitchFamily="34" charset="0"/>
              </a:rPr>
              <a:t>). </a:t>
            </a:r>
          </a:p>
        </p:txBody>
      </p:sp>
      <p:pic>
        <p:nvPicPr>
          <p:cNvPr id="6" name="Picture 5"/>
          <p:cNvPicPr>
            <a:picLocks noChangeAspect="1"/>
          </p:cNvPicPr>
          <p:nvPr/>
        </p:nvPicPr>
        <p:blipFill>
          <a:blip r:embed="rId2"/>
          <a:stretch>
            <a:fillRect/>
          </a:stretch>
        </p:blipFill>
        <p:spPr>
          <a:xfrm>
            <a:off x="7508061" y="51520"/>
            <a:ext cx="3936080" cy="6490682"/>
          </a:xfrm>
          <a:prstGeom prst="rect">
            <a:avLst/>
          </a:prstGeom>
          <a:effectLst>
            <a:outerShdw blurRad="50800" dist="38100" dir="2700000" algn="tl" rotWithShape="0">
              <a:prstClr val="black">
                <a:alpha val="40000"/>
              </a:prstClr>
            </a:outerShdw>
          </a:effectLst>
        </p:spPr>
      </p:pic>
      <p:sp>
        <p:nvSpPr>
          <p:cNvPr id="5" name="TextBox 4"/>
          <p:cNvSpPr txBox="1"/>
          <p:nvPr/>
        </p:nvSpPr>
        <p:spPr>
          <a:xfrm>
            <a:off x="72000" y="3402881"/>
            <a:ext cx="7363821" cy="3139321"/>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Why</a:t>
            </a:r>
            <a:r>
              <a:rPr lang="en-GB" dirty="0">
                <a:solidFill>
                  <a:schemeClr val="tx1">
                    <a:lumMod val="50000"/>
                    <a:lumOff val="50000"/>
                  </a:schemeClr>
                </a:solidFill>
                <a:latin typeface="Arial" panose="020B0604020202020204" pitchFamily="34" charset="0"/>
                <a:cs typeface="Arial" panose="020B0604020202020204" pitchFamily="34" charset="0"/>
              </a:rPr>
              <a:t> should we study these parameters? </a:t>
            </a:r>
          </a:p>
          <a:p>
            <a:endParaRPr lang="en-GB" dirty="0">
              <a:solidFill>
                <a:schemeClr val="tx1">
                  <a:lumMod val="50000"/>
                  <a:lumOff val="50000"/>
                </a:schemeClr>
              </a:solidFill>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Wait a little bit, until we come to </a:t>
            </a:r>
            <a:br>
              <a:rPr lang="en-GB" dirty="0">
                <a:solidFill>
                  <a:schemeClr val="tx1">
                    <a:lumMod val="50000"/>
                    <a:lumOff val="50000"/>
                  </a:schemeClr>
                </a:solidFill>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Prediction. Anticipation. Forecasting. </a:t>
            </a:r>
            <a:br>
              <a:rPr lang="en-GB" dirty="0">
                <a:solidFill>
                  <a:schemeClr val="tx1">
                    <a:lumMod val="50000"/>
                    <a:lumOff val="50000"/>
                  </a:schemeClr>
                </a:solidFill>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Fortune-telling  ;-)</a:t>
            </a:r>
          </a:p>
          <a:p>
            <a:endParaRPr lang="en-GB" dirty="0">
              <a:solidFill>
                <a:schemeClr val="tx1">
                  <a:lumMod val="50000"/>
                  <a:lumOff val="50000"/>
                </a:schemeClr>
              </a:solidFill>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Then it should become clear that we can predict the performance of candidate genotypes mainly with </a:t>
            </a:r>
            <a:r>
              <a:rPr lang="en-GB" dirty="0">
                <a:solidFill>
                  <a:srgbClr val="0000FF"/>
                </a:solidFill>
                <a:latin typeface="Arial" panose="020B0604020202020204" pitchFamily="34" charset="0"/>
                <a:cs typeface="Arial" panose="020B0604020202020204" pitchFamily="34" charset="0"/>
              </a:rPr>
              <a:t>GCA</a:t>
            </a:r>
            <a:r>
              <a:rPr lang="en-GB" dirty="0">
                <a:solidFill>
                  <a:schemeClr val="tx1">
                    <a:lumMod val="50000"/>
                    <a:lumOff val="50000"/>
                  </a:schemeClr>
                </a:solidFill>
                <a:latin typeface="Arial" panose="020B0604020202020204" pitchFamily="34" charset="0"/>
                <a:cs typeface="Arial" panose="020B0604020202020204" pitchFamily="34" charset="0"/>
              </a:rPr>
              <a:t> (and less with </a:t>
            </a:r>
            <a:r>
              <a:rPr lang="en-GB" dirty="0">
                <a:solidFill>
                  <a:srgbClr val="0000FF"/>
                </a:solidFill>
                <a:latin typeface="Arial" panose="020B0604020202020204" pitchFamily="34" charset="0"/>
                <a:cs typeface="Arial" panose="020B0604020202020204" pitchFamily="34" charset="0"/>
              </a:rPr>
              <a:t>SCA</a:t>
            </a:r>
            <a:r>
              <a:rPr lang="en-GB" dirty="0">
                <a:solidFill>
                  <a:schemeClr val="tx1">
                    <a:lumMod val="50000"/>
                    <a:lumOff val="50000"/>
                  </a:schemeClr>
                </a:solidFill>
                <a:latin typeface="Arial" panose="020B0604020202020204" pitchFamily="34" charset="0"/>
                <a:cs typeface="Arial" panose="020B0604020202020204" pitchFamily="34" charset="0"/>
              </a:rPr>
              <a:t>), thus </a:t>
            </a:r>
            <a:r>
              <a:rPr lang="en-GB" dirty="0">
                <a:latin typeface="Arial" panose="020B0604020202020204" pitchFamily="34" charset="0"/>
                <a:cs typeface="Arial" panose="020B0604020202020204" pitchFamily="34" charset="0"/>
              </a:rPr>
              <a:t>saving money and time</a:t>
            </a:r>
            <a:r>
              <a:rPr lang="en-GB" dirty="0">
                <a:solidFill>
                  <a:schemeClr val="tx1">
                    <a:lumMod val="50000"/>
                    <a:lumOff val="50000"/>
                  </a:schemeClr>
                </a:solidFill>
                <a:latin typeface="Arial" panose="020B0604020202020204" pitchFamily="34" charset="0"/>
                <a:cs typeface="Arial" panose="020B0604020202020204" pitchFamily="34" charset="0"/>
              </a:rPr>
              <a:t>: We will not invest in those candidates who - based on prediction - perform inferiorly. Either we save money or we can invest more in those who are predicted to perform superiorly.</a:t>
            </a:r>
            <a:endParaRPr lang="en-GB" dirty="0">
              <a:solidFill>
                <a:schemeClr val="tx1">
                  <a:lumMod val="50000"/>
                  <a:lumOff val="50000"/>
                </a:schemeClr>
              </a:solidFill>
            </a:endParaRPr>
          </a:p>
        </p:txBody>
      </p:sp>
      <p:pic>
        <p:nvPicPr>
          <p:cNvPr id="3" name="Picture 2">
            <a:extLst>
              <a:ext uri="{FF2B5EF4-FFF2-40B4-BE49-F238E27FC236}">
                <a16:creationId xmlns:a16="http://schemas.microsoft.com/office/drawing/2014/main" id="{23ACCC8E-75D3-46D1-B833-C2AD542ABE83}"/>
              </a:ext>
            </a:extLst>
          </p:cNvPr>
          <p:cNvPicPr>
            <a:picLocks noChangeAspect="1"/>
          </p:cNvPicPr>
          <p:nvPr/>
        </p:nvPicPr>
        <p:blipFill>
          <a:blip r:embed="rId3"/>
          <a:stretch>
            <a:fillRect/>
          </a:stretch>
        </p:blipFill>
        <p:spPr>
          <a:xfrm>
            <a:off x="4851647" y="2028547"/>
            <a:ext cx="2561980" cy="2980670"/>
          </a:xfrm>
          <a:prstGeom prst="rect">
            <a:avLst/>
          </a:prstGeom>
          <a:effectLst>
            <a:outerShdw blurRad="50800" dist="38100" dir="2700000" algn="tl" rotWithShape="0">
              <a:prstClr val="black">
                <a:alpha val="40000"/>
              </a:prstClr>
            </a:outerShdw>
          </a:effectLst>
        </p:spPr>
      </p:pic>
      <p:sp>
        <p:nvSpPr>
          <p:cNvPr id="9" name="Textfeld 5">
            <a:extLst>
              <a:ext uri="{FF2B5EF4-FFF2-40B4-BE49-F238E27FC236}">
                <a16:creationId xmlns:a16="http://schemas.microsoft.com/office/drawing/2014/main" id="{82DE9910-805E-4680-8A6F-AEB1528B8250}"/>
              </a:ext>
            </a:extLst>
          </p:cNvPr>
          <p:cNvSpPr txBox="1"/>
          <p:nvPr/>
        </p:nvSpPr>
        <p:spPr>
          <a:xfrm>
            <a:off x="11469950" y="6315895"/>
            <a:ext cx="66086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8</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557442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16957" y="6411434"/>
            <a:ext cx="11962009"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Reciprocal results </a:t>
            </a:r>
            <a:r>
              <a:rPr lang="en-GB" dirty="0">
                <a:solidFill>
                  <a:schemeClr val="tx1">
                    <a:lumMod val="50000"/>
                    <a:lumOff val="50000"/>
                  </a:schemeClr>
                </a:solidFill>
                <a:latin typeface="Arial" panose="020B0604020202020204" pitchFamily="34" charset="0"/>
                <a:cs typeface="Arial" panose="020B0604020202020204" pitchFamily="34" charset="0"/>
              </a:rPr>
              <a:t>are identical because I used copy-past to have a ‘full’ table (true data is without any reciprocals).</a:t>
            </a:r>
          </a:p>
        </p:txBody>
      </p:sp>
      <p:sp>
        <p:nvSpPr>
          <p:cNvPr id="2" name="Rechteck 1"/>
          <p:cNvSpPr/>
          <p:nvPr/>
        </p:nvSpPr>
        <p:spPr>
          <a:xfrm>
            <a:off x="72000" y="36000"/>
            <a:ext cx="12006967"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latin typeface="Arial" panose="020B0604020202020204" pitchFamily="34" charset="0"/>
                <a:cs typeface="Arial" panose="020B0604020202020204" pitchFamily="34" charset="0"/>
              </a:rPr>
              <a:t>Sprague and </a:t>
            </a:r>
            <a:r>
              <a:rPr lang="en-GB" sz="2400" dirty="0" err="1">
                <a:latin typeface="Arial" panose="020B0604020202020204" pitchFamily="34" charset="0"/>
                <a:cs typeface="Arial" panose="020B0604020202020204" pitchFamily="34" charset="0"/>
              </a:rPr>
              <a:t>Kinman</a:t>
            </a:r>
            <a:r>
              <a:rPr lang="en-GB" sz="2400" dirty="0">
                <a:latin typeface="Arial" panose="020B0604020202020204" pitchFamily="34" charset="0"/>
                <a:cs typeface="Arial" panose="020B0604020202020204" pitchFamily="34" charset="0"/>
              </a:rPr>
              <a:t> 1945, J. Am. Soc. Agronomy 37, 341-351. </a:t>
            </a:r>
            <a:r>
              <a:rPr lang="en-GB" sz="2400" dirty="0">
                <a:solidFill>
                  <a:schemeClr val="tx1">
                    <a:lumMod val="50000"/>
                    <a:lumOff val="50000"/>
                  </a:schemeClr>
                </a:solidFill>
                <a:latin typeface="Arial" panose="020B0604020202020204" pitchFamily="34" charset="0"/>
                <a:cs typeface="Arial" panose="020B0604020202020204" pitchFamily="34" charset="0"/>
              </a:rPr>
              <a:t>A famous paper</a:t>
            </a:r>
            <a:r>
              <a:rPr lang="en-GB" sz="2400" dirty="0">
                <a:latin typeface="Arial" panose="020B0604020202020204" pitchFamily="34" charset="0"/>
                <a:cs typeface="Arial" panose="020B0604020202020204" pitchFamily="34" charset="0"/>
              </a:rPr>
              <a:t>.</a:t>
            </a:r>
          </a:p>
        </p:txBody>
      </p:sp>
      <p:pic>
        <p:nvPicPr>
          <p:cNvPr id="11" name="Picture 10"/>
          <p:cNvPicPr>
            <a:picLocks noChangeAspect="1"/>
          </p:cNvPicPr>
          <p:nvPr/>
        </p:nvPicPr>
        <p:blipFill>
          <a:blip r:embed="rId2"/>
          <a:stretch>
            <a:fillRect/>
          </a:stretch>
        </p:blipFill>
        <p:spPr>
          <a:xfrm>
            <a:off x="116958" y="1211916"/>
            <a:ext cx="11962008" cy="5087875"/>
          </a:xfrm>
          <a:prstGeom prst="rect">
            <a:avLst/>
          </a:prstGeom>
          <a:effectLst>
            <a:outerShdw blurRad="50800" dist="38100" dir="2700000" algn="tl" rotWithShape="0">
              <a:prstClr val="black">
                <a:alpha val="40000"/>
              </a:prstClr>
            </a:outerShdw>
          </a:effectLst>
        </p:spPr>
      </p:pic>
      <p:sp>
        <p:nvSpPr>
          <p:cNvPr id="12" name="TextBox 11"/>
          <p:cNvSpPr txBox="1"/>
          <p:nvPr/>
        </p:nvSpPr>
        <p:spPr>
          <a:xfrm>
            <a:off x="116957" y="754218"/>
            <a:ext cx="11962009"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Parental inbred lines 1-10 and their diallel cross F1-hybrids. Data is grain yield (maize, bushels per acre)</a:t>
            </a:r>
          </a:p>
        </p:txBody>
      </p:sp>
      <p:sp>
        <p:nvSpPr>
          <p:cNvPr id="3" name="Rectangle 2">
            <a:extLst>
              <a:ext uri="{FF2B5EF4-FFF2-40B4-BE49-F238E27FC236}">
                <a16:creationId xmlns:a16="http://schemas.microsoft.com/office/drawing/2014/main" id="{93D4DC76-E1F2-4A47-BFE3-10647013881A}"/>
              </a:ext>
            </a:extLst>
          </p:cNvPr>
          <p:cNvSpPr/>
          <p:nvPr/>
        </p:nvSpPr>
        <p:spPr>
          <a:xfrm>
            <a:off x="901083" y="2547892"/>
            <a:ext cx="1100832" cy="443883"/>
          </a:xfrm>
          <a:prstGeom prst="rect">
            <a:avLst/>
          </a:prstGeom>
          <a:noFill/>
          <a:ln w="28575">
            <a:solidFill>
              <a:srgbClr val="C00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3DFD6DA-57A0-43AC-BB1B-ADBA86575FEC}"/>
              </a:ext>
            </a:extLst>
          </p:cNvPr>
          <p:cNvSpPr/>
          <p:nvPr/>
        </p:nvSpPr>
        <p:spPr>
          <a:xfrm>
            <a:off x="3090907" y="1652727"/>
            <a:ext cx="1100832" cy="443883"/>
          </a:xfrm>
          <a:prstGeom prst="rect">
            <a:avLst/>
          </a:prstGeom>
          <a:noFill/>
          <a:ln w="28575">
            <a:solidFill>
              <a:srgbClr val="C00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 name="Straight Connector 4">
            <a:extLst>
              <a:ext uri="{FF2B5EF4-FFF2-40B4-BE49-F238E27FC236}">
                <a16:creationId xmlns:a16="http://schemas.microsoft.com/office/drawing/2014/main" id="{0D3CF935-DDDB-480A-9EA6-2B58EAF056D2}"/>
              </a:ext>
            </a:extLst>
          </p:cNvPr>
          <p:cNvCxnSpPr>
            <a:stCxn id="8" idx="1"/>
            <a:endCxn id="3" idx="3"/>
          </p:cNvCxnSpPr>
          <p:nvPr/>
        </p:nvCxnSpPr>
        <p:spPr>
          <a:xfrm flipH="1">
            <a:off x="2001915" y="1874669"/>
            <a:ext cx="1088992" cy="895165"/>
          </a:xfrm>
          <a:prstGeom prst="line">
            <a:avLst/>
          </a:prstGeom>
          <a:ln w="19050">
            <a:solidFill>
              <a:srgbClr val="C00000"/>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 name="Textfeld 5"/>
          <p:cNvSpPr txBox="1"/>
          <p:nvPr/>
        </p:nvSpPr>
        <p:spPr>
          <a:xfrm>
            <a:off x="11460561" y="351177"/>
            <a:ext cx="61448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9</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03290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2000"/>
                                        <p:tgtEl>
                                          <p:spTgt spid="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left)">
                                      <p:cBhvr>
                                        <p:cTn id="10" dur="2000"/>
                                        <p:tgtEl>
                                          <p:spTgt spid="8"/>
                                        </p:tgtEl>
                                      </p:cBhvr>
                                    </p:animEffect>
                                  </p:childTnLst>
                                </p:cTn>
                              </p:par>
                              <p:par>
                                <p:cTn id="11" presetID="22" presetClass="entr" presetSubtype="8"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4430</Words>
  <Application>Microsoft Office PowerPoint</Application>
  <PresentationFormat>Widescreen</PresentationFormat>
  <Paragraphs>348</Paragraphs>
  <Slides>32</Slides>
  <Notes>0</Notes>
  <HiddenSlides>0</HiddenSlides>
  <MMClips>0</MMClips>
  <ScaleCrop>false</ScaleCrop>
  <HeadingPairs>
    <vt:vector size="8" baseType="variant">
      <vt:variant>
        <vt:lpstr>Fonts Used</vt:lpstr>
      </vt:variant>
      <vt:variant>
        <vt:i4>8</vt:i4>
      </vt:variant>
      <vt:variant>
        <vt:lpstr>Theme</vt:lpstr>
      </vt:variant>
      <vt:variant>
        <vt:i4>1</vt:i4>
      </vt:variant>
      <vt:variant>
        <vt:lpstr>Links</vt:lpstr>
      </vt:variant>
      <vt:variant>
        <vt:i4>12</vt:i4>
      </vt:variant>
      <vt:variant>
        <vt:lpstr>Slide Titles</vt:lpstr>
      </vt:variant>
      <vt:variant>
        <vt:i4>32</vt:i4>
      </vt:variant>
    </vt:vector>
  </HeadingPairs>
  <TitlesOfParts>
    <vt:vector size="53" baseType="lpstr">
      <vt:lpstr>Algerian</vt:lpstr>
      <vt:lpstr>Arial</vt:lpstr>
      <vt:lpstr>Arial Narrow</vt:lpstr>
      <vt:lpstr>Brush Script MT</vt:lpstr>
      <vt:lpstr>Calibri</vt:lpstr>
      <vt:lpstr>Calibri Light</vt:lpstr>
      <vt:lpstr>Comic Sans MS</vt:lpstr>
      <vt:lpstr>Wingdings</vt:lpstr>
      <vt:lpstr>Office Theme</vt:lpstr>
      <vt:lpstr>file:///C:\Göttingen\W.Link\Daten%20(D)\MODULE\Modul%20PBMGR\Sommer%202018+2019+2020+2021+2022!\2021+2022\GCA%20SCA%20DIALLEL%20Table%202023.doc</vt:lpstr>
      <vt:lpstr>file:///C:\Göttingen\W.Link\Daten%20(D)\MODULE\Modul%20PBMGR\Sommer%202018+2019+2020+2021+2022!\2021+2022\GCA%20SCA%20DIALLEL%20Table%202023.doc</vt:lpstr>
      <vt:lpstr>file:///C:\Göttingen\W.Link\Daten%20(D)\MODULE\Modul%20PBMGR\Sommer%202018+2019+2020+2021+2022!\2021+2022\GCA%20SCA%20DIALLEL%20Table%202023.doc</vt:lpstr>
      <vt:lpstr>file:///C:\Göttingen\W.Link\Daten%20(D)\MODULE\Modul%20PBMGR\Sommer%202018+2019+2020+2021+2022!\2021+2022\Specific%20SCA%20GCA%20.docx</vt:lpstr>
      <vt:lpstr>file:///C:\Göttingen\W.Link\Daten%20(D)\MODULE\Modul%20PBMGR\Sommer%202018+2019+2020+2021+2022!\2021+2022\Specific%20SCA%20GCA%20.docx</vt:lpstr>
      <vt:lpstr>file:///C:\Göttingen\W.Link\Daten%20(D)\MODULE\Modul%20PBMGR\Sommer%202018+2019+2020+2021+2022!\2021+2022\QUANTITATIVE%20GENETICS%20diallel%20ANOVA_b.doc</vt:lpstr>
      <vt:lpstr>file:///C:\Göttingen\W.Link\Daten%20(D)\MODULE\Modul%20PBMGR\Sommer%202018+2019+2020+2021+2022!\2021+2022\GCA%20SCA%20DIALLEL%20Table%202023-Q.doc</vt:lpstr>
      <vt:lpstr>file:///C:\Göttingen\W.Link\Daten%20(D)\MODULE\Modul%20PBMGR\Sommer%202018+2019+2020+2021+2022!\2021+2022\GCA%20SCA%20DIALLEL%20Table%202023-Q.doc</vt:lpstr>
      <vt:lpstr>file:///C:\Göttingen\W.Link\Daten%20(D)\MODULE\Modul%20PBMGR\Sommer%202018+2019+2020+2021+2022!\2021+2022\GCA%20SCA%20DIALLEL%20Table%202023.doc</vt:lpstr>
      <vt:lpstr>file:///C:\Göttingen\W.Link\Daten%20(D)\MODULE\Modul%20PBMGR\Sommer%202018+2019+2020+2021+2022!\2021+2022\GCA%20SCA%20DIALLEL%20Table%202023-QQ.doc</vt:lpstr>
      <vt:lpstr>file:///C:\Göttingen\W.Link\Daten%20(D)\MODULE\Modul%20PBMGR\Sommer%202018+2019+2020+2021+2022!\2021+2022\GCA%20SCA%20DIALLEL%20Table%202023-QQ.doc</vt:lpstr>
      <vt:lpstr>file:///C:\Göttingen\W.Link\Daten%20(D)\MODULE\Modul%20PBMGR\Sommer%202018+2019+2020+2021+2022!\2021+2022\GCA%20SCA%20DIALLEL%20Table%202023-QQ.doc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QQQ</dc:creator>
  <cp:lastModifiedBy>Wolfgang</cp:lastModifiedBy>
  <cp:revision>412</cp:revision>
  <dcterms:created xsi:type="dcterms:W3CDTF">2023-03-17T12:53:55Z</dcterms:created>
  <dcterms:modified xsi:type="dcterms:W3CDTF">2026-07-27T11:43:13Z</dcterms:modified>
</cp:coreProperties>
</file>